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78.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7.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charts/chart52.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53.xml" ContentType="application/vnd.openxmlformats-officedocument.drawingml.chart+xml"/>
  <Override PartName="/ppt/charts/chart60.xml" ContentType="application/vnd.openxmlformats-officedocument.drawingml.chart+xml"/>
  <Override PartName="/ppt/charts/chart58.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27.xml" ContentType="application/vnd.openxmlformats-officedocument.drawingml.chart+xml"/>
  <Override PartName="/ppt/charts/chart26.xml" ContentType="application/vnd.openxmlformats-officedocument.drawingml.chart+xml"/>
  <Override PartName="/ppt/charts/chart25.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45.xml" ContentType="application/vnd.openxmlformats-officedocument.drawingml.chart+xml"/>
  <Override PartName="/ppt/charts/chart44.xml" ContentType="application/vnd.openxmlformats-officedocument.drawingml.chart+xml"/>
  <Override PartName="/ppt/charts/chart43.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charts/chart16.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59.xml" ContentType="application/vnd.openxmlformats-officedocument.drawingml.chart+xml"/>
  <Override PartName="/ppt/charts/chart1.xml" ContentType="application/vnd.openxmlformats-officedocument.drawingml.chart+xml"/>
  <Override PartName="/ppt/theme/theme2.xml" ContentType="application/vnd.openxmlformats-officedocument.theme+xml"/>
  <Override PartName="/ppt/charts/chart57.xml" ContentType="application/vnd.openxmlformats-officedocument.drawingml.chart+xml"/>
  <Override PartName="/ppt/charts/chart56.xml" ContentType="application/vnd.openxmlformats-officedocument.drawingml.chart+xml"/>
  <Override PartName="/ppt/charts/chart55.xml" ContentType="application/vnd.openxmlformats-officedocument.drawingml.chart+xml"/>
  <Override PartName="/ppt/charts/chart4.xml" ContentType="application/vnd.openxmlformats-officedocument.drawingml.chart+xml"/>
  <Override PartName="/ppt/charts/chart54.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hart6.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1"/>
  </p:notesMasterIdLst>
  <p:sldIdLst>
    <p:sldId id="256" r:id="rId2"/>
    <p:sldId id="470" r:id="rId3"/>
    <p:sldId id="471" r:id="rId4"/>
    <p:sldId id="472" r:id="rId5"/>
    <p:sldId id="473" r:id="rId6"/>
    <p:sldId id="474" r:id="rId7"/>
    <p:sldId id="258" r:id="rId8"/>
    <p:sldId id="259" r:id="rId9"/>
    <p:sldId id="262" r:id="rId10"/>
    <p:sldId id="263" r:id="rId11"/>
    <p:sldId id="264" r:id="rId12"/>
    <p:sldId id="476" r:id="rId13"/>
    <p:sldId id="477" r:id="rId14"/>
    <p:sldId id="475" r:id="rId15"/>
    <p:sldId id="478" r:id="rId16"/>
    <p:sldId id="271" r:id="rId17"/>
    <p:sldId id="272" r:id="rId18"/>
    <p:sldId id="273" r:id="rId19"/>
    <p:sldId id="274" r:id="rId20"/>
    <p:sldId id="275" r:id="rId21"/>
    <p:sldId id="276"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79" r:id="rId59"/>
    <p:sldId id="380" r:id="rId60"/>
    <p:sldId id="381" r:id="rId61"/>
    <p:sldId id="382" r:id="rId62"/>
    <p:sldId id="383" r:id="rId63"/>
    <p:sldId id="384" r:id="rId64"/>
    <p:sldId id="391" r:id="rId65"/>
    <p:sldId id="479" r:id="rId66"/>
    <p:sldId id="480" r:id="rId67"/>
    <p:sldId id="481" r:id="rId68"/>
    <p:sldId id="484" r:id="rId69"/>
    <p:sldId id="485" r:id="rId70"/>
    <p:sldId id="486" r:id="rId71"/>
    <p:sldId id="487" r:id="rId72"/>
    <p:sldId id="488" r:id="rId73"/>
    <p:sldId id="489" r:id="rId74"/>
    <p:sldId id="490" r:id="rId75"/>
    <p:sldId id="491" r:id="rId76"/>
    <p:sldId id="492" r:id="rId77"/>
    <p:sldId id="493" r:id="rId78"/>
    <p:sldId id="494" r:id="rId79"/>
    <p:sldId id="495" r:id="rId80"/>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82"/>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riziv.org\data\UK-IND\RDQ\DOSSIERS\statistieken\werkversies%20-%20niet%20definitief\Aantal%20invaliden\Mentale%20aandoeningen\evolutie.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Totaal aantal active invaliden wegens een mentale aandoening</a:t>
            </a:r>
          </a:p>
        </c:rich>
      </c:tx>
      <c:layout/>
      <c:overlay val="0"/>
    </c:title>
    <c:autoTitleDeleted val="0"/>
    <c:plotArea>
      <c:layout/>
      <c:lineChart>
        <c:grouping val="standard"/>
        <c:varyColors val="0"/>
        <c:ser>
          <c:idx val="0"/>
          <c:order val="0"/>
          <c:tx>
            <c:strRef>
              <c:f>Samenvatting!$A$1</c:f>
              <c:strCache>
                <c:ptCount val="1"/>
                <c:pt idx="0">
                  <c:v>Totaal</c:v>
                </c:pt>
              </c:strCache>
            </c:strRef>
          </c:tx>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Samenvatting!$B$32:$H$32</c:f>
              <c:numCache>
                <c:formatCode>#,##0</c:formatCode>
                <c:ptCount val="7"/>
                <c:pt idx="0">
                  <c:v>77394</c:v>
                </c:pt>
                <c:pt idx="1">
                  <c:v>81552</c:v>
                </c:pt>
                <c:pt idx="2">
                  <c:v>86925</c:v>
                </c:pt>
                <c:pt idx="3">
                  <c:v>92425</c:v>
                </c:pt>
                <c:pt idx="4">
                  <c:v>96879</c:v>
                </c:pt>
                <c:pt idx="5">
                  <c:v>102322</c:v>
                </c:pt>
                <c:pt idx="6">
                  <c:v>105689</c:v>
                </c:pt>
              </c:numCache>
            </c:numRef>
          </c:val>
          <c:smooth val="0"/>
        </c:ser>
        <c:ser>
          <c:idx val="1"/>
          <c:order val="1"/>
          <c:tx>
            <c:strRef>
              <c:f>Samenvatting!$AD$1</c:f>
              <c:strCache>
                <c:ptCount val="1"/>
                <c:pt idx="0">
                  <c:v>Loontrekkenden</c:v>
                </c:pt>
              </c:strCache>
            </c:strRef>
          </c:tx>
          <c:val>
            <c:numRef>
              <c:f>Samenvatting!$AE$32:$AK$32</c:f>
              <c:numCache>
                <c:formatCode>#,##0</c:formatCode>
                <c:ptCount val="7"/>
                <c:pt idx="0">
                  <c:v>74003</c:v>
                </c:pt>
                <c:pt idx="1">
                  <c:v>78113</c:v>
                </c:pt>
                <c:pt idx="2">
                  <c:v>83247</c:v>
                </c:pt>
                <c:pt idx="3">
                  <c:v>88535</c:v>
                </c:pt>
                <c:pt idx="4">
                  <c:v>92899</c:v>
                </c:pt>
                <c:pt idx="5">
                  <c:v>98171</c:v>
                </c:pt>
                <c:pt idx="6">
                  <c:v>101455</c:v>
                </c:pt>
              </c:numCache>
            </c:numRef>
          </c:val>
          <c:smooth val="0"/>
        </c:ser>
        <c:ser>
          <c:idx val="2"/>
          <c:order val="2"/>
          <c:tx>
            <c:strRef>
              <c:f>Samenvatting!$AM$1</c:f>
              <c:strCache>
                <c:ptCount val="1"/>
                <c:pt idx="0">
                  <c:v>Zelfstandigen</c:v>
                </c:pt>
              </c:strCache>
            </c:strRef>
          </c:tx>
          <c:val>
            <c:numRef>
              <c:f>Samenvatting!$AN$32:$AT$32</c:f>
              <c:numCache>
                <c:formatCode>#,##0</c:formatCode>
                <c:ptCount val="7"/>
                <c:pt idx="0">
                  <c:v>3391</c:v>
                </c:pt>
                <c:pt idx="1">
                  <c:v>3439</c:v>
                </c:pt>
                <c:pt idx="2">
                  <c:v>3678</c:v>
                </c:pt>
                <c:pt idx="3">
                  <c:v>3890</c:v>
                </c:pt>
                <c:pt idx="4">
                  <c:v>3980</c:v>
                </c:pt>
                <c:pt idx="5">
                  <c:v>4151</c:v>
                </c:pt>
                <c:pt idx="6">
                  <c:v>4234</c:v>
                </c:pt>
              </c:numCache>
            </c:numRef>
          </c:val>
          <c:smooth val="0"/>
        </c:ser>
        <c:dLbls>
          <c:showLegendKey val="0"/>
          <c:showVal val="0"/>
          <c:showCatName val="0"/>
          <c:showSerName val="0"/>
          <c:showPercent val="0"/>
          <c:showBubbleSize val="0"/>
        </c:dLbls>
        <c:marker val="1"/>
        <c:smooth val="0"/>
        <c:axId val="130294784"/>
        <c:axId val="96079808"/>
      </c:lineChart>
      <c:catAx>
        <c:axId val="130294784"/>
        <c:scaling>
          <c:orientation val="minMax"/>
        </c:scaling>
        <c:delete val="0"/>
        <c:axPos val="b"/>
        <c:numFmt formatCode="General" sourceLinked="1"/>
        <c:majorTickMark val="out"/>
        <c:minorTickMark val="none"/>
        <c:tickLblPos val="nextTo"/>
        <c:crossAx val="96079808"/>
        <c:crosses val="autoZero"/>
        <c:auto val="1"/>
        <c:lblAlgn val="ctr"/>
        <c:lblOffset val="100"/>
        <c:noMultiLvlLbl val="0"/>
      </c:catAx>
      <c:valAx>
        <c:axId val="96079808"/>
        <c:scaling>
          <c:orientation val="minMax"/>
        </c:scaling>
        <c:delete val="0"/>
        <c:axPos val="l"/>
        <c:majorGridlines/>
        <c:numFmt formatCode="#,##0" sourceLinked="1"/>
        <c:majorTickMark val="out"/>
        <c:minorTickMark val="none"/>
        <c:tickLblPos val="nextTo"/>
        <c:crossAx val="1302947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Samenvatting!$A$35</c:f>
          <c:strCache>
            <c:ptCount val="1"/>
            <c:pt idx="0">
              <c:v>291</c:v>
            </c:pt>
          </c:strCache>
        </c:strRef>
      </c:tx>
      <c:layout/>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Samenvatting!$D$35:$H$35</c:f>
              <c:numCache>
                <c:formatCode>#,##0.00</c:formatCode>
                <c:ptCount val="5"/>
                <c:pt idx="0">
                  <c:v>16.272824178580382</c:v>
                </c:pt>
                <c:pt idx="1">
                  <c:v>15.952376543209876</c:v>
                </c:pt>
                <c:pt idx="2">
                  <c:v>15.572111867826967</c:v>
                </c:pt>
                <c:pt idx="3">
                  <c:v>15.682870920861419</c:v>
                </c:pt>
                <c:pt idx="4">
                  <c:v>15.388102851052503</c:v>
                </c:pt>
              </c:numCache>
            </c:numRef>
          </c:val>
          <c:smooth val="0"/>
        </c:ser>
        <c:ser>
          <c:idx val="1"/>
          <c:order val="1"/>
          <c:tx>
            <c:strRef>
              <c:f>Samenvatting!$AD$1</c:f>
              <c:strCache>
                <c:ptCount val="1"/>
                <c:pt idx="0">
                  <c:v>Loontrekkenden</c:v>
                </c:pt>
              </c:strCache>
            </c:strRef>
          </c:tx>
          <c:marker>
            <c:symbol val="none"/>
          </c:marker>
          <c:val>
            <c:numRef>
              <c:f>Samenvatting!$AG$35:$AK$35</c:f>
              <c:numCache>
                <c:formatCode>#,##0.00</c:formatCode>
                <c:ptCount val="5"/>
                <c:pt idx="0">
                  <c:v>16.714383094751188</c:v>
                </c:pt>
                <c:pt idx="1">
                  <c:v>16.3295163868905</c:v>
                </c:pt>
                <c:pt idx="2">
                  <c:v>15.865835707502375</c:v>
                </c:pt>
                <c:pt idx="3">
                  <c:v>16.004796034802453</c:v>
                </c:pt>
                <c:pt idx="4">
                  <c:v>15.644077907143872</c:v>
                </c:pt>
              </c:numCache>
            </c:numRef>
          </c:val>
          <c:smooth val="0"/>
        </c:ser>
        <c:ser>
          <c:idx val="2"/>
          <c:order val="2"/>
          <c:tx>
            <c:strRef>
              <c:f>Samenvatting!$AM$1</c:f>
              <c:strCache>
                <c:ptCount val="1"/>
                <c:pt idx="0">
                  <c:v>Zelfstandigen</c:v>
                </c:pt>
              </c:strCache>
            </c:strRef>
          </c:tx>
          <c:marker>
            <c:symbol val="none"/>
          </c:marker>
          <c:val>
            <c:numRef>
              <c:f>Samenvatting!$AP$35:$AT$35</c:f>
              <c:numCache>
                <c:formatCode>#,##0.00</c:formatCode>
                <c:ptCount val="5"/>
                <c:pt idx="0">
                  <c:v>11.204225352112672</c:v>
                </c:pt>
                <c:pt idx="1">
                  <c:v>11.186700336700341</c:v>
                </c:pt>
                <c:pt idx="2">
                  <c:v>11.6921146953405</c:v>
                </c:pt>
                <c:pt idx="3">
                  <c:v>11.638037634408606</c:v>
                </c:pt>
                <c:pt idx="4">
                  <c:v>12.144353369763202</c:v>
                </c:pt>
              </c:numCache>
            </c:numRef>
          </c:val>
          <c:smooth val="0"/>
        </c:ser>
        <c:dLbls>
          <c:showLegendKey val="0"/>
          <c:showVal val="0"/>
          <c:showCatName val="0"/>
          <c:showSerName val="0"/>
          <c:showPercent val="0"/>
          <c:showBubbleSize val="0"/>
        </c:dLbls>
        <c:marker val="1"/>
        <c:smooth val="0"/>
        <c:axId val="140044800"/>
        <c:axId val="139698176"/>
      </c:lineChart>
      <c:catAx>
        <c:axId val="140044800"/>
        <c:scaling>
          <c:orientation val="minMax"/>
        </c:scaling>
        <c:delete val="0"/>
        <c:axPos val="b"/>
        <c:numFmt formatCode="General" sourceLinked="1"/>
        <c:majorTickMark val="out"/>
        <c:minorTickMark val="none"/>
        <c:tickLblPos val="nextTo"/>
        <c:crossAx val="139698176"/>
        <c:crosses val="autoZero"/>
        <c:auto val="1"/>
        <c:lblAlgn val="ctr"/>
        <c:lblOffset val="100"/>
        <c:noMultiLvlLbl val="0"/>
      </c:catAx>
      <c:valAx>
        <c:axId val="139698176"/>
        <c:scaling>
          <c:orientation val="minMax"/>
        </c:scaling>
        <c:delete val="0"/>
        <c:axPos val="l"/>
        <c:majorGridlines/>
        <c:numFmt formatCode="#,##0.00" sourceLinked="1"/>
        <c:majorTickMark val="out"/>
        <c:minorTickMark val="none"/>
        <c:tickLblPos val="nextTo"/>
        <c:crossAx val="14004480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leeftijdsgroep'!$J$7</c:f>
          <c:strCache>
            <c:ptCount val="1"/>
            <c:pt idx="0">
              <c:v>291</c:v>
            </c:pt>
          </c:strCache>
        </c:strRef>
      </c:tx>
      <c:layout/>
      <c:overlay val="0"/>
    </c:title>
    <c:autoTitleDeleted val="0"/>
    <c:plotArea>
      <c:layout/>
      <c:lineChart>
        <c:grouping val="standard"/>
        <c:varyColors val="0"/>
        <c:ser>
          <c:idx val="0"/>
          <c:order val="0"/>
          <c:tx>
            <c:strRef>
              <c:f>'samenvatting leeftijdsgroep'!$K$7</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leeftijdsgroep'!$L$7:$Q$7</c:f>
              <c:numCache>
                <c:formatCode>0.00</c:formatCode>
                <c:ptCount val="6"/>
                <c:pt idx="0">
                  <c:v>0</c:v>
                </c:pt>
                <c:pt idx="1">
                  <c:v>4.4305555555555545</c:v>
                </c:pt>
                <c:pt idx="2">
                  <c:v>2.8211111111111111</c:v>
                </c:pt>
                <c:pt idx="3">
                  <c:v>13.212190082644625</c:v>
                </c:pt>
                <c:pt idx="4">
                  <c:v>16.685169880624411</c:v>
                </c:pt>
                <c:pt idx="5">
                  <c:v>17.447345679012336</c:v>
                </c:pt>
              </c:numCache>
            </c:numRef>
          </c:val>
          <c:smooth val="0"/>
        </c:ser>
        <c:ser>
          <c:idx val="1"/>
          <c:order val="1"/>
          <c:tx>
            <c:strRef>
              <c:f>'samenvatting leeftijdsgroep'!$K$8</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leeftijdsgroep'!$L$8:$Q$8</c:f>
              <c:numCache>
                <c:formatCode>0.00</c:formatCode>
                <c:ptCount val="6"/>
                <c:pt idx="0">
                  <c:v>0</c:v>
                </c:pt>
                <c:pt idx="1">
                  <c:v>8.9277777777777736</c:v>
                </c:pt>
                <c:pt idx="2">
                  <c:v>6.8402777777777777</c:v>
                </c:pt>
                <c:pt idx="3">
                  <c:v>12.19541768045417</c:v>
                </c:pt>
                <c:pt idx="4">
                  <c:v>16.919694852084785</c:v>
                </c:pt>
                <c:pt idx="5">
                  <c:v>16.573850223850251</c:v>
                </c:pt>
              </c:numCache>
            </c:numRef>
          </c:val>
          <c:smooth val="0"/>
        </c:ser>
        <c:ser>
          <c:idx val="2"/>
          <c:order val="2"/>
          <c:tx>
            <c:strRef>
              <c:f>'samenvatting leeftijdsgroep'!$K$9</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leeftijdsgroep'!$L$9:$Q$9</c:f>
              <c:numCache>
                <c:formatCode>0.00</c:formatCode>
                <c:ptCount val="6"/>
                <c:pt idx="0">
                  <c:v>0</c:v>
                </c:pt>
                <c:pt idx="1">
                  <c:v>4.7208333333333332</c:v>
                </c:pt>
                <c:pt idx="2">
                  <c:v>5.1197222222222223</c:v>
                </c:pt>
                <c:pt idx="3">
                  <c:v>13.089344941956874</c:v>
                </c:pt>
                <c:pt idx="4">
                  <c:v>16.063089402427629</c:v>
                </c:pt>
                <c:pt idx="5">
                  <c:v>16.441655941655949</c:v>
                </c:pt>
              </c:numCache>
            </c:numRef>
          </c:val>
          <c:smooth val="0"/>
        </c:ser>
        <c:ser>
          <c:idx val="3"/>
          <c:order val="3"/>
          <c:tx>
            <c:strRef>
              <c:f>'samenvatting leeftijdsgroep'!$K$10</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leeftijdsgroep'!$L$10:$Q$10</c:f>
              <c:numCache>
                <c:formatCode>0.00</c:formatCode>
                <c:ptCount val="6"/>
                <c:pt idx="0">
                  <c:v>0</c:v>
                </c:pt>
                <c:pt idx="1">
                  <c:v>3.8583333333333329</c:v>
                </c:pt>
                <c:pt idx="2">
                  <c:v>2.8533333333333335</c:v>
                </c:pt>
                <c:pt idx="3">
                  <c:v>14.322966269841285</c:v>
                </c:pt>
                <c:pt idx="4">
                  <c:v>16.434918128654971</c:v>
                </c:pt>
                <c:pt idx="5">
                  <c:v>15.512148455509452</c:v>
                </c:pt>
              </c:numCache>
            </c:numRef>
          </c:val>
          <c:smooth val="0"/>
        </c:ser>
        <c:ser>
          <c:idx val="4"/>
          <c:order val="4"/>
          <c:tx>
            <c:strRef>
              <c:f>'samenvatting leeftijdsgroep'!$K$11</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leeftijdsgroep'!$L$11:$Q$11</c:f>
              <c:numCache>
                <c:formatCode>0.00</c:formatCode>
                <c:ptCount val="6"/>
                <c:pt idx="0">
                  <c:v>0</c:v>
                </c:pt>
                <c:pt idx="1">
                  <c:v>2.9548611111111107</c:v>
                </c:pt>
                <c:pt idx="2">
                  <c:v>4.1460069444444452</c:v>
                </c:pt>
                <c:pt idx="3">
                  <c:v>14.777696078431385</c:v>
                </c:pt>
                <c:pt idx="4">
                  <c:v>16.206602339181263</c:v>
                </c:pt>
                <c:pt idx="5">
                  <c:v>14.979160806375997</c:v>
                </c:pt>
              </c:numCache>
            </c:numRef>
          </c:val>
          <c:smooth val="0"/>
        </c:ser>
        <c:dLbls>
          <c:showLegendKey val="0"/>
          <c:showVal val="0"/>
          <c:showCatName val="0"/>
          <c:showSerName val="0"/>
          <c:showPercent val="0"/>
          <c:showBubbleSize val="0"/>
        </c:dLbls>
        <c:marker val="1"/>
        <c:smooth val="0"/>
        <c:axId val="140149248"/>
        <c:axId val="139701056"/>
      </c:lineChart>
      <c:catAx>
        <c:axId val="140149248"/>
        <c:scaling>
          <c:orientation val="minMax"/>
        </c:scaling>
        <c:delete val="0"/>
        <c:axPos val="b"/>
        <c:majorTickMark val="out"/>
        <c:minorTickMark val="none"/>
        <c:tickLblPos val="nextTo"/>
        <c:crossAx val="139701056"/>
        <c:crosses val="autoZero"/>
        <c:auto val="1"/>
        <c:lblAlgn val="ctr"/>
        <c:lblOffset val="100"/>
        <c:noMultiLvlLbl val="0"/>
      </c:catAx>
      <c:valAx>
        <c:axId val="139701056"/>
        <c:scaling>
          <c:orientation val="minMax"/>
        </c:scaling>
        <c:delete val="0"/>
        <c:axPos val="l"/>
        <c:majorGridlines/>
        <c:numFmt formatCode="0.00" sourceLinked="1"/>
        <c:majorTickMark val="out"/>
        <c:minorTickMark val="none"/>
        <c:tickLblPos val="nextTo"/>
        <c:crossAx val="1401492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Samenvatting!$A$7</c:f>
          <c:strCache>
            <c:ptCount val="1"/>
            <c:pt idx="0">
              <c:v>295</c:v>
            </c:pt>
          </c:strCache>
        </c:strRef>
      </c:tx>
      <c:layout/>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Samenvatting!$B$7:$H$7</c:f>
              <c:numCache>
                <c:formatCode>#,##0</c:formatCode>
                <c:ptCount val="7"/>
                <c:pt idx="0">
                  <c:v>6939</c:v>
                </c:pt>
                <c:pt idx="1">
                  <c:v>6991</c:v>
                </c:pt>
                <c:pt idx="2">
                  <c:v>7055</c:v>
                </c:pt>
                <c:pt idx="3">
                  <c:v>7164</c:v>
                </c:pt>
                <c:pt idx="4">
                  <c:v>7216</c:v>
                </c:pt>
                <c:pt idx="5">
                  <c:v>7257</c:v>
                </c:pt>
                <c:pt idx="6">
                  <c:v>7284</c:v>
                </c:pt>
              </c:numCache>
            </c:numRef>
          </c:val>
          <c:smooth val="0"/>
        </c:ser>
        <c:ser>
          <c:idx val="1"/>
          <c:order val="1"/>
          <c:tx>
            <c:strRef>
              <c:f>Samenvatting!$K$1</c:f>
              <c:strCache>
                <c:ptCount val="1"/>
                <c:pt idx="0">
                  <c:v>Mannen</c:v>
                </c:pt>
              </c:strCache>
            </c:strRef>
          </c:tx>
          <c:marker>
            <c:symbol val="none"/>
          </c:marker>
          <c:val>
            <c:numRef>
              <c:f>Samenvatting!$L$7:$R$7</c:f>
              <c:numCache>
                <c:formatCode>#,##0</c:formatCode>
                <c:ptCount val="7"/>
                <c:pt idx="0">
                  <c:v>4631</c:v>
                </c:pt>
                <c:pt idx="1">
                  <c:v>4675</c:v>
                </c:pt>
                <c:pt idx="2">
                  <c:v>4710</c:v>
                </c:pt>
                <c:pt idx="3">
                  <c:v>4815</c:v>
                </c:pt>
                <c:pt idx="4">
                  <c:v>4858</c:v>
                </c:pt>
                <c:pt idx="5">
                  <c:v>4907</c:v>
                </c:pt>
                <c:pt idx="6">
                  <c:v>4933</c:v>
                </c:pt>
              </c:numCache>
            </c:numRef>
          </c:val>
          <c:smooth val="0"/>
        </c:ser>
        <c:ser>
          <c:idx val="2"/>
          <c:order val="2"/>
          <c:tx>
            <c:strRef>
              <c:f>Samenvatting!$U$1</c:f>
              <c:strCache>
                <c:ptCount val="1"/>
                <c:pt idx="0">
                  <c:v>Vrouwen</c:v>
                </c:pt>
              </c:strCache>
            </c:strRef>
          </c:tx>
          <c:marker>
            <c:symbol val="none"/>
          </c:marker>
          <c:val>
            <c:numRef>
              <c:f>Samenvatting!$V$7:$AB$7</c:f>
              <c:numCache>
                <c:formatCode>#,##0</c:formatCode>
                <c:ptCount val="7"/>
                <c:pt idx="0">
                  <c:v>2308</c:v>
                </c:pt>
                <c:pt idx="1">
                  <c:v>2316</c:v>
                </c:pt>
                <c:pt idx="2">
                  <c:v>2345</c:v>
                </c:pt>
                <c:pt idx="3">
                  <c:v>2349</c:v>
                </c:pt>
                <c:pt idx="4">
                  <c:v>2358</c:v>
                </c:pt>
                <c:pt idx="5">
                  <c:v>2350</c:v>
                </c:pt>
                <c:pt idx="6">
                  <c:v>2351</c:v>
                </c:pt>
              </c:numCache>
            </c:numRef>
          </c:val>
          <c:smooth val="0"/>
        </c:ser>
        <c:dLbls>
          <c:showLegendKey val="0"/>
          <c:showVal val="0"/>
          <c:showCatName val="0"/>
          <c:showSerName val="0"/>
          <c:showPercent val="0"/>
          <c:showBubbleSize val="0"/>
        </c:dLbls>
        <c:marker val="1"/>
        <c:smooth val="0"/>
        <c:axId val="140152320"/>
        <c:axId val="139703936"/>
      </c:lineChart>
      <c:catAx>
        <c:axId val="140152320"/>
        <c:scaling>
          <c:orientation val="minMax"/>
        </c:scaling>
        <c:delete val="0"/>
        <c:axPos val="b"/>
        <c:numFmt formatCode="General" sourceLinked="1"/>
        <c:majorTickMark val="out"/>
        <c:minorTickMark val="none"/>
        <c:tickLblPos val="nextTo"/>
        <c:crossAx val="139703936"/>
        <c:crosses val="autoZero"/>
        <c:auto val="1"/>
        <c:lblAlgn val="ctr"/>
        <c:lblOffset val="100"/>
        <c:noMultiLvlLbl val="0"/>
      </c:catAx>
      <c:valAx>
        <c:axId val="139703936"/>
        <c:scaling>
          <c:orientation val="minMax"/>
        </c:scaling>
        <c:delete val="0"/>
        <c:axPos val="l"/>
        <c:majorGridlines/>
        <c:numFmt formatCode="#,##0" sourceLinked="1"/>
        <c:majorTickMark val="out"/>
        <c:minorTickMark val="none"/>
        <c:tickLblPos val="nextTo"/>
        <c:crossAx val="1401523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Samenvatting!$A$7</c:f>
          <c:strCache>
            <c:ptCount val="1"/>
            <c:pt idx="0">
              <c:v>295</c:v>
            </c:pt>
          </c:strCache>
        </c:strRef>
      </c:tx>
      <c:layout/>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Samenvatting!$B$7:$H$7</c:f>
              <c:numCache>
                <c:formatCode>#,##0</c:formatCode>
                <c:ptCount val="7"/>
                <c:pt idx="0">
                  <c:v>6939</c:v>
                </c:pt>
                <c:pt idx="1">
                  <c:v>6991</c:v>
                </c:pt>
                <c:pt idx="2">
                  <c:v>7055</c:v>
                </c:pt>
                <c:pt idx="3">
                  <c:v>7164</c:v>
                </c:pt>
                <c:pt idx="4">
                  <c:v>7216</c:v>
                </c:pt>
                <c:pt idx="5">
                  <c:v>7257</c:v>
                </c:pt>
                <c:pt idx="6">
                  <c:v>7284</c:v>
                </c:pt>
              </c:numCache>
            </c:numRef>
          </c:val>
          <c:smooth val="0"/>
        </c:ser>
        <c:ser>
          <c:idx val="1"/>
          <c:order val="1"/>
          <c:tx>
            <c:strRef>
              <c:f>Samenvatting!$AD$1</c:f>
              <c:strCache>
                <c:ptCount val="1"/>
                <c:pt idx="0">
                  <c:v>Loontrekkenden</c:v>
                </c:pt>
              </c:strCache>
            </c:strRef>
          </c:tx>
          <c:marker>
            <c:symbol val="none"/>
          </c:marker>
          <c:val>
            <c:numRef>
              <c:f>Samenvatting!$AE$7:$AK$7</c:f>
              <c:numCache>
                <c:formatCode>#,##0</c:formatCode>
                <c:ptCount val="7"/>
                <c:pt idx="0">
                  <c:v>6721</c:v>
                </c:pt>
                <c:pt idx="1">
                  <c:v>6775</c:v>
                </c:pt>
                <c:pt idx="2">
                  <c:v>6860</c:v>
                </c:pt>
                <c:pt idx="3">
                  <c:v>6965</c:v>
                </c:pt>
                <c:pt idx="4">
                  <c:v>7020</c:v>
                </c:pt>
                <c:pt idx="5">
                  <c:v>7063</c:v>
                </c:pt>
                <c:pt idx="6">
                  <c:v>7094</c:v>
                </c:pt>
              </c:numCache>
            </c:numRef>
          </c:val>
          <c:smooth val="0"/>
        </c:ser>
        <c:ser>
          <c:idx val="2"/>
          <c:order val="2"/>
          <c:tx>
            <c:strRef>
              <c:f>Samenvatting!$AM$1</c:f>
              <c:strCache>
                <c:ptCount val="1"/>
                <c:pt idx="0">
                  <c:v>Zelfstandigen</c:v>
                </c:pt>
              </c:strCache>
            </c:strRef>
          </c:tx>
          <c:marker>
            <c:symbol val="none"/>
          </c:marker>
          <c:val>
            <c:numRef>
              <c:f>Samenvatting!$AN$7:$AT$7</c:f>
              <c:numCache>
                <c:formatCode>#,##0</c:formatCode>
                <c:ptCount val="7"/>
                <c:pt idx="0">
                  <c:v>218</c:v>
                </c:pt>
                <c:pt idx="1">
                  <c:v>216</c:v>
                </c:pt>
                <c:pt idx="2">
                  <c:v>195</c:v>
                </c:pt>
                <c:pt idx="3">
                  <c:v>199</c:v>
                </c:pt>
                <c:pt idx="4">
                  <c:v>196</c:v>
                </c:pt>
                <c:pt idx="5">
                  <c:v>194</c:v>
                </c:pt>
                <c:pt idx="6">
                  <c:v>190</c:v>
                </c:pt>
              </c:numCache>
            </c:numRef>
          </c:val>
          <c:smooth val="0"/>
        </c:ser>
        <c:dLbls>
          <c:showLegendKey val="0"/>
          <c:showVal val="0"/>
          <c:showCatName val="0"/>
          <c:showSerName val="0"/>
          <c:showPercent val="0"/>
          <c:showBubbleSize val="0"/>
        </c:dLbls>
        <c:marker val="1"/>
        <c:smooth val="0"/>
        <c:axId val="140236288"/>
        <c:axId val="139829824"/>
      </c:lineChart>
      <c:catAx>
        <c:axId val="140236288"/>
        <c:scaling>
          <c:orientation val="minMax"/>
        </c:scaling>
        <c:delete val="0"/>
        <c:axPos val="b"/>
        <c:numFmt formatCode="General" sourceLinked="1"/>
        <c:majorTickMark val="out"/>
        <c:minorTickMark val="none"/>
        <c:tickLblPos val="nextTo"/>
        <c:crossAx val="139829824"/>
        <c:crosses val="autoZero"/>
        <c:auto val="1"/>
        <c:lblAlgn val="ctr"/>
        <c:lblOffset val="100"/>
        <c:noMultiLvlLbl val="0"/>
      </c:catAx>
      <c:valAx>
        <c:axId val="139829824"/>
        <c:scaling>
          <c:orientation val="minMax"/>
        </c:scaling>
        <c:delete val="0"/>
        <c:axPos val="l"/>
        <c:majorGridlines/>
        <c:numFmt formatCode="#,##0" sourceLinked="1"/>
        <c:majorTickMark val="out"/>
        <c:minorTickMark val="none"/>
        <c:tickLblPos val="nextTo"/>
        <c:crossAx val="14023628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leeftijdsgroep'!$A$37</c:f>
          <c:strCache>
            <c:ptCount val="1"/>
            <c:pt idx="0">
              <c:v>295</c:v>
            </c:pt>
          </c:strCache>
        </c:strRef>
      </c:tx>
      <c:layout/>
      <c:overlay val="0"/>
    </c:title>
    <c:autoTitleDeleted val="0"/>
    <c:plotArea>
      <c:layout/>
      <c:lineChart>
        <c:grouping val="standard"/>
        <c:varyColors val="0"/>
        <c:ser>
          <c:idx val="0"/>
          <c:order val="0"/>
          <c:tx>
            <c:strRef>
              <c:f>'samenvatting leeftijdsgroep'!$B$37</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leeftijdsgroep'!$C$37:$H$37</c:f>
              <c:numCache>
                <c:formatCode>#,##0</c:formatCode>
                <c:ptCount val="6"/>
                <c:pt idx="0">
                  <c:v>0</c:v>
                </c:pt>
                <c:pt idx="1">
                  <c:v>346</c:v>
                </c:pt>
                <c:pt idx="2">
                  <c:v>1415</c:v>
                </c:pt>
                <c:pt idx="3">
                  <c:v>2347</c:v>
                </c:pt>
                <c:pt idx="4">
                  <c:v>2149</c:v>
                </c:pt>
                <c:pt idx="5">
                  <c:v>682</c:v>
                </c:pt>
              </c:numCache>
            </c:numRef>
          </c:val>
          <c:smooth val="0"/>
        </c:ser>
        <c:ser>
          <c:idx val="1"/>
          <c:order val="1"/>
          <c:tx>
            <c:strRef>
              <c:f>'samenvatting leeftijdsgroep'!$B$38</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leeftijdsgroep'!$C$38:$H$38</c:f>
              <c:numCache>
                <c:formatCode>#,##0</c:formatCode>
                <c:ptCount val="6"/>
                <c:pt idx="0">
                  <c:v>0</c:v>
                </c:pt>
                <c:pt idx="1">
                  <c:v>315</c:v>
                </c:pt>
                <c:pt idx="2">
                  <c:v>1397</c:v>
                </c:pt>
                <c:pt idx="3">
                  <c:v>2351</c:v>
                </c:pt>
                <c:pt idx="4">
                  <c:v>2208</c:v>
                </c:pt>
                <c:pt idx="5">
                  <c:v>720</c:v>
                </c:pt>
              </c:numCache>
            </c:numRef>
          </c:val>
          <c:smooth val="0"/>
        </c:ser>
        <c:ser>
          <c:idx val="2"/>
          <c:order val="2"/>
          <c:tx>
            <c:strRef>
              <c:f>'samenvatting leeftijdsgroep'!$B$39</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leeftijdsgroep'!$C$39:$H$39</c:f>
              <c:numCache>
                <c:formatCode>#,##0</c:formatCode>
                <c:ptCount val="6"/>
                <c:pt idx="0">
                  <c:v>0</c:v>
                </c:pt>
                <c:pt idx="1">
                  <c:v>318</c:v>
                </c:pt>
                <c:pt idx="2">
                  <c:v>1400</c:v>
                </c:pt>
                <c:pt idx="3">
                  <c:v>2343</c:v>
                </c:pt>
                <c:pt idx="4">
                  <c:v>2238</c:v>
                </c:pt>
                <c:pt idx="5">
                  <c:v>756</c:v>
                </c:pt>
              </c:numCache>
            </c:numRef>
          </c:val>
          <c:smooth val="0"/>
        </c:ser>
        <c:ser>
          <c:idx val="3"/>
          <c:order val="3"/>
          <c:tx>
            <c:strRef>
              <c:f>'samenvatting leeftijdsgroep'!$B$40</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leeftijdsgroep'!$C$40:$H$40</c:f>
              <c:numCache>
                <c:formatCode>#,##0</c:formatCode>
                <c:ptCount val="6"/>
                <c:pt idx="0">
                  <c:v>0</c:v>
                </c:pt>
                <c:pt idx="1">
                  <c:v>321</c:v>
                </c:pt>
                <c:pt idx="2">
                  <c:v>1420</c:v>
                </c:pt>
                <c:pt idx="3">
                  <c:v>2287</c:v>
                </c:pt>
                <c:pt idx="4">
                  <c:v>2330</c:v>
                </c:pt>
                <c:pt idx="5">
                  <c:v>806</c:v>
                </c:pt>
              </c:numCache>
            </c:numRef>
          </c:val>
          <c:smooth val="0"/>
        </c:ser>
        <c:ser>
          <c:idx val="4"/>
          <c:order val="4"/>
          <c:tx>
            <c:strRef>
              <c:f>'samenvatting leeftijdsgroep'!$B$41</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leeftijdsgroep'!$C$41:$H$41</c:f>
              <c:numCache>
                <c:formatCode>#,##0</c:formatCode>
                <c:ptCount val="6"/>
                <c:pt idx="0">
                  <c:v>0</c:v>
                </c:pt>
                <c:pt idx="1">
                  <c:v>307</c:v>
                </c:pt>
                <c:pt idx="2">
                  <c:v>1433</c:v>
                </c:pt>
                <c:pt idx="3">
                  <c:v>2252</c:v>
                </c:pt>
                <c:pt idx="4">
                  <c:v>2430</c:v>
                </c:pt>
                <c:pt idx="5">
                  <c:v>794</c:v>
                </c:pt>
              </c:numCache>
            </c:numRef>
          </c:val>
          <c:smooth val="0"/>
        </c:ser>
        <c:ser>
          <c:idx val="5"/>
          <c:order val="5"/>
          <c:tx>
            <c:strRef>
              <c:f>'samenvatting leeftijdsgroep'!$B$42</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leeftijdsgroep'!$C$42:$H$42</c:f>
              <c:numCache>
                <c:formatCode>#,##0</c:formatCode>
                <c:ptCount val="6"/>
                <c:pt idx="0">
                  <c:v>0</c:v>
                </c:pt>
                <c:pt idx="1">
                  <c:v>299</c:v>
                </c:pt>
                <c:pt idx="2">
                  <c:v>1399</c:v>
                </c:pt>
                <c:pt idx="3">
                  <c:v>2269</c:v>
                </c:pt>
                <c:pt idx="4">
                  <c:v>2461</c:v>
                </c:pt>
                <c:pt idx="5">
                  <c:v>829</c:v>
                </c:pt>
              </c:numCache>
            </c:numRef>
          </c:val>
          <c:smooth val="0"/>
        </c:ser>
        <c:ser>
          <c:idx val="6"/>
          <c:order val="6"/>
          <c:tx>
            <c:strRef>
              <c:f>'samenvatting leeftijdsgroep'!$B$43</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leeftijdsgroep'!$C$43:$H$43</c:f>
              <c:numCache>
                <c:formatCode>#,##0</c:formatCode>
                <c:ptCount val="6"/>
                <c:pt idx="0">
                  <c:v>0</c:v>
                </c:pt>
                <c:pt idx="1">
                  <c:v>294</c:v>
                </c:pt>
                <c:pt idx="2">
                  <c:v>1403</c:v>
                </c:pt>
                <c:pt idx="3">
                  <c:v>2250</c:v>
                </c:pt>
                <c:pt idx="4">
                  <c:v>2496</c:v>
                </c:pt>
                <c:pt idx="5">
                  <c:v>841</c:v>
                </c:pt>
              </c:numCache>
            </c:numRef>
          </c:val>
          <c:smooth val="0"/>
        </c:ser>
        <c:dLbls>
          <c:showLegendKey val="0"/>
          <c:showVal val="0"/>
          <c:showCatName val="0"/>
          <c:showSerName val="0"/>
          <c:showPercent val="0"/>
          <c:showBubbleSize val="0"/>
        </c:dLbls>
        <c:marker val="1"/>
        <c:smooth val="0"/>
        <c:axId val="139961344"/>
        <c:axId val="139832704"/>
      </c:lineChart>
      <c:catAx>
        <c:axId val="139961344"/>
        <c:scaling>
          <c:orientation val="minMax"/>
        </c:scaling>
        <c:delete val="0"/>
        <c:axPos val="b"/>
        <c:numFmt formatCode="General" sourceLinked="1"/>
        <c:majorTickMark val="out"/>
        <c:minorTickMark val="none"/>
        <c:tickLblPos val="nextTo"/>
        <c:crossAx val="139832704"/>
        <c:crosses val="autoZero"/>
        <c:auto val="1"/>
        <c:lblAlgn val="ctr"/>
        <c:lblOffset val="100"/>
        <c:noMultiLvlLbl val="0"/>
      </c:catAx>
      <c:valAx>
        <c:axId val="139832704"/>
        <c:scaling>
          <c:orientation val="minMax"/>
        </c:scaling>
        <c:delete val="0"/>
        <c:axPos val="l"/>
        <c:majorGridlines/>
        <c:numFmt formatCode="#,##0" sourceLinked="1"/>
        <c:majorTickMark val="out"/>
        <c:minorTickMark val="none"/>
        <c:tickLblPos val="nextTo"/>
        <c:crossAx val="1399613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Samenvatting!$A$39</c:f>
          <c:strCache>
            <c:ptCount val="1"/>
            <c:pt idx="0">
              <c:v>295</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Samenvatting!$D$39:$H$39</c:f>
              <c:numCache>
                <c:formatCode>#,##0.00</c:formatCode>
                <c:ptCount val="5"/>
                <c:pt idx="0">
                  <c:v>21.064903141979734</c:v>
                </c:pt>
                <c:pt idx="1">
                  <c:v>22.243451827036477</c:v>
                </c:pt>
                <c:pt idx="2">
                  <c:v>22.506268477457535</c:v>
                </c:pt>
                <c:pt idx="3">
                  <c:v>23.096098785846664</c:v>
                </c:pt>
                <c:pt idx="4">
                  <c:v>23.318592501067833</c:v>
                </c:pt>
              </c:numCache>
            </c:numRef>
          </c:val>
          <c:smooth val="0"/>
        </c:ser>
        <c:ser>
          <c:idx val="1"/>
          <c:order val="1"/>
          <c:tx>
            <c:strRef>
              <c:f>Samenvatting!$K$1</c:f>
              <c:strCache>
                <c:ptCount val="1"/>
                <c:pt idx="0">
                  <c:v>Mannen</c:v>
                </c:pt>
              </c:strCache>
            </c:strRef>
          </c:tx>
          <c:marker>
            <c:symbol val="none"/>
          </c:marker>
          <c:val>
            <c:numRef>
              <c:f>Samenvatting!$N$39:$R$39</c:f>
              <c:numCache>
                <c:formatCode>#,##0.00</c:formatCode>
                <c:ptCount val="5"/>
                <c:pt idx="0">
                  <c:v>20.970117362585601</c:v>
                </c:pt>
                <c:pt idx="1">
                  <c:v>22.165807661243853</c:v>
                </c:pt>
                <c:pt idx="2">
                  <c:v>22.414189652806421</c:v>
                </c:pt>
                <c:pt idx="3">
                  <c:v>23.010732966510474</c:v>
                </c:pt>
                <c:pt idx="4">
                  <c:v>23.227291258418408</c:v>
                </c:pt>
              </c:numCache>
            </c:numRef>
          </c:val>
          <c:smooth val="0"/>
        </c:ser>
        <c:ser>
          <c:idx val="2"/>
          <c:order val="2"/>
          <c:tx>
            <c:strRef>
              <c:f>Samenvatting!$U$1</c:f>
              <c:strCache>
                <c:ptCount val="1"/>
                <c:pt idx="0">
                  <c:v>Vrouwen</c:v>
                </c:pt>
              </c:strCache>
            </c:strRef>
          </c:tx>
          <c:marker>
            <c:symbol val="none"/>
          </c:marker>
          <c:val>
            <c:numRef>
              <c:f>Samenvatting!$X$39:$AB$39</c:f>
              <c:numCache>
                <c:formatCode>#,##0.00</c:formatCode>
                <c:ptCount val="5"/>
                <c:pt idx="0">
                  <c:v>21.255283108268213</c:v>
                </c:pt>
                <c:pt idx="1">
                  <c:v>22.402607492550022</c:v>
                </c:pt>
                <c:pt idx="2">
                  <c:v>22.69597116200168</c:v>
                </c:pt>
                <c:pt idx="3">
                  <c:v>23.274349881796685</c:v>
                </c:pt>
                <c:pt idx="4">
                  <c:v>23.510165886856711</c:v>
                </c:pt>
              </c:numCache>
            </c:numRef>
          </c:val>
          <c:smooth val="0"/>
        </c:ser>
        <c:dLbls>
          <c:showLegendKey val="0"/>
          <c:showVal val="0"/>
          <c:showCatName val="0"/>
          <c:showSerName val="0"/>
          <c:showPercent val="0"/>
          <c:showBubbleSize val="0"/>
        </c:dLbls>
        <c:marker val="1"/>
        <c:smooth val="0"/>
        <c:axId val="139961856"/>
        <c:axId val="139835584"/>
      </c:lineChart>
      <c:catAx>
        <c:axId val="139961856"/>
        <c:scaling>
          <c:orientation val="minMax"/>
        </c:scaling>
        <c:delete val="0"/>
        <c:axPos val="b"/>
        <c:numFmt formatCode="General" sourceLinked="1"/>
        <c:majorTickMark val="out"/>
        <c:minorTickMark val="none"/>
        <c:tickLblPos val="nextTo"/>
        <c:crossAx val="139835584"/>
        <c:crosses val="autoZero"/>
        <c:auto val="1"/>
        <c:lblAlgn val="ctr"/>
        <c:lblOffset val="100"/>
        <c:noMultiLvlLbl val="0"/>
      </c:catAx>
      <c:valAx>
        <c:axId val="139835584"/>
        <c:scaling>
          <c:orientation val="minMax"/>
        </c:scaling>
        <c:delete val="0"/>
        <c:axPos val="l"/>
        <c:majorGridlines/>
        <c:numFmt formatCode="#,##0.00" sourceLinked="1"/>
        <c:majorTickMark val="out"/>
        <c:minorTickMark val="none"/>
        <c:tickLblPos val="nextTo"/>
        <c:crossAx val="139961856"/>
        <c:crosses val="autoZero"/>
        <c:crossBetween val="between"/>
      </c:valAx>
    </c:plotArea>
    <c:legend>
      <c:legendPos val="b"/>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Samenvatting!$A$39</c:f>
          <c:strCache>
            <c:ptCount val="1"/>
            <c:pt idx="0">
              <c:v>295</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Samenvatting!$D$39:$H$39</c:f>
              <c:numCache>
                <c:formatCode>#,##0.00</c:formatCode>
                <c:ptCount val="5"/>
                <c:pt idx="0">
                  <c:v>21.064903141979734</c:v>
                </c:pt>
                <c:pt idx="1">
                  <c:v>22.243451827036477</c:v>
                </c:pt>
                <c:pt idx="2">
                  <c:v>22.506268477457535</c:v>
                </c:pt>
                <c:pt idx="3">
                  <c:v>23.096098785846664</c:v>
                </c:pt>
                <c:pt idx="4">
                  <c:v>23.318592501067833</c:v>
                </c:pt>
              </c:numCache>
            </c:numRef>
          </c:val>
          <c:smooth val="0"/>
        </c:ser>
        <c:ser>
          <c:idx val="1"/>
          <c:order val="1"/>
          <c:tx>
            <c:strRef>
              <c:f>Samenvatting!$AD$1</c:f>
              <c:strCache>
                <c:ptCount val="1"/>
                <c:pt idx="0">
                  <c:v>Loontrekkenden</c:v>
                </c:pt>
              </c:strCache>
            </c:strRef>
          </c:tx>
          <c:marker>
            <c:symbol val="none"/>
          </c:marker>
          <c:val>
            <c:numRef>
              <c:f>Samenvatting!$AG$39:$AK$39</c:f>
              <c:numCache>
                <c:formatCode>#,##0.00</c:formatCode>
                <c:ptCount val="5"/>
                <c:pt idx="0">
                  <c:v>21.114361435050196</c:v>
                </c:pt>
                <c:pt idx="1">
                  <c:v>22.306119486320483</c:v>
                </c:pt>
                <c:pt idx="2">
                  <c:v>22.570474042418553</c:v>
                </c:pt>
                <c:pt idx="3">
                  <c:v>23.164366731165529</c:v>
                </c:pt>
                <c:pt idx="4">
                  <c:v>23.386257557247202</c:v>
                </c:pt>
              </c:numCache>
            </c:numRef>
          </c:val>
          <c:smooth val="0"/>
        </c:ser>
        <c:ser>
          <c:idx val="2"/>
          <c:order val="2"/>
          <c:tx>
            <c:strRef>
              <c:f>Samenvatting!$AM$1</c:f>
              <c:strCache>
                <c:ptCount val="1"/>
                <c:pt idx="0">
                  <c:v>Zelfstandigen</c:v>
                </c:pt>
              </c:strCache>
            </c:strRef>
          </c:tx>
          <c:marker>
            <c:symbol val="none"/>
          </c:marker>
          <c:val>
            <c:numRef>
              <c:f>Samenvatting!$AP$39:$AT$39</c:f>
              <c:numCache>
                <c:formatCode>#,##0.00</c:formatCode>
                <c:ptCount val="5"/>
                <c:pt idx="0">
                  <c:v>19.324985754985764</c:v>
                </c:pt>
                <c:pt idx="1">
                  <c:v>20.050083752093808</c:v>
                </c:pt>
                <c:pt idx="2">
                  <c:v>20.206660997732428</c:v>
                </c:pt>
                <c:pt idx="3">
                  <c:v>20.61065292096221</c:v>
                </c:pt>
                <c:pt idx="4">
                  <c:v>20.79219298245614</c:v>
                </c:pt>
              </c:numCache>
            </c:numRef>
          </c:val>
          <c:smooth val="0"/>
        </c:ser>
        <c:dLbls>
          <c:showLegendKey val="0"/>
          <c:showVal val="0"/>
          <c:showCatName val="0"/>
          <c:showSerName val="0"/>
          <c:showPercent val="0"/>
          <c:showBubbleSize val="0"/>
        </c:dLbls>
        <c:marker val="1"/>
        <c:smooth val="0"/>
        <c:axId val="139963904"/>
        <c:axId val="140346496"/>
      </c:lineChart>
      <c:catAx>
        <c:axId val="139963904"/>
        <c:scaling>
          <c:orientation val="minMax"/>
        </c:scaling>
        <c:delete val="0"/>
        <c:axPos val="b"/>
        <c:numFmt formatCode="General" sourceLinked="1"/>
        <c:majorTickMark val="out"/>
        <c:minorTickMark val="none"/>
        <c:tickLblPos val="nextTo"/>
        <c:crossAx val="140346496"/>
        <c:crosses val="autoZero"/>
        <c:auto val="1"/>
        <c:lblAlgn val="ctr"/>
        <c:lblOffset val="100"/>
        <c:noMultiLvlLbl val="0"/>
      </c:catAx>
      <c:valAx>
        <c:axId val="140346496"/>
        <c:scaling>
          <c:orientation val="minMax"/>
        </c:scaling>
        <c:delete val="0"/>
        <c:axPos val="l"/>
        <c:majorGridlines/>
        <c:numFmt formatCode="#,##0.00" sourceLinked="1"/>
        <c:majorTickMark val="out"/>
        <c:minorTickMark val="none"/>
        <c:tickLblPos val="nextTo"/>
        <c:crossAx val="139963904"/>
        <c:crosses val="autoZero"/>
        <c:crossBetween val="between"/>
      </c:valAx>
    </c:plotArea>
    <c:legend>
      <c:legendPos val="b"/>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leeftijdsgroep'!$J$27</c:f>
          <c:strCache>
            <c:ptCount val="1"/>
            <c:pt idx="0">
              <c:v>295</c:v>
            </c:pt>
          </c:strCache>
        </c:strRef>
      </c:tx>
      <c:overlay val="0"/>
    </c:title>
    <c:autoTitleDeleted val="0"/>
    <c:plotArea>
      <c:layout/>
      <c:lineChart>
        <c:grouping val="standard"/>
        <c:varyColors val="0"/>
        <c:ser>
          <c:idx val="0"/>
          <c:order val="0"/>
          <c:tx>
            <c:strRef>
              <c:f>'samenvatting leeftijdsgroep'!$K$27</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leeftijdsgroep'!$L$27:$Q$27</c:f>
              <c:numCache>
                <c:formatCode>0.00</c:formatCode>
                <c:ptCount val="6"/>
                <c:pt idx="0">
                  <c:v>0</c:v>
                </c:pt>
                <c:pt idx="1">
                  <c:v>4.8643343815513616</c:v>
                </c:pt>
                <c:pt idx="2">
                  <c:v>11.991537698412703</c:v>
                </c:pt>
                <c:pt idx="3">
                  <c:v>20.567608004931969</c:v>
                </c:pt>
                <c:pt idx="4">
                  <c:v>27.028502631317625</c:v>
                </c:pt>
                <c:pt idx="5">
                  <c:v>28.569029247501422</c:v>
                </c:pt>
              </c:numCache>
            </c:numRef>
          </c:val>
          <c:smooth val="0"/>
        </c:ser>
        <c:ser>
          <c:idx val="1"/>
          <c:order val="1"/>
          <c:tx>
            <c:strRef>
              <c:f>'samenvatting leeftijdsgroep'!$K$28</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leeftijdsgroep'!$L$28:$Q$28</c:f>
              <c:numCache>
                <c:formatCode>0.00</c:formatCode>
                <c:ptCount val="6"/>
                <c:pt idx="0">
                  <c:v>0</c:v>
                </c:pt>
                <c:pt idx="1">
                  <c:v>4.9970924195223292</c:v>
                </c:pt>
                <c:pt idx="2">
                  <c:v>13.386338028168991</c:v>
                </c:pt>
                <c:pt idx="3">
                  <c:v>22.276825535636178</c:v>
                </c:pt>
                <c:pt idx="4">
                  <c:v>27.880807105388676</c:v>
                </c:pt>
                <c:pt idx="5">
                  <c:v>28.325113730355625</c:v>
                </c:pt>
              </c:numCache>
            </c:numRef>
          </c:val>
          <c:smooth val="0"/>
        </c:ser>
        <c:ser>
          <c:idx val="2"/>
          <c:order val="2"/>
          <c:tx>
            <c:strRef>
              <c:f>'samenvatting leeftijdsgroep'!$K$29</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leeftijdsgroep'!$L$29:$Q$29</c:f>
              <c:numCache>
                <c:formatCode>0.00</c:formatCode>
                <c:ptCount val="6"/>
                <c:pt idx="0">
                  <c:v>0</c:v>
                </c:pt>
                <c:pt idx="1">
                  <c:v>4.7051483894317769</c:v>
                </c:pt>
                <c:pt idx="2">
                  <c:v>13.650649375823841</c:v>
                </c:pt>
                <c:pt idx="3">
                  <c:v>22.825683343201046</c:v>
                </c:pt>
                <c:pt idx="4">
                  <c:v>27.797928669410112</c:v>
                </c:pt>
                <c:pt idx="5">
                  <c:v>28.270738874895024</c:v>
                </c:pt>
              </c:numCache>
            </c:numRef>
          </c:val>
          <c:smooth val="0"/>
        </c:ser>
        <c:ser>
          <c:idx val="3"/>
          <c:order val="3"/>
          <c:tx>
            <c:strRef>
              <c:f>'samenvatting leeftijdsgroep'!$K$30</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leeftijdsgroep'!$L$30:$Q$30</c:f>
              <c:numCache>
                <c:formatCode>0.00</c:formatCode>
                <c:ptCount val="6"/>
                <c:pt idx="0">
                  <c:v>0</c:v>
                </c:pt>
                <c:pt idx="1">
                  <c:v>6.2612969156447447</c:v>
                </c:pt>
                <c:pt idx="2">
                  <c:v>14.565415773171306</c:v>
                </c:pt>
                <c:pt idx="3">
                  <c:v>23.466536898290943</c:v>
                </c:pt>
                <c:pt idx="4">
                  <c:v>27.985292789742196</c:v>
                </c:pt>
                <c:pt idx="5">
                  <c:v>28.036027342179295</c:v>
                </c:pt>
              </c:numCache>
            </c:numRef>
          </c:val>
          <c:smooth val="0"/>
        </c:ser>
        <c:ser>
          <c:idx val="4"/>
          <c:order val="4"/>
          <c:tx>
            <c:strRef>
              <c:f>'samenvatting leeftijdsgroep'!$K$31</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leeftijdsgroep'!$L$31:$Q$31</c:f>
              <c:numCache>
                <c:formatCode>0.00</c:formatCode>
                <c:ptCount val="6"/>
                <c:pt idx="0">
                  <c:v>0</c:v>
                </c:pt>
                <c:pt idx="1">
                  <c:v>6.9868102796674156</c:v>
                </c:pt>
                <c:pt idx="2">
                  <c:v>14.868009028272741</c:v>
                </c:pt>
                <c:pt idx="3">
                  <c:v>23.846464197530885</c:v>
                </c:pt>
                <c:pt idx="4">
                  <c:v>27.901345486111087</c:v>
                </c:pt>
                <c:pt idx="5">
                  <c:v>28.112230809882384</c:v>
                </c:pt>
              </c:numCache>
            </c:numRef>
          </c:val>
          <c:smooth val="0"/>
        </c:ser>
        <c:dLbls>
          <c:showLegendKey val="0"/>
          <c:showVal val="0"/>
          <c:showCatName val="0"/>
          <c:showSerName val="0"/>
          <c:showPercent val="0"/>
          <c:showBubbleSize val="0"/>
        </c:dLbls>
        <c:marker val="1"/>
        <c:smooth val="0"/>
        <c:axId val="140498432"/>
        <c:axId val="140349376"/>
      </c:lineChart>
      <c:catAx>
        <c:axId val="140498432"/>
        <c:scaling>
          <c:orientation val="minMax"/>
        </c:scaling>
        <c:delete val="0"/>
        <c:axPos val="b"/>
        <c:majorTickMark val="out"/>
        <c:minorTickMark val="none"/>
        <c:tickLblPos val="nextTo"/>
        <c:crossAx val="140349376"/>
        <c:crosses val="autoZero"/>
        <c:auto val="1"/>
        <c:lblAlgn val="ctr"/>
        <c:lblOffset val="100"/>
        <c:noMultiLvlLbl val="0"/>
      </c:catAx>
      <c:valAx>
        <c:axId val="140349376"/>
        <c:scaling>
          <c:orientation val="minMax"/>
        </c:scaling>
        <c:delete val="0"/>
        <c:axPos val="l"/>
        <c:majorGridlines/>
        <c:numFmt formatCode="0.00" sourceLinked="1"/>
        <c:majorTickMark val="out"/>
        <c:minorTickMark val="none"/>
        <c:tickLblPos val="nextTo"/>
        <c:crossAx val="140498432"/>
        <c:crosses val="autoZero"/>
        <c:crossBetween val="between"/>
      </c:valAx>
    </c:plotArea>
    <c:legend>
      <c:legendPos val="r"/>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Samenvatting!$A$8</c:f>
          <c:strCache>
            <c:ptCount val="1"/>
            <c:pt idx="0">
              <c:v>296</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Samenvatting!$B$8:$H$8</c:f>
              <c:numCache>
                <c:formatCode>#,##0</c:formatCode>
                <c:ptCount val="7"/>
                <c:pt idx="0">
                  <c:v>4450</c:v>
                </c:pt>
                <c:pt idx="1">
                  <c:v>4851</c:v>
                </c:pt>
                <c:pt idx="2">
                  <c:v>5371</c:v>
                </c:pt>
                <c:pt idx="3">
                  <c:v>5868</c:v>
                </c:pt>
                <c:pt idx="4">
                  <c:v>6272</c:v>
                </c:pt>
                <c:pt idx="5">
                  <c:v>6717</c:v>
                </c:pt>
                <c:pt idx="6">
                  <c:v>7081</c:v>
                </c:pt>
              </c:numCache>
            </c:numRef>
          </c:val>
          <c:smooth val="0"/>
        </c:ser>
        <c:ser>
          <c:idx val="1"/>
          <c:order val="1"/>
          <c:tx>
            <c:strRef>
              <c:f>Samenvatting!$K$1</c:f>
              <c:strCache>
                <c:ptCount val="1"/>
                <c:pt idx="0">
                  <c:v>Mannen</c:v>
                </c:pt>
              </c:strCache>
            </c:strRef>
          </c:tx>
          <c:marker>
            <c:symbol val="none"/>
          </c:marker>
          <c:val>
            <c:numRef>
              <c:f>Samenvatting!$L$8:$R$8</c:f>
              <c:numCache>
                <c:formatCode>#,##0</c:formatCode>
                <c:ptCount val="7"/>
                <c:pt idx="0">
                  <c:v>2001</c:v>
                </c:pt>
                <c:pt idx="1">
                  <c:v>2163</c:v>
                </c:pt>
                <c:pt idx="2">
                  <c:v>2358</c:v>
                </c:pt>
                <c:pt idx="3">
                  <c:v>2564</c:v>
                </c:pt>
                <c:pt idx="4">
                  <c:v>2707</c:v>
                </c:pt>
                <c:pt idx="5">
                  <c:v>2898</c:v>
                </c:pt>
                <c:pt idx="6">
                  <c:v>3058</c:v>
                </c:pt>
              </c:numCache>
            </c:numRef>
          </c:val>
          <c:smooth val="0"/>
        </c:ser>
        <c:ser>
          <c:idx val="2"/>
          <c:order val="2"/>
          <c:tx>
            <c:strRef>
              <c:f>Samenvatting!$U$1</c:f>
              <c:strCache>
                <c:ptCount val="1"/>
                <c:pt idx="0">
                  <c:v>Vrouwen</c:v>
                </c:pt>
              </c:strCache>
            </c:strRef>
          </c:tx>
          <c:marker>
            <c:symbol val="none"/>
          </c:marker>
          <c:val>
            <c:numRef>
              <c:f>Samenvatting!$V$8:$AB$8</c:f>
              <c:numCache>
                <c:formatCode>#,##0</c:formatCode>
                <c:ptCount val="7"/>
                <c:pt idx="0">
                  <c:v>2449</c:v>
                </c:pt>
                <c:pt idx="1">
                  <c:v>2688</c:v>
                </c:pt>
                <c:pt idx="2">
                  <c:v>3013</c:v>
                </c:pt>
                <c:pt idx="3">
                  <c:v>3304</c:v>
                </c:pt>
                <c:pt idx="4">
                  <c:v>3565</c:v>
                </c:pt>
                <c:pt idx="5">
                  <c:v>3819</c:v>
                </c:pt>
                <c:pt idx="6">
                  <c:v>4023</c:v>
                </c:pt>
              </c:numCache>
            </c:numRef>
          </c:val>
          <c:smooth val="0"/>
        </c:ser>
        <c:dLbls>
          <c:showLegendKey val="0"/>
          <c:showVal val="0"/>
          <c:showCatName val="0"/>
          <c:showSerName val="0"/>
          <c:showPercent val="0"/>
          <c:showBubbleSize val="0"/>
        </c:dLbls>
        <c:marker val="1"/>
        <c:smooth val="0"/>
        <c:axId val="140607488"/>
        <c:axId val="140352256"/>
      </c:lineChart>
      <c:catAx>
        <c:axId val="140607488"/>
        <c:scaling>
          <c:orientation val="minMax"/>
        </c:scaling>
        <c:delete val="0"/>
        <c:axPos val="b"/>
        <c:numFmt formatCode="General" sourceLinked="1"/>
        <c:majorTickMark val="out"/>
        <c:minorTickMark val="none"/>
        <c:tickLblPos val="nextTo"/>
        <c:crossAx val="140352256"/>
        <c:crosses val="autoZero"/>
        <c:auto val="1"/>
        <c:lblAlgn val="ctr"/>
        <c:lblOffset val="100"/>
        <c:noMultiLvlLbl val="0"/>
      </c:catAx>
      <c:valAx>
        <c:axId val="140352256"/>
        <c:scaling>
          <c:orientation val="minMax"/>
        </c:scaling>
        <c:delete val="0"/>
        <c:axPos val="l"/>
        <c:majorGridlines/>
        <c:numFmt formatCode="#,##0" sourceLinked="1"/>
        <c:majorTickMark val="out"/>
        <c:minorTickMark val="none"/>
        <c:tickLblPos val="nextTo"/>
        <c:crossAx val="140607488"/>
        <c:crosses val="autoZero"/>
        <c:crossBetween val="between"/>
      </c:valAx>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Samenvatting!$A$8</c:f>
          <c:strCache>
            <c:ptCount val="1"/>
            <c:pt idx="0">
              <c:v>296</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Samenvatting!$B$8:$H$8</c:f>
              <c:numCache>
                <c:formatCode>#,##0</c:formatCode>
                <c:ptCount val="7"/>
                <c:pt idx="0">
                  <c:v>4450</c:v>
                </c:pt>
                <c:pt idx="1">
                  <c:v>4851</c:v>
                </c:pt>
                <c:pt idx="2">
                  <c:v>5371</c:v>
                </c:pt>
                <c:pt idx="3">
                  <c:v>5868</c:v>
                </c:pt>
                <c:pt idx="4">
                  <c:v>6272</c:v>
                </c:pt>
                <c:pt idx="5">
                  <c:v>6717</c:v>
                </c:pt>
                <c:pt idx="6">
                  <c:v>7081</c:v>
                </c:pt>
              </c:numCache>
            </c:numRef>
          </c:val>
          <c:smooth val="0"/>
        </c:ser>
        <c:ser>
          <c:idx val="1"/>
          <c:order val="1"/>
          <c:tx>
            <c:strRef>
              <c:f>Samenvatting!$AD$1</c:f>
              <c:strCache>
                <c:ptCount val="1"/>
                <c:pt idx="0">
                  <c:v>Loontrekkenden</c:v>
                </c:pt>
              </c:strCache>
            </c:strRef>
          </c:tx>
          <c:marker>
            <c:symbol val="none"/>
          </c:marker>
          <c:val>
            <c:numRef>
              <c:f>Samenvatting!$AE$8:$AK$8</c:f>
              <c:numCache>
                <c:formatCode>#,##0</c:formatCode>
                <c:ptCount val="7"/>
                <c:pt idx="0">
                  <c:v>4133</c:v>
                </c:pt>
                <c:pt idx="1">
                  <c:v>4522</c:v>
                </c:pt>
                <c:pt idx="2">
                  <c:v>5015</c:v>
                </c:pt>
                <c:pt idx="3">
                  <c:v>5483</c:v>
                </c:pt>
                <c:pt idx="4">
                  <c:v>5878</c:v>
                </c:pt>
                <c:pt idx="5">
                  <c:v>6310</c:v>
                </c:pt>
                <c:pt idx="6">
                  <c:v>6647</c:v>
                </c:pt>
              </c:numCache>
            </c:numRef>
          </c:val>
          <c:smooth val="0"/>
        </c:ser>
        <c:ser>
          <c:idx val="2"/>
          <c:order val="2"/>
          <c:tx>
            <c:strRef>
              <c:f>Samenvatting!$AM$1</c:f>
              <c:strCache>
                <c:ptCount val="1"/>
                <c:pt idx="0">
                  <c:v>Zelfstandigen</c:v>
                </c:pt>
              </c:strCache>
            </c:strRef>
          </c:tx>
          <c:marker>
            <c:symbol val="none"/>
          </c:marker>
          <c:val>
            <c:numRef>
              <c:f>Samenvatting!$AN$8:$AT$8</c:f>
              <c:numCache>
                <c:formatCode>#,##0</c:formatCode>
                <c:ptCount val="7"/>
                <c:pt idx="0">
                  <c:v>317</c:v>
                </c:pt>
                <c:pt idx="1">
                  <c:v>329</c:v>
                </c:pt>
                <c:pt idx="2">
                  <c:v>356</c:v>
                </c:pt>
                <c:pt idx="3">
                  <c:v>385</c:v>
                </c:pt>
                <c:pt idx="4">
                  <c:v>394</c:v>
                </c:pt>
                <c:pt idx="5">
                  <c:v>407</c:v>
                </c:pt>
                <c:pt idx="6">
                  <c:v>434</c:v>
                </c:pt>
              </c:numCache>
            </c:numRef>
          </c:val>
          <c:smooth val="0"/>
        </c:ser>
        <c:dLbls>
          <c:showLegendKey val="0"/>
          <c:showVal val="0"/>
          <c:showCatName val="0"/>
          <c:showSerName val="0"/>
          <c:showPercent val="0"/>
          <c:showBubbleSize val="0"/>
        </c:dLbls>
        <c:marker val="1"/>
        <c:smooth val="0"/>
        <c:axId val="140609536"/>
        <c:axId val="140371648"/>
      </c:lineChart>
      <c:catAx>
        <c:axId val="140609536"/>
        <c:scaling>
          <c:orientation val="minMax"/>
        </c:scaling>
        <c:delete val="0"/>
        <c:axPos val="b"/>
        <c:numFmt formatCode="General" sourceLinked="1"/>
        <c:majorTickMark val="out"/>
        <c:minorTickMark val="none"/>
        <c:tickLblPos val="nextTo"/>
        <c:crossAx val="140371648"/>
        <c:crosses val="autoZero"/>
        <c:auto val="1"/>
        <c:lblAlgn val="ctr"/>
        <c:lblOffset val="100"/>
        <c:noMultiLvlLbl val="0"/>
      </c:catAx>
      <c:valAx>
        <c:axId val="140371648"/>
        <c:scaling>
          <c:orientation val="minMax"/>
        </c:scaling>
        <c:delete val="0"/>
        <c:axPos val="l"/>
        <c:majorGridlines/>
        <c:numFmt formatCode="#,##0" sourceLinked="1"/>
        <c:majorTickMark val="out"/>
        <c:minorTickMark val="none"/>
        <c:tickLblPos val="nextTo"/>
        <c:crossAx val="140609536"/>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leeftijdsgroep'!$A$212</c:f>
          <c:strCache>
            <c:ptCount val="1"/>
            <c:pt idx="0">
              <c:v>Totaal</c:v>
            </c:pt>
          </c:strCache>
        </c:strRef>
      </c:tx>
      <c:layout/>
      <c:overlay val="0"/>
    </c:title>
    <c:autoTitleDeleted val="0"/>
    <c:plotArea>
      <c:layout/>
      <c:lineChart>
        <c:grouping val="standard"/>
        <c:varyColors val="0"/>
        <c:ser>
          <c:idx val="0"/>
          <c:order val="0"/>
          <c:tx>
            <c:strRef>
              <c:f>'samenvatting leeftijdsgroep'!$B$212</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leeftijdsgroep'!$C$212:$H$212</c:f>
              <c:numCache>
                <c:formatCode>#,##0</c:formatCode>
                <c:ptCount val="6"/>
                <c:pt idx="0">
                  <c:v>3</c:v>
                </c:pt>
                <c:pt idx="1">
                  <c:v>2832</c:v>
                </c:pt>
                <c:pt idx="2">
                  <c:v>12713</c:v>
                </c:pt>
                <c:pt idx="3">
                  <c:v>24479</c:v>
                </c:pt>
                <c:pt idx="4">
                  <c:v>28105</c:v>
                </c:pt>
                <c:pt idx="5">
                  <c:v>9262</c:v>
                </c:pt>
              </c:numCache>
            </c:numRef>
          </c:val>
          <c:smooth val="0"/>
        </c:ser>
        <c:ser>
          <c:idx val="1"/>
          <c:order val="1"/>
          <c:tx>
            <c:strRef>
              <c:f>'samenvatting leeftijdsgroep'!$B$213</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leeftijdsgroep'!$C$213:$H$213</c:f>
              <c:numCache>
                <c:formatCode>#,##0</c:formatCode>
                <c:ptCount val="6"/>
                <c:pt idx="0">
                  <c:v>2</c:v>
                </c:pt>
                <c:pt idx="1">
                  <c:v>2922</c:v>
                </c:pt>
                <c:pt idx="2">
                  <c:v>13361</c:v>
                </c:pt>
                <c:pt idx="3">
                  <c:v>26052</c:v>
                </c:pt>
                <c:pt idx="4">
                  <c:v>29350</c:v>
                </c:pt>
                <c:pt idx="5">
                  <c:v>9865</c:v>
                </c:pt>
              </c:numCache>
            </c:numRef>
          </c:val>
          <c:smooth val="0"/>
        </c:ser>
        <c:ser>
          <c:idx val="2"/>
          <c:order val="2"/>
          <c:tx>
            <c:strRef>
              <c:f>'samenvatting leeftijdsgroep'!$B$214</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leeftijdsgroep'!$C$214:$H$214</c:f>
              <c:numCache>
                <c:formatCode>#,##0</c:formatCode>
                <c:ptCount val="6"/>
                <c:pt idx="0">
                  <c:v>0</c:v>
                </c:pt>
                <c:pt idx="1">
                  <c:v>3130</c:v>
                </c:pt>
                <c:pt idx="2">
                  <c:v>14070</c:v>
                </c:pt>
                <c:pt idx="3">
                  <c:v>27502</c:v>
                </c:pt>
                <c:pt idx="4">
                  <c:v>31009</c:v>
                </c:pt>
                <c:pt idx="5">
                  <c:v>11214</c:v>
                </c:pt>
              </c:numCache>
            </c:numRef>
          </c:val>
          <c:smooth val="0"/>
        </c:ser>
        <c:ser>
          <c:idx val="3"/>
          <c:order val="3"/>
          <c:tx>
            <c:strRef>
              <c:f>'samenvatting leeftijdsgroep'!$B$215</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leeftijdsgroep'!$C$215:$H$215</c:f>
              <c:numCache>
                <c:formatCode>#,##0</c:formatCode>
                <c:ptCount val="6"/>
                <c:pt idx="0">
                  <c:v>3</c:v>
                </c:pt>
                <c:pt idx="1">
                  <c:v>3367</c:v>
                </c:pt>
                <c:pt idx="2">
                  <c:v>15018</c:v>
                </c:pt>
                <c:pt idx="3">
                  <c:v>29037</c:v>
                </c:pt>
                <c:pt idx="4">
                  <c:v>33043</c:v>
                </c:pt>
                <c:pt idx="5">
                  <c:v>11957</c:v>
                </c:pt>
              </c:numCache>
            </c:numRef>
          </c:val>
          <c:smooth val="0"/>
        </c:ser>
        <c:ser>
          <c:idx val="4"/>
          <c:order val="4"/>
          <c:tx>
            <c:strRef>
              <c:f>'samenvatting leeftijdsgroep'!$B$216</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leeftijdsgroep'!$C$216:$H$216</c:f>
              <c:numCache>
                <c:formatCode>#,##0</c:formatCode>
                <c:ptCount val="6"/>
                <c:pt idx="0">
                  <c:v>1</c:v>
                </c:pt>
                <c:pt idx="1">
                  <c:v>3388</c:v>
                </c:pt>
                <c:pt idx="2">
                  <c:v>15460</c:v>
                </c:pt>
                <c:pt idx="3">
                  <c:v>30215</c:v>
                </c:pt>
                <c:pt idx="4">
                  <c:v>35326</c:v>
                </c:pt>
                <c:pt idx="5">
                  <c:v>12489</c:v>
                </c:pt>
              </c:numCache>
            </c:numRef>
          </c:val>
          <c:smooth val="0"/>
        </c:ser>
        <c:ser>
          <c:idx val="5"/>
          <c:order val="5"/>
          <c:tx>
            <c:strRef>
              <c:f>'samenvatting leeftijdsgroep'!$B$217</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leeftijdsgroep'!$C$217:$H$217</c:f>
              <c:numCache>
                <c:formatCode>#,##0</c:formatCode>
                <c:ptCount val="6"/>
                <c:pt idx="0">
                  <c:v>3</c:v>
                </c:pt>
                <c:pt idx="1">
                  <c:v>3559</c:v>
                </c:pt>
                <c:pt idx="2">
                  <c:v>15978</c:v>
                </c:pt>
                <c:pt idx="3">
                  <c:v>31924</c:v>
                </c:pt>
                <c:pt idx="4">
                  <c:v>37669</c:v>
                </c:pt>
                <c:pt idx="5">
                  <c:v>13189</c:v>
                </c:pt>
              </c:numCache>
            </c:numRef>
          </c:val>
          <c:smooth val="0"/>
        </c:ser>
        <c:ser>
          <c:idx val="6"/>
          <c:order val="6"/>
          <c:tx>
            <c:strRef>
              <c:f>'samenvatting leeftijdsgroep'!$B$218</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leeftijdsgroep'!$C$218:$H$218</c:f>
              <c:numCache>
                <c:formatCode>#,##0</c:formatCode>
                <c:ptCount val="6"/>
                <c:pt idx="0">
                  <c:v>1</c:v>
                </c:pt>
                <c:pt idx="1">
                  <c:v>3794</c:v>
                </c:pt>
                <c:pt idx="2">
                  <c:v>16579</c:v>
                </c:pt>
                <c:pt idx="3">
                  <c:v>32767</c:v>
                </c:pt>
                <c:pt idx="4">
                  <c:v>39000</c:v>
                </c:pt>
                <c:pt idx="5">
                  <c:v>13548</c:v>
                </c:pt>
              </c:numCache>
            </c:numRef>
          </c:val>
          <c:smooth val="0"/>
        </c:ser>
        <c:dLbls>
          <c:showLegendKey val="0"/>
          <c:showVal val="0"/>
          <c:showCatName val="0"/>
          <c:showSerName val="0"/>
          <c:showPercent val="0"/>
          <c:showBubbleSize val="0"/>
        </c:dLbls>
        <c:marker val="1"/>
        <c:smooth val="0"/>
        <c:axId val="129671168"/>
        <c:axId val="96082688"/>
      </c:lineChart>
      <c:catAx>
        <c:axId val="129671168"/>
        <c:scaling>
          <c:orientation val="minMax"/>
        </c:scaling>
        <c:delete val="0"/>
        <c:axPos val="b"/>
        <c:numFmt formatCode="General" sourceLinked="1"/>
        <c:majorTickMark val="out"/>
        <c:minorTickMark val="none"/>
        <c:tickLblPos val="nextTo"/>
        <c:crossAx val="96082688"/>
        <c:crosses val="autoZero"/>
        <c:auto val="1"/>
        <c:lblAlgn val="ctr"/>
        <c:lblOffset val="100"/>
        <c:noMultiLvlLbl val="0"/>
      </c:catAx>
      <c:valAx>
        <c:axId val="96082688"/>
        <c:scaling>
          <c:orientation val="minMax"/>
        </c:scaling>
        <c:delete val="0"/>
        <c:axPos val="l"/>
        <c:majorGridlines/>
        <c:numFmt formatCode="#,##0" sourceLinked="1"/>
        <c:majorTickMark val="out"/>
        <c:minorTickMark val="none"/>
        <c:tickLblPos val="nextTo"/>
        <c:crossAx val="12967116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leeftijdsgroep'!$A$44</c:f>
          <c:strCache>
            <c:ptCount val="1"/>
            <c:pt idx="0">
              <c:v>296</c:v>
            </c:pt>
          </c:strCache>
        </c:strRef>
      </c:tx>
      <c:overlay val="0"/>
    </c:title>
    <c:autoTitleDeleted val="0"/>
    <c:plotArea>
      <c:layout/>
      <c:lineChart>
        <c:grouping val="standard"/>
        <c:varyColors val="0"/>
        <c:ser>
          <c:idx val="0"/>
          <c:order val="0"/>
          <c:tx>
            <c:strRef>
              <c:f>'samenvatting leeftijdsgroep'!$B$44</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leeftijdsgroep'!$C$44:$H$44</c:f>
              <c:numCache>
                <c:formatCode>#,##0</c:formatCode>
                <c:ptCount val="6"/>
                <c:pt idx="0">
                  <c:v>1</c:v>
                </c:pt>
                <c:pt idx="1">
                  <c:v>160</c:v>
                </c:pt>
                <c:pt idx="2">
                  <c:v>729</c:v>
                </c:pt>
                <c:pt idx="3">
                  <c:v>1525</c:v>
                </c:pt>
                <c:pt idx="4">
                  <c:v>1566</c:v>
                </c:pt>
                <c:pt idx="5">
                  <c:v>469</c:v>
                </c:pt>
              </c:numCache>
            </c:numRef>
          </c:val>
          <c:smooth val="0"/>
        </c:ser>
        <c:ser>
          <c:idx val="1"/>
          <c:order val="1"/>
          <c:tx>
            <c:strRef>
              <c:f>'samenvatting leeftijdsgroep'!$B$45</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leeftijdsgroep'!$C$45:$H$45</c:f>
              <c:numCache>
                <c:formatCode>#,##0</c:formatCode>
                <c:ptCount val="6"/>
                <c:pt idx="0">
                  <c:v>0</c:v>
                </c:pt>
                <c:pt idx="1">
                  <c:v>189</c:v>
                </c:pt>
                <c:pt idx="2">
                  <c:v>800</c:v>
                </c:pt>
                <c:pt idx="3">
                  <c:v>1650</c:v>
                </c:pt>
                <c:pt idx="4">
                  <c:v>1705</c:v>
                </c:pt>
                <c:pt idx="5">
                  <c:v>507</c:v>
                </c:pt>
              </c:numCache>
            </c:numRef>
          </c:val>
          <c:smooth val="0"/>
        </c:ser>
        <c:ser>
          <c:idx val="2"/>
          <c:order val="2"/>
          <c:tx>
            <c:strRef>
              <c:f>'samenvatting leeftijdsgroep'!$B$46</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leeftijdsgroep'!$C$46:$H$46</c:f>
              <c:numCache>
                <c:formatCode>#,##0</c:formatCode>
                <c:ptCount val="6"/>
                <c:pt idx="0">
                  <c:v>0</c:v>
                </c:pt>
                <c:pt idx="1">
                  <c:v>214</c:v>
                </c:pt>
                <c:pt idx="2">
                  <c:v>931</c:v>
                </c:pt>
                <c:pt idx="3">
                  <c:v>1767</c:v>
                </c:pt>
                <c:pt idx="4">
                  <c:v>1887</c:v>
                </c:pt>
                <c:pt idx="5">
                  <c:v>572</c:v>
                </c:pt>
              </c:numCache>
            </c:numRef>
          </c:val>
          <c:smooth val="0"/>
        </c:ser>
        <c:ser>
          <c:idx val="3"/>
          <c:order val="3"/>
          <c:tx>
            <c:strRef>
              <c:f>'samenvatting leeftijdsgroep'!$B$47</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leeftijdsgroep'!$C$47:$H$47</c:f>
              <c:numCache>
                <c:formatCode>#,##0</c:formatCode>
                <c:ptCount val="6"/>
                <c:pt idx="0">
                  <c:v>0</c:v>
                </c:pt>
                <c:pt idx="1">
                  <c:v>217</c:v>
                </c:pt>
                <c:pt idx="2">
                  <c:v>1020</c:v>
                </c:pt>
                <c:pt idx="3">
                  <c:v>1967</c:v>
                </c:pt>
                <c:pt idx="4">
                  <c:v>2014</c:v>
                </c:pt>
                <c:pt idx="5">
                  <c:v>650</c:v>
                </c:pt>
              </c:numCache>
            </c:numRef>
          </c:val>
          <c:smooth val="0"/>
        </c:ser>
        <c:ser>
          <c:idx val="4"/>
          <c:order val="4"/>
          <c:tx>
            <c:strRef>
              <c:f>'samenvatting leeftijdsgroep'!$B$48</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leeftijdsgroep'!$C$48:$H$48</c:f>
              <c:numCache>
                <c:formatCode>#,##0</c:formatCode>
                <c:ptCount val="6"/>
                <c:pt idx="0">
                  <c:v>0</c:v>
                </c:pt>
                <c:pt idx="1">
                  <c:v>234</c:v>
                </c:pt>
                <c:pt idx="2">
                  <c:v>1054</c:v>
                </c:pt>
                <c:pt idx="3">
                  <c:v>2094</c:v>
                </c:pt>
                <c:pt idx="4">
                  <c:v>2195</c:v>
                </c:pt>
                <c:pt idx="5">
                  <c:v>695</c:v>
                </c:pt>
              </c:numCache>
            </c:numRef>
          </c:val>
          <c:smooth val="0"/>
        </c:ser>
        <c:ser>
          <c:idx val="5"/>
          <c:order val="5"/>
          <c:tx>
            <c:strRef>
              <c:f>'samenvatting leeftijdsgroep'!$B$49</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leeftijdsgroep'!$C$49:$H$49</c:f>
              <c:numCache>
                <c:formatCode>#,##0</c:formatCode>
                <c:ptCount val="6"/>
                <c:pt idx="0">
                  <c:v>0</c:v>
                </c:pt>
                <c:pt idx="1">
                  <c:v>243</c:v>
                </c:pt>
                <c:pt idx="2">
                  <c:v>1104</c:v>
                </c:pt>
                <c:pt idx="3">
                  <c:v>2187</c:v>
                </c:pt>
                <c:pt idx="4">
                  <c:v>2435</c:v>
                </c:pt>
                <c:pt idx="5">
                  <c:v>748</c:v>
                </c:pt>
              </c:numCache>
            </c:numRef>
          </c:val>
          <c:smooth val="0"/>
        </c:ser>
        <c:ser>
          <c:idx val="6"/>
          <c:order val="6"/>
          <c:tx>
            <c:strRef>
              <c:f>'samenvatting leeftijdsgroep'!$B$50</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leeftijdsgroep'!$C$50:$H$50</c:f>
              <c:numCache>
                <c:formatCode>#,##0</c:formatCode>
                <c:ptCount val="6"/>
                <c:pt idx="0">
                  <c:v>0</c:v>
                </c:pt>
                <c:pt idx="1">
                  <c:v>246</c:v>
                </c:pt>
                <c:pt idx="2">
                  <c:v>1187</c:v>
                </c:pt>
                <c:pt idx="3">
                  <c:v>2288</c:v>
                </c:pt>
                <c:pt idx="4">
                  <c:v>2567</c:v>
                </c:pt>
                <c:pt idx="5">
                  <c:v>793</c:v>
                </c:pt>
              </c:numCache>
            </c:numRef>
          </c:val>
          <c:smooth val="0"/>
        </c:ser>
        <c:dLbls>
          <c:showLegendKey val="0"/>
          <c:showVal val="0"/>
          <c:showCatName val="0"/>
          <c:showSerName val="0"/>
          <c:showPercent val="0"/>
          <c:showBubbleSize val="0"/>
        </c:dLbls>
        <c:marker val="1"/>
        <c:smooth val="0"/>
        <c:axId val="140732928"/>
        <c:axId val="140374528"/>
      </c:lineChart>
      <c:catAx>
        <c:axId val="140732928"/>
        <c:scaling>
          <c:orientation val="minMax"/>
        </c:scaling>
        <c:delete val="0"/>
        <c:axPos val="b"/>
        <c:numFmt formatCode="General" sourceLinked="1"/>
        <c:majorTickMark val="out"/>
        <c:minorTickMark val="none"/>
        <c:tickLblPos val="nextTo"/>
        <c:crossAx val="140374528"/>
        <c:crosses val="autoZero"/>
        <c:auto val="1"/>
        <c:lblAlgn val="ctr"/>
        <c:lblOffset val="100"/>
        <c:noMultiLvlLbl val="0"/>
      </c:catAx>
      <c:valAx>
        <c:axId val="140374528"/>
        <c:scaling>
          <c:orientation val="minMax"/>
        </c:scaling>
        <c:delete val="0"/>
        <c:axPos val="l"/>
        <c:majorGridlines/>
        <c:numFmt formatCode="#,##0" sourceLinked="1"/>
        <c:majorTickMark val="out"/>
        <c:minorTickMark val="none"/>
        <c:tickLblPos val="nextTo"/>
        <c:crossAx val="140732928"/>
        <c:crosses val="autoZero"/>
        <c:crossBetween val="between"/>
      </c:valAx>
    </c:plotArea>
    <c:legend>
      <c:legendPos val="r"/>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Samenvatting!$A$40</c:f>
          <c:strCache>
            <c:ptCount val="1"/>
            <c:pt idx="0">
              <c:v>296</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Samenvatting!$D$40:$H$40</c:f>
              <c:numCache>
                <c:formatCode>#,##0.00</c:formatCode>
                <c:ptCount val="5"/>
                <c:pt idx="0">
                  <c:v>11.827574525745264</c:v>
                </c:pt>
                <c:pt idx="1">
                  <c:v>12.358134041505771</c:v>
                </c:pt>
                <c:pt idx="2">
                  <c:v>12.569471017573726</c:v>
                </c:pt>
                <c:pt idx="3">
                  <c:v>13.005307428911696</c:v>
                </c:pt>
                <c:pt idx="4">
                  <c:v>12.950918341728315</c:v>
                </c:pt>
              </c:numCache>
            </c:numRef>
          </c:val>
          <c:smooth val="0"/>
        </c:ser>
        <c:ser>
          <c:idx val="1"/>
          <c:order val="1"/>
          <c:tx>
            <c:strRef>
              <c:f>Samenvatting!$K$1</c:f>
              <c:strCache>
                <c:ptCount val="1"/>
                <c:pt idx="0">
                  <c:v>Mannen</c:v>
                </c:pt>
              </c:strCache>
            </c:strRef>
          </c:tx>
          <c:marker>
            <c:symbol val="none"/>
          </c:marker>
          <c:val>
            <c:numRef>
              <c:f>Samenvatting!$N$40:$R$40</c:f>
              <c:numCache>
                <c:formatCode>#,##0.00</c:formatCode>
                <c:ptCount val="5"/>
                <c:pt idx="0">
                  <c:v>12.031157525209666</c:v>
                </c:pt>
                <c:pt idx="1">
                  <c:v>12.554340006933606</c:v>
                </c:pt>
                <c:pt idx="2">
                  <c:v>12.910053154373433</c:v>
                </c:pt>
                <c:pt idx="3">
                  <c:v>13.359077141323516</c:v>
                </c:pt>
                <c:pt idx="4">
                  <c:v>13.237124845578078</c:v>
                </c:pt>
              </c:numCache>
            </c:numRef>
          </c:val>
          <c:smooth val="0"/>
        </c:ser>
        <c:ser>
          <c:idx val="2"/>
          <c:order val="2"/>
          <c:tx>
            <c:strRef>
              <c:f>Samenvatting!$U$1</c:f>
              <c:strCache>
                <c:ptCount val="1"/>
                <c:pt idx="0">
                  <c:v>Vrouwen</c:v>
                </c:pt>
              </c:strCache>
            </c:strRef>
          </c:tx>
          <c:marker>
            <c:symbol val="none"/>
          </c:marker>
          <c:val>
            <c:numRef>
              <c:f>Samenvatting!$X$40:$AB$40</c:f>
              <c:numCache>
                <c:formatCode>#,##0.00</c:formatCode>
                <c:ptCount val="5"/>
                <c:pt idx="0">
                  <c:v>11.668248700077415</c:v>
                </c:pt>
                <c:pt idx="1">
                  <c:v>12.205872511433936</c:v>
                </c:pt>
                <c:pt idx="2">
                  <c:v>12.310857877512854</c:v>
                </c:pt>
                <c:pt idx="3">
                  <c:v>12.736853742981017</c:v>
                </c:pt>
                <c:pt idx="4">
                  <c:v>12.733364404673118</c:v>
                </c:pt>
              </c:numCache>
            </c:numRef>
          </c:val>
          <c:smooth val="0"/>
        </c:ser>
        <c:dLbls>
          <c:showLegendKey val="0"/>
          <c:showVal val="0"/>
          <c:showCatName val="0"/>
          <c:showSerName val="0"/>
          <c:showPercent val="0"/>
          <c:showBubbleSize val="0"/>
        </c:dLbls>
        <c:marker val="1"/>
        <c:smooth val="0"/>
        <c:axId val="140833280"/>
        <c:axId val="140377408"/>
      </c:lineChart>
      <c:catAx>
        <c:axId val="140833280"/>
        <c:scaling>
          <c:orientation val="minMax"/>
        </c:scaling>
        <c:delete val="0"/>
        <c:axPos val="b"/>
        <c:numFmt formatCode="General" sourceLinked="1"/>
        <c:majorTickMark val="out"/>
        <c:minorTickMark val="none"/>
        <c:tickLblPos val="nextTo"/>
        <c:crossAx val="140377408"/>
        <c:crosses val="autoZero"/>
        <c:auto val="1"/>
        <c:lblAlgn val="ctr"/>
        <c:lblOffset val="100"/>
        <c:noMultiLvlLbl val="0"/>
      </c:catAx>
      <c:valAx>
        <c:axId val="140377408"/>
        <c:scaling>
          <c:orientation val="minMax"/>
        </c:scaling>
        <c:delete val="0"/>
        <c:axPos val="l"/>
        <c:majorGridlines/>
        <c:numFmt formatCode="#,##0.00" sourceLinked="1"/>
        <c:majorTickMark val="out"/>
        <c:minorTickMark val="none"/>
        <c:tickLblPos val="nextTo"/>
        <c:crossAx val="140833280"/>
        <c:crosses val="autoZero"/>
        <c:crossBetween val="between"/>
      </c:valAx>
    </c:plotArea>
    <c:legend>
      <c:legendPos val="b"/>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Samenvatting!$A$40</c:f>
          <c:strCache>
            <c:ptCount val="1"/>
            <c:pt idx="0">
              <c:v>296</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Samenvatting!$D$40:$H$40</c:f>
              <c:numCache>
                <c:formatCode>#,##0.00</c:formatCode>
                <c:ptCount val="5"/>
                <c:pt idx="0">
                  <c:v>11.827574525745264</c:v>
                </c:pt>
                <c:pt idx="1">
                  <c:v>12.358134041505771</c:v>
                </c:pt>
                <c:pt idx="2">
                  <c:v>12.569471017573726</c:v>
                </c:pt>
                <c:pt idx="3">
                  <c:v>13.005307428911696</c:v>
                </c:pt>
                <c:pt idx="4">
                  <c:v>12.950918341728315</c:v>
                </c:pt>
              </c:numCache>
            </c:numRef>
          </c:val>
          <c:smooth val="0"/>
        </c:ser>
        <c:ser>
          <c:idx val="1"/>
          <c:order val="1"/>
          <c:tx>
            <c:strRef>
              <c:f>Samenvatting!$AD$1</c:f>
              <c:strCache>
                <c:ptCount val="1"/>
                <c:pt idx="0">
                  <c:v>Loontrekkenden</c:v>
                </c:pt>
              </c:strCache>
            </c:strRef>
          </c:tx>
          <c:marker>
            <c:symbol val="none"/>
          </c:marker>
          <c:val>
            <c:numRef>
              <c:f>Samenvatting!$AG$40:$AK$40</c:f>
              <c:numCache>
                <c:formatCode>#,##0.00</c:formatCode>
                <c:ptCount val="5"/>
                <c:pt idx="0">
                  <c:v>11.953143347734581</c:v>
                </c:pt>
                <c:pt idx="1">
                  <c:v>12.497729851865387</c:v>
                </c:pt>
                <c:pt idx="2">
                  <c:v>12.679422328078363</c:v>
                </c:pt>
                <c:pt idx="3">
                  <c:v>13.124726184187358</c:v>
                </c:pt>
                <c:pt idx="4">
                  <c:v>13.056466994299885</c:v>
                </c:pt>
              </c:numCache>
            </c:numRef>
          </c:val>
          <c:smooth val="0"/>
        </c:ser>
        <c:ser>
          <c:idx val="2"/>
          <c:order val="2"/>
          <c:tx>
            <c:strRef>
              <c:f>Samenvatting!$AM$1</c:f>
              <c:strCache>
                <c:ptCount val="1"/>
                <c:pt idx="0">
                  <c:v>Zelfstandigen</c:v>
                </c:pt>
              </c:strCache>
            </c:strRef>
          </c:tx>
          <c:marker>
            <c:symbol val="none"/>
          </c:marker>
          <c:val>
            <c:numRef>
              <c:f>Samenvatting!$AP$40:$AT$40</c:f>
              <c:numCache>
                <c:formatCode>#,##0.00</c:formatCode>
                <c:ptCount val="5"/>
                <c:pt idx="0">
                  <c:v>10.058676654182275</c:v>
                </c:pt>
                <c:pt idx="1">
                  <c:v>10.370072150072151</c:v>
                </c:pt>
                <c:pt idx="2">
                  <c:v>10.929131415679629</c:v>
                </c:pt>
                <c:pt idx="3">
                  <c:v>11.153876603876606</c:v>
                </c:pt>
                <c:pt idx="4">
                  <c:v>11.334370199692785</c:v>
                </c:pt>
              </c:numCache>
            </c:numRef>
          </c:val>
          <c:smooth val="0"/>
        </c:ser>
        <c:dLbls>
          <c:showLegendKey val="0"/>
          <c:showVal val="0"/>
          <c:showCatName val="0"/>
          <c:showSerName val="0"/>
          <c:showPercent val="0"/>
          <c:showBubbleSize val="0"/>
        </c:dLbls>
        <c:marker val="1"/>
        <c:smooth val="0"/>
        <c:axId val="140835328"/>
        <c:axId val="140904704"/>
      </c:lineChart>
      <c:catAx>
        <c:axId val="140835328"/>
        <c:scaling>
          <c:orientation val="minMax"/>
        </c:scaling>
        <c:delete val="0"/>
        <c:axPos val="b"/>
        <c:numFmt formatCode="General" sourceLinked="1"/>
        <c:majorTickMark val="out"/>
        <c:minorTickMark val="none"/>
        <c:tickLblPos val="nextTo"/>
        <c:crossAx val="140904704"/>
        <c:crosses val="autoZero"/>
        <c:auto val="1"/>
        <c:lblAlgn val="ctr"/>
        <c:lblOffset val="100"/>
        <c:noMultiLvlLbl val="0"/>
      </c:catAx>
      <c:valAx>
        <c:axId val="140904704"/>
        <c:scaling>
          <c:orientation val="minMax"/>
        </c:scaling>
        <c:delete val="0"/>
        <c:axPos val="l"/>
        <c:majorGridlines/>
        <c:numFmt formatCode="#,##0.00" sourceLinked="1"/>
        <c:majorTickMark val="out"/>
        <c:minorTickMark val="none"/>
        <c:tickLblPos val="nextTo"/>
        <c:crossAx val="140835328"/>
        <c:crosses val="autoZero"/>
        <c:crossBetween val="between"/>
      </c:valAx>
    </c:plotArea>
    <c:legend>
      <c:legendPos val="b"/>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leeftijdsgroep'!$J$32</c:f>
          <c:strCache>
            <c:ptCount val="1"/>
            <c:pt idx="0">
              <c:v>296</c:v>
            </c:pt>
          </c:strCache>
        </c:strRef>
      </c:tx>
      <c:overlay val="0"/>
    </c:title>
    <c:autoTitleDeleted val="0"/>
    <c:plotArea>
      <c:layout/>
      <c:lineChart>
        <c:grouping val="standard"/>
        <c:varyColors val="0"/>
        <c:ser>
          <c:idx val="0"/>
          <c:order val="0"/>
          <c:tx>
            <c:strRef>
              <c:f>'samenvatting leeftijdsgroep'!$K$32</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leeftijdsgroep'!$L$32:$Q$32</c:f>
              <c:numCache>
                <c:formatCode>0.00</c:formatCode>
                <c:ptCount val="6"/>
                <c:pt idx="0">
                  <c:v>0</c:v>
                </c:pt>
                <c:pt idx="1">
                  <c:v>3.3679776739356191</c:v>
                </c:pt>
                <c:pt idx="2">
                  <c:v>5.9950650435612891</c:v>
                </c:pt>
                <c:pt idx="3">
                  <c:v>11.112395459976108</c:v>
                </c:pt>
                <c:pt idx="4">
                  <c:v>15.167420361537999</c:v>
                </c:pt>
                <c:pt idx="5">
                  <c:v>15.676966783216788</c:v>
                </c:pt>
              </c:numCache>
            </c:numRef>
          </c:val>
          <c:smooth val="0"/>
        </c:ser>
        <c:ser>
          <c:idx val="1"/>
          <c:order val="1"/>
          <c:tx>
            <c:strRef>
              <c:f>'samenvatting leeftijdsgroep'!$K$33</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leeftijdsgroep'!$L$33:$Q$33</c:f>
              <c:numCache>
                <c:formatCode>0.00</c:formatCode>
                <c:ptCount val="6"/>
                <c:pt idx="0">
                  <c:v>0</c:v>
                </c:pt>
                <c:pt idx="1">
                  <c:v>3.5532386072708642</c:v>
                </c:pt>
                <c:pt idx="2">
                  <c:v>6.2926525054466174</c:v>
                </c:pt>
                <c:pt idx="3">
                  <c:v>11.931227758007118</c:v>
                </c:pt>
                <c:pt idx="4">
                  <c:v>15.681787211740021</c:v>
                </c:pt>
                <c:pt idx="5">
                  <c:v>15.809427350427347</c:v>
                </c:pt>
              </c:numCache>
            </c:numRef>
          </c:val>
          <c:smooth val="0"/>
        </c:ser>
        <c:ser>
          <c:idx val="2"/>
          <c:order val="2"/>
          <c:tx>
            <c:strRef>
              <c:f>'samenvatting leeftijdsgroep'!$K$34</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leeftijdsgroep'!$L$34:$Q$34</c:f>
              <c:numCache>
                <c:formatCode>0.00</c:formatCode>
                <c:ptCount val="6"/>
                <c:pt idx="0">
                  <c:v>0</c:v>
                </c:pt>
                <c:pt idx="1">
                  <c:v>3.3571818613485287</c:v>
                </c:pt>
                <c:pt idx="2">
                  <c:v>6.8143922622812605</c:v>
                </c:pt>
                <c:pt idx="3">
                  <c:v>12.064813488273352</c:v>
                </c:pt>
                <c:pt idx="4">
                  <c:v>15.877824601366759</c:v>
                </c:pt>
                <c:pt idx="5">
                  <c:v>15.470831334932054</c:v>
                </c:pt>
              </c:numCache>
            </c:numRef>
          </c:val>
          <c:smooth val="0"/>
        </c:ser>
        <c:ser>
          <c:idx val="3"/>
          <c:order val="3"/>
          <c:tx>
            <c:strRef>
              <c:f>'samenvatting leeftijdsgroep'!$K$35</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leeftijdsgroep'!$L$35:$Q$35</c:f>
              <c:numCache>
                <c:formatCode>0.00</c:formatCode>
                <c:ptCount val="6"/>
                <c:pt idx="0">
                  <c:v>0</c:v>
                </c:pt>
                <c:pt idx="1">
                  <c:v>3.5119112940100607</c:v>
                </c:pt>
                <c:pt idx="2">
                  <c:v>7.4478663446054778</c:v>
                </c:pt>
                <c:pt idx="3">
                  <c:v>12.528906924757385</c:v>
                </c:pt>
                <c:pt idx="4">
                  <c:v>16.148082363677869</c:v>
                </c:pt>
                <c:pt idx="5">
                  <c:v>15.453891859774215</c:v>
                </c:pt>
              </c:numCache>
            </c:numRef>
          </c:val>
          <c:smooth val="0"/>
        </c:ser>
        <c:ser>
          <c:idx val="4"/>
          <c:order val="4"/>
          <c:tx>
            <c:strRef>
              <c:f>'samenvatting leeftijdsgroep'!$K$36</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leeftijdsgroep'!$L$36:$Q$36</c:f>
              <c:numCache>
                <c:formatCode>0.00</c:formatCode>
                <c:ptCount val="6"/>
                <c:pt idx="0">
                  <c:v>0</c:v>
                </c:pt>
                <c:pt idx="1">
                  <c:v>3.6448057813911485</c:v>
                </c:pt>
                <c:pt idx="2">
                  <c:v>7.5166502855003294</c:v>
                </c:pt>
                <c:pt idx="3">
                  <c:v>12.625358148795629</c:v>
                </c:pt>
                <c:pt idx="4">
                  <c:v>15.940380037224624</c:v>
                </c:pt>
                <c:pt idx="5">
                  <c:v>15.234289617486334</c:v>
                </c:pt>
              </c:numCache>
            </c:numRef>
          </c:val>
          <c:smooth val="0"/>
        </c:ser>
        <c:dLbls>
          <c:showLegendKey val="0"/>
          <c:showVal val="0"/>
          <c:showCatName val="0"/>
          <c:showSerName val="0"/>
          <c:showPercent val="0"/>
          <c:showBubbleSize val="0"/>
        </c:dLbls>
        <c:marker val="1"/>
        <c:smooth val="0"/>
        <c:axId val="141050368"/>
        <c:axId val="140907584"/>
      </c:lineChart>
      <c:catAx>
        <c:axId val="141050368"/>
        <c:scaling>
          <c:orientation val="minMax"/>
        </c:scaling>
        <c:delete val="0"/>
        <c:axPos val="b"/>
        <c:majorTickMark val="out"/>
        <c:minorTickMark val="none"/>
        <c:tickLblPos val="nextTo"/>
        <c:crossAx val="140907584"/>
        <c:crosses val="autoZero"/>
        <c:auto val="1"/>
        <c:lblAlgn val="ctr"/>
        <c:lblOffset val="100"/>
        <c:noMultiLvlLbl val="0"/>
      </c:catAx>
      <c:valAx>
        <c:axId val="140907584"/>
        <c:scaling>
          <c:orientation val="minMax"/>
        </c:scaling>
        <c:delete val="0"/>
        <c:axPos val="l"/>
        <c:majorGridlines/>
        <c:numFmt formatCode="0.00" sourceLinked="1"/>
        <c:majorTickMark val="out"/>
        <c:minorTickMark val="none"/>
        <c:tickLblPos val="nextTo"/>
        <c:crossAx val="141050368"/>
        <c:crosses val="autoZero"/>
        <c:crossBetween val="between"/>
      </c:valAx>
    </c:plotArea>
    <c:legend>
      <c:legendPos val="r"/>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Samenvatting!$A$12</c:f>
          <c:strCache>
            <c:ptCount val="1"/>
            <c:pt idx="0">
              <c:v>300</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Samenvatting!$B$12:$H$12</c:f>
              <c:numCache>
                <c:formatCode>#,##0</c:formatCode>
                <c:ptCount val="7"/>
                <c:pt idx="0">
                  <c:v>31827</c:v>
                </c:pt>
                <c:pt idx="1">
                  <c:v>33786</c:v>
                </c:pt>
                <c:pt idx="2">
                  <c:v>36092</c:v>
                </c:pt>
                <c:pt idx="3">
                  <c:v>38608</c:v>
                </c:pt>
                <c:pt idx="4">
                  <c:v>40922</c:v>
                </c:pt>
                <c:pt idx="5">
                  <c:v>43910</c:v>
                </c:pt>
                <c:pt idx="6">
                  <c:v>45458</c:v>
                </c:pt>
              </c:numCache>
            </c:numRef>
          </c:val>
          <c:smooth val="0"/>
        </c:ser>
        <c:ser>
          <c:idx val="1"/>
          <c:order val="1"/>
          <c:tx>
            <c:strRef>
              <c:f>Samenvatting!$K$1</c:f>
              <c:strCache>
                <c:ptCount val="1"/>
                <c:pt idx="0">
                  <c:v>Mannen</c:v>
                </c:pt>
              </c:strCache>
            </c:strRef>
          </c:tx>
          <c:marker>
            <c:symbol val="none"/>
          </c:marker>
          <c:val>
            <c:numRef>
              <c:f>Samenvatting!$L$12:$R$12</c:f>
              <c:numCache>
                <c:formatCode>#,##0</c:formatCode>
                <c:ptCount val="7"/>
                <c:pt idx="0">
                  <c:v>11062</c:v>
                </c:pt>
                <c:pt idx="1">
                  <c:v>11610</c:v>
                </c:pt>
                <c:pt idx="2">
                  <c:v>12138</c:v>
                </c:pt>
                <c:pt idx="3">
                  <c:v>13016</c:v>
                </c:pt>
                <c:pt idx="4">
                  <c:v>13710</c:v>
                </c:pt>
                <c:pt idx="5">
                  <c:v>14636</c:v>
                </c:pt>
                <c:pt idx="6">
                  <c:v>15080</c:v>
                </c:pt>
              </c:numCache>
            </c:numRef>
          </c:val>
          <c:smooth val="0"/>
        </c:ser>
        <c:ser>
          <c:idx val="2"/>
          <c:order val="2"/>
          <c:tx>
            <c:strRef>
              <c:f>Samenvatting!$U$1</c:f>
              <c:strCache>
                <c:ptCount val="1"/>
                <c:pt idx="0">
                  <c:v>Vrouwen</c:v>
                </c:pt>
              </c:strCache>
            </c:strRef>
          </c:tx>
          <c:marker>
            <c:symbol val="none"/>
          </c:marker>
          <c:val>
            <c:numRef>
              <c:f>Samenvatting!$V$12:$AB$12</c:f>
              <c:numCache>
                <c:formatCode>#,##0</c:formatCode>
                <c:ptCount val="7"/>
                <c:pt idx="0">
                  <c:v>20765</c:v>
                </c:pt>
                <c:pt idx="1">
                  <c:v>22176</c:v>
                </c:pt>
                <c:pt idx="2">
                  <c:v>23954</c:v>
                </c:pt>
                <c:pt idx="3">
                  <c:v>25592</c:v>
                </c:pt>
                <c:pt idx="4">
                  <c:v>27212</c:v>
                </c:pt>
                <c:pt idx="5">
                  <c:v>29274</c:v>
                </c:pt>
                <c:pt idx="6">
                  <c:v>30378</c:v>
                </c:pt>
              </c:numCache>
            </c:numRef>
          </c:val>
          <c:smooth val="0"/>
        </c:ser>
        <c:dLbls>
          <c:showLegendKey val="0"/>
          <c:showVal val="0"/>
          <c:showCatName val="0"/>
          <c:showSerName val="0"/>
          <c:showPercent val="0"/>
          <c:showBubbleSize val="0"/>
        </c:dLbls>
        <c:marker val="1"/>
        <c:smooth val="0"/>
        <c:axId val="141053440"/>
        <c:axId val="140951552"/>
      </c:lineChart>
      <c:catAx>
        <c:axId val="141053440"/>
        <c:scaling>
          <c:orientation val="minMax"/>
        </c:scaling>
        <c:delete val="0"/>
        <c:axPos val="b"/>
        <c:numFmt formatCode="General" sourceLinked="1"/>
        <c:majorTickMark val="out"/>
        <c:minorTickMark val="none"/>
        <c:tickLblPos val="nextTo"/>
        <c:crossAx val="140951552"/>
        <c:crosses val="autoZero"/>
        <c:auto val="1"/>
        <c:lblAlgn val="ctr"/>
        <c:lblOffset val="100"/>
        <c:noMultiLvlLbl val="0"/>
      </c:catAx>
      <c:valAx>
        <c:axId val="140951552"/>
        <c:scaling>
          <c:orientation val="minMax"/>
        </c:scaling>
        <c:delete val="0"/>
        <c:axPos val="l"/>
        <c:majorGridlines/>
        <c:numFmt formatCode="#,##0" sourceLinked="1"/>
        <c:majorTickMark val="out"/>
        <c:minorTickMark val="none"/>
        <c:tickLblPos val="nextTo"/>
        <c:crossAx val="141053440"/>
        <c:crosses val="autoZero"/>
        <c:crossBetween val="between"/>
      </c:valAx>
    </c:plotArea>
    <c:legend>
      <c:legendPos val="r"/>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Samenvatting!$A$12</c:f>
          <c:strCache>
            <c:ptCount val="1"/>
            <c:pt idx="0">
              <c:v>300</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Samenvatting!$B$12:$H$12</c:f>
              <c:numCache>
                <c:formatCode>#,##0</c:formatCode>
                <c:ptCount val="7"/>
                <c:pt idx="0">
                  <c:v>31827</c:v>
                </c:pt>
                <c:pt idx="1">
                  <c:v>33786</c:v>
                </c:pt>
                <c:pt idx="2">
                  <c:v>36092</c:v>
                </c:pt>
                <c:pt idx="3">
                  <c:v>38608</c:v>
                </c:pt>
                <c:pt idx="4">
                  <c:v>40922</c:v>
                </c:pt>
                <c:pt idx="5">
                  <c:v>43910</c:v>
                </c:pt>
                <c:pt idx="6">
                  <c:v>45458</c:v>
                </c:pt>
              </c:numCache>
            </c:numRef>
          </c:val>
          <c:smooth val="0"/>
        </c:ser>
        <c:ser>
          <c:idx val="1"/>
          <c:order val="1"/>
          <c:tx>
            <c:strRef>
              <c:f>Samenvatting!$AD$1</c:f>
              <c:strCache>
                <c:ptCount val="1"/>
                <c:pt idx="0">
                  <c:v>Loontrekkenden</c:v>
                </c:pt>
              </c:strCache>
            </c:strRef>
          </c:tx>
          <c:marker>
            <c:symbol val="none"/>
          </c:marker>
          <c:val>
            <c:numRef>
              <c:f>Samenvatting!$AE$12:$AK$12</c:f>
              <c:numCache>
                <c:formatCode>#,##0</c:formatCode>
                <c:ptCount val="7"/>
                <c:pt idx="0">
                  <c:v>30513</c:v>
                </c:pt>
                <c:pt idx="1">
                  <c:v>32427</c:v>
                </c:pt>
                <c:pt idx="2">
                  <c:v>34618</c:v>
                </c:pt>
                <c:pt idx="3">
                  <c:v>37001</c:v>
                </c:pt>
                <c:pt idx="4">
                  <c:v>39255</c:v>
                </c:pt>
                <c:pt idx="5">
                  <c:v>42133</c:v>
                </c:pt>
                <c:pt idx="6">
                  <c:v>43642</c:v>
                </c:pt>
              </c:numCache>
            </c:numRef>
          </c:val>
          <c:smooth val="0"/>
        </c:ser>
        <c:ser>
          <c:idx val="2"/>
          <c:order val="2"/>
          <c:tx>
            <c:strRef>
              <c:f>Samenvatting!$AM$1</c:f>
              <c:strCache>
                <c:ptCount val="1"/>
                <c:pt idx="0">
                  <c:v>Zelfstandigen</c:v>
                </c:pt>
              </c:strCache>
            </c:strRef>
          </c:tx>
          <c:marker>
            <c:symbol val="none"/>
          </c:marker>
          <c:val>
            <c:numRef>
              <c:f>Samenvatting!$AN$12:$AT$12</c:f>
              <c:numCache>
                <c:formatCode>#,##0</c:formatCode>
                <c:ptCount val="7"/>
                <c:pt idx="0">
                  <c:v>1314</c:v>
                </c:pt>
                <c:pt idx="1">
                  <c:v>1359</c:v>
                </c:pt>
                <c:pt idx="2">
                  <c:v>1474</c:v>
                </c:pt>
                <c:pt idx="3">
                  <c:v>1607</c:v>
                </c:pt>
                <c:pt idx="4">
                  <c:v>1667</c:v>
                </c:pt>
                <c:pt idx="5">
                  <c:v>1777</c:v>
                </c:pt>
                <c:pt idx="6">
                  <c:v>1816</c:v>
                </c:pt>
              </c:numCache>
            </c:numRef>
          </c:val>
          <c:smooth val="0"/>
        </c:ser>
        <c:dLbls>
          <c:showLegendKey val="0"/>
          <c:showVal val="0"/>
          <c:showCatName val="0"/>
          <c:showSerName val="0"/>
          <c:showPercent val="0"/>
          <c:showBubbleSize val="0"/>
        </c:dLbls>
        <c:marker val="1"/>
        <c:smooth val="0"/>
        <c:axId val="141153792"/>
        <c:axId val="140954432"/>
      </c:lineChart>
      <c:catAx>
        <c:axId val="141153792"/>
        <c:scaling>
          <c:orientation val="minMax"/>
        </c:scaling>
        <c:delete val="0"/>
        <c:axPos val="b"/>
        <c:numFmt formatCode="General" sourceLinked="1"/>
        <c:majorTickMark val="out"/>
        <c:minorTickMark val="none"/>
        <c:tickLblPos val="nextTo"/>
        <c:crossAx val="140954432"/>
        <c:crosses val="autoZero"/>
        <c:auto val="1"/>
        <c:lblAlgn val="ctr"/>
        <c:lblOffset val="100"/>
        <c:noMultiLvlLbl val="0"/>
      </c:catAx>
      <c:valAx>
        <c:axId val="140954432"/>
        <c:scaling>
          <c:orientation val="minMax"/>
        </c:scaling>
        <c:delete val="0"/>
        <c:axPos val="l"/>
        <c:majorGridlines/>
        <c:numFmt formatCode="#,##0" sourceLinked="1"/>
        <c:majorTickMark val="out"/>
        <c:minorTickMark val="none"/>
        <c:tickLblPos val="nextTo"/>
        <c:crossAx val="141153792"/>
        <c:crosses val="autoZero"/>
        <c:crossBetween val="between"/>
      </c:valAx>
    </c:plotArea>
    <c:legend>
      <c:legendPos val="b"/>
      <c:overlay val="0"/>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leeftijdsgroep'!$A$72</c:f>
          <c:strCache>
            <c:ptCount val="1"/>
            <c:pt idx="0">
              <c:v>300</c:v>
            </c:pt>
          </c:strCache>
        </c:strRef>
      </c:tx>
      <c:overlay val="0"/>
    </c:title>
    <c:autoTitleDeleted val="0"/>
    <c:plotArea>
      <c:layout/>
      <c:lineChart>
        <c:grouping val="standard"/>
        <c:varyColors val="0"/>
        <c:ser>
          <c:idx val="0"/>
          <c:order val="0"/>
          <c:tx>
            <c:strRef>
              <c:f>'samenvatting leeftijdsgroep'!$B$72</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leeftijdsgroep'!$C$72:$H$72</c:f>
              <c:numCache>
                <c:formatCode>#,##0</c:formatCode>
                <c:ptCount val="6"/>
                <c:pt idx="0">
                  <c:v>2</c:v>
                </c:pt>
                <c:pt idx="1">
                  <c:v>778</c:v>
                </c:pt>
                <c:pt idx="2">
                  <c:v>4542</c:v>
                </c:pt>
                <c:pt idx="3">
                  <c:v>9714</c:v>
                </c:pt>
                <c:pt idx="4">
                  <c:v>12371</c:v>
                </c:pt>
                <c:pt idx="5">
                  <c:v>4420</c:v>
                </c:pt>
              </c:numCache>
            </c:numRef>
          </c:val>
          <c:smooth val="0"/>
        </c:ser>
        <c:ser>
          <c:idx val="1"/>
          <c:order val="1"/>
          <c:tx>
            <c:strRef>
              <c:f>'samenvatting leeftijdsgroep'!$B$73</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leeftijdsgroep'!$C$73:$H$73</c:f>
              <c:numCache>
                <c:formatCode>#,##0</c:formatCode>
                <c:ptCount val="6"/>
                <c:pt idx="0">
                  <c:v>1</c:v>
                </c:pt>
                <c:pt idx="1">
                  <c:v>888</c:v>
                </c:pt>
                <c:pt idx="2">
                  <c:v>4914</c:v>
                </c:pt>
                <c:pt idx="3">
                  <c:v>10537</c:v>
                </c:pt>
                <c:pt idx="4">
                  <c:v>12808</c:v>
                </c:pt>
                <c:pt idx="5">
                  <c:v>4638</c:v>
                </c:pt>
              </c:numCache>
            </c:numRef>
          </c:val>
          <c:smooth val="0"/>
        </c:ser>
        <c:ser>
          <c:idx val="2"/>
          <c:order val="2"/>
          <c:tx>
            <c:strRef>
              <c:f>'samenvatting leeftijdsgroep'!$B$74</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leeftijdsgroep'!$C$74:$H$74</c:f>
              <c:numCache>
                <c:formatCode>#,##0</c:formatCode>
                <c:ptCount val="6"/>
                <c:pt idx="0">
                  <c:v>0</c:v>
                </c:pt>
                <c:pt idx="1">
                  <c:v>998</c:v>
                </c:pt>
                <c:pt idx="2">
                  <c:v>5183</c:v>
                </c:pt>
                <c:pt idx="3">
                  <c:v>11092</c:v>
                </c:pt>
                <c:pt idx="4">
                  <c:v>13442</c:v>
                </c:pt>
                <c:pt idx="5">
                  <c:v>5377</c:v>
                </c:pt>
              </c:numCache>
            </c:numRef>
          </c:val>
          <c:smooth val="0"/>
        </c:ser>
        <c:ser>
          <c:idx val="3"/>
          <c:order val="3"/>
          <c:tx>
            <c:strRef>
              <c:f>'samenvatting leeftijdsgroep'!$B$75</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leeftijdsgroep'!$C$75:$H$75</c:f>
              <c:numCache>
                <c:formatCode>#,##0</c:formatCode>
                <c:ptCount val="6"/>
                <c:pt idx="0">
                  <c:v>1</c:v>
                </c:pt>
                <c:pt idx="1">
                  <c:v>1141</c:v>
                </c:pt>
                <c:pt idx="2">
                  <c:v>5612</c:v>
                </c:pt>
                <c:pt idx="3">
                  <c:v>11889</c:v>
                </c:pt>
                <c:pt idx="4">
                  <c:v>14340</c:v>
                </c:pt>
                <c:pt idx="5">
                  <c:v>5625</c:v>
                </c:pt>
              </c:numCache>
            </c:numRef>
          </c:val>
          <c:smooth val="0"/>
        </c:ser>
        <c:ser>
          <c:idx val="4"/>
          <c:order val="4"/>
          <c:tx>
            <c:strRef>
              <c:f>'samenvatting leeftijdsgroep'!$B$76</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leeftijdsgroep'!$C$76:$H$76</c:f>
              <c:numCache>
                <c:formatCode>#,##0</c:formatCode>
                <c:ptCount val="6"/>
                <c:pt idx="0">
                  <c:v>0</c:v>
                </c:pt>
                <c:pt idx="1">
                  <c:v>1223</c:v>
                </c:pt>
                <c:pt idx="2">
                  <c:v>5927</c:v>
                </c:pt>
                <c:pt idx="3">
                  <c:v>12473</c:v>
                </c:pt>
                <c:pt idx="4">
                  <c:v>15432</c:v>
                </c:pt>
                <c:pt idx="5">
                  <c:v>5867</c:v>
                </c:pt>
              </c:numCache>
            </c:numRef>
          </c:val>
          <c:smooth val="0"/>
        </c:ser>
        <c:ser>
          <c:idx val="5"/>
          <c:order val="5"/>
          <c:tx>
            <c:strRef>
              <c:f>'samenvatting leeftijdsgroep'!$B$77</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leeftijdsgroep'!$C$77:$H$77</c:f>
              <c:numCache>
                <c:formatCode>#,##0</c:formatCode>
                <c:ptCount val="6"/>
                <c:pt idx="0">
                  <c:v>1</c:v>
                </c:pt>
                <c:pt idx="1">
                  <c:v>1418</c:v>
                </c:pt>
                <c:pt idx="2">
                  <c:v>6305</c:v>
                </c:pt>
                <c:pt idx="3">
                  <c:v>13398</c:v>
                </c:pt>
                <c:pt idx="4">
                  <c:v>16661</c:v>
                </c:pt>
                <c:pt idx="5">
                  <c:v>6127</c:v>
                </c:pt>
              </c:numCache>
            </c:numRef>
          </c:val>
          <c:smooth val="0"/>
        </c:ser>
        <c:ser>
          <c:idx val="6"/>
          <c:order val="6"/>
          <c:tx>
            <c:strRef>
              <c:f>'samenvatting leeftijdsgroep'!$B$78</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leeftijdsgroep'!$C$78:$H$78</c:f>
              <c:numCache>
                <c:formatCode>#,##0</c:formatCode>
                <c:ptCount val="6"/>
                <c:pt idx="0">
                  <c:v>1</c:v>
                </c:pt>
                <c:pt idx="1">
                  <c:v>1565</c:v>
                </c:pt>
                <c:pt idx="2">
                  <c:v>6598</c:v>
                </c:pt>
                <c:pt idx="3">
                  <c:v>13717</c:v>
                </c:pt>
                <c:pt idx="4">
                  <c:v>17296</c:v>
                </c:pt>
                <c:pt idx="5">
                  <c:v>6281</c:v>
                </c:pt>
              </c:numCache>
            </c:numRef>
          </c:val>
          <c:smooth val="0"/>
        </c:ser>
        <c:dLbls>
          <c:showLegendKey val="0"/>
          <c:showVal val="0"/>
          <c:showCatName val="0"/>
          <c:showSerName val="0"/>
          <c:showPercent val="0"/>
          <c:showBubbleSize val="0"/>
        </c:dLbls>
        <c:marker val="1"/>
        <c:smooth val="0"/>
        <c:axId val="141570560"/>
        <c:axId val="140957312"/>
      </c:lineChart>
      <c:catAx>
        <c:axId val="141570560"/>
        <c:scaling>
          <c:orientation val="minMax"/>
        </c:scaling>
        <c:delete val="0"/>
        <c:axPos val="b"/>
        <c:numFmt formatCode="General" sourceLinked="1"/>
        <c:majorTickMark val="out"/>
        <c:minorTickMark val="none"/>
        <c:tickLblPos val="nextTo"/>
        <c:crossAx val="140957312"/>
        <c:crosses val="autoZero"/>
        <c:auto val="1"/>
        <c:lblAlgn val="ctr"/>
        <c:lblOffset val="100"/>
        <c:noMultiLvlLbl val="0"/>
      </c:catAx>
      <c:valAx>
        <c:axId val="140957312"/>
        <c:scaling>
          <c:orientation val="minMax"/>
        </c:scaling>
        <c:delete val="0"/>
        <c:axPos val="l"/>
        <c:majorGridlines/>
        <c:numFmt formatCode="#,##0" sourceLinked="1"/>
        <c:majorTickMark val="out"/>
        <c:minorTickMark val="none"/>
        <c:tickLblPos val="nextTo"/>
        <c:crossAx val="141570560"/>
        <c:crosses val="autoZero"/>
        <c:crossBetween val="between"/>
      </c:valAx>
    </c:plotArea>
    <c:legend>
      <c:legendPos val="r"/>
      <c:overlay val="0"/>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Samenvatting!$A$44</c:f>
          <c:strCache>
            <c:ptCount val="1"/>
            <c:pt idx="0">
              <c:v>300</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Samenvatting!$D$44:$H$44</c:f>
              <c:numCache>
                <c:formatCode>#,##0.00</c:formatCode>
                <c:ptCount val="5"/>
                <c:pt idx="0">
                  <c:v>12.74051220953845</c:v>
                </c:pt>
                <c:pt idx="1">
                  <c:v>12.848876672077145</c:v>
                </c:pt>
                <c:pt idx="2">
                  <c:v>12.685455935139364</c:v>
                </c:pt>
                <c:pt idx="3">
                  <c:v>12.674769351451138</c:v>
                </c:pt>
                <c:pt idx="4">
                  <c:v>12.627927305302553</c:v>
                </c:pt>
              </c:numCache>
            </c:numRef>
          </c:val>
          <c:smooth val="0"/>
        </c:ser>
        <c:ser>
          <c:idx val="1"/>
          <c:order val="1"/>
          <c:tx>
            <c:strRef>
              <c:f>Samenvatting!$K$1</c:f>
              <c:strCache>
                <c:ptCount val="1"/>
                <c:pt idx="0">
                  <c:v>Mannen</c:v>
                </c:pt>
              </c:strCache>
            </c:strRef>
          </c:tx>
          <c:marker>
            <c:symbol val="none"/>
          </c:marker>
          <c:val>
            <c:numRef>
              <c:f>Samenvatting!$N$44:$R$44</c:f>
              <c:numCache>
                <c:formatCode>#,##0.00</c:formatCode>
                <c:ptCount val="5"/>
                <c:pt idx="0">
                  <c:v>12.95181775324515</c:v>
                </c:pt>
                <c:pt idx="1">
                  <c:v>12.966534991122119</c:v>
                </c:pt>
                <c:pt idx="2">
                  <c:v>12.755415957533026</c:v>
                </c:pt>
                <c:pt idx="3">
                  <c:v>12.748503499741995</c:v>
                </c:pt>
                <c:pt idx="4">
                  <c:v>12.721127505157771</c:v>
                </c:pt>
              </c:numCache>
            </c:numRef>
          </c:val>
          <c:smooth val="0"/>
        </c:ser>
        <c:ser>
          <c:idx val="2"/>
          <c:order val="2"/>
          <c:tx>
            <c:strRef>
              <c:f>Samenvatting!$U$1</c:f>
              <c:strCache>
                <c:ptCount val="1"/>
                <c:pt idx="0">
                  <c:v>Vrouwen</c:v>
                </c:pt>
              </c:strCache>
            </c:strRef>
          </c:tx>
          <c:marker>
            <c:symbol val="none"/>
          </c:marker>
          <c:val>
            <c:numRef>
              <c:f>Samenvatting!$X$44:$AB$44</c:f>
              <c:numCache>
                <c:formatCode>#,##0.00</c:formatCode>
                <c:ptCount val="5"/>
                <c:pt idx="0">
                  <c:v>12.633439207555162</c:v>
                </c:pt>
                <c:pt idx="1">
                  <c:v>12.789036070299746</c:v>
                </c:pt>
                <c:pt idx="2">
                  <c:v>12.650208547699583</c:v>
                </c:pt>
                <c:pt idx="3">
                  <c:v>12.637904796064774</c:v>
                </c:pt>
                <c:pt idx="4">
                  <c:v>12.581661619154239</c:v>
                </c:pt>
              </c:numCache>
            </c:numRef>
          </c:val>
          <c:smooth val="0"/>
        </c:ser>
        <c:dLbls>
          <c:showLegendKey val="0"/>
          <c:showVal val="0"/>
          <c:showCatName val="0"/>
          <c:showSerName val="0"/>
          <c:showPercent val="0"/>
          <c:showBubbleSize val="0"/>
        </c:dLbls>
        <c:marker val="1"/>
        <c:smooth val="0"/>
        <c:axId val="141571584"/>
        <c:axId val="141255232"/>
      </c:lineChart>
      <c:catAx>
        <c:axId val="141571584"/>
        <c:scaling>
          <c:orientation val="minMax"/>
        </c:scaling>
        <c:delete val="0"/>
        <c:axPos val="b"/>
        <c:numFmt formatCode="General" sourceLinked="1"/>
        <c:majorTickMark val="out"/>
        <c:minorTickMark val="none"/>
        <c:tickLblPos val="nextTo"/>
        <c:crossAx val="141255232"/>
        <c:crosses val="autoZero"/>
        <c:auto val="1"/>
        <c:lblAlgn val="ctr"/>
        <c:lblOffset val="100"/>
        <c:noMultiLvlLbl val="0"/>
      </c:catAx>
      <c:valAx>
        <c:axId val="141255232"/>
        <c:scaling>
          <c:orientation val="minMax"/>
        </c:scaling>
        <c:delete val="0"/>
        <c:axPos val="l"/>
        <c:majorGridlines/>
        <c:numFmt formatCode="#,##0.00" sourceLinked="1"/>
        <c:majorTickMark val="out"/>
        <c:minorTickMark val="none"/>
        <c:tickLblPos val="nextTo"/>
        <c:crossAx val="141571584"/>
        <c:crosses val="autoZero"/>
        <c:crossBetween val="between"/>
      </c:valAx>
    </c:plotArea>
    <c:legend>
      <c:legendPos val="b"/>
      <c:overlay val="0"/>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Samenvatting!$A$44</c:f>
          <c:strCache>
            <c:ptCount val="1"/>
            <c:pt idx="0">
              <c:v>300</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Samenvatting!$D$44:$H$44</c:f>
              <c:numCache>
                <c:formatCode>#,##0.00</c:formatCode>
                <c:ptCount val="5"/>
                <c:pt idx="0">
                  <c:v>12.74051220953845</c:v>
                </c:pt>
                <c:pt idx="1">
                  <c:v>12.848876672077145</c:v>
                </c:pt>
                <c:pt idx="2">
                  <c:v>12.685455935139364</c:v>
                </c:pt>
                <c:pt idx="3">
                  <c:v>12.674769351451138</c:v>
                </c:pt>
                <c:pt idx="4">
                  <c:v>12.627927305302553</c:v>
                </c:pt>
              </c:numCache>
            </c:numRef>
          </c:val>
          <c:smooth val="0"/>
        </c:ser>
        <c:ser>
          <c:idx val="1"/>
          <c:order val="1"/>
          <c:tx>
            <c:strRef>
              <c:f>Samenvatting!$AD$1</c:f>
              <c:strCache>
                <c:ptCount val="1"/>
                <c:pt idx="0">
                  <c:v>Loontrekkenden</c:v>
                </c:pt>
              </c:strCache>
            </c:strRef>
          </c:tx>
          <c:marker>
            <c:symbol val="none"/>
          </c:marker>
          <c:val>
            <c:numRef>
              <c:f>Samenvatting!$AG$44:$AK$44</c:f>
              <c:numCache>
                <c:formatCode>#,##0.00</c:formatCode>
                <c:ptCount val="5"/>
                <c:pt idx="0">
                  <c:v>12.855476036872158</c:v>
                </c:pt>
                <c:pt idx="1">
                  <c:v>12.974174947223528</c:v>
                </c:pt>
                <c:pt idx="2">
                  <c:v>12.798406784698251</c:v>
                </c:pt>
                <c:pt idx="3">
                  <c:v>12.788744570763853</c:v>
                </c:pt>
                <c:pt idx="4">
                  <c:v>12.733739287841866</c:v>
                </c:pt>
              </c:numCache>
            </c:numRef>
          </c:val>
          <c:smooth val="0"/>
        </c:ser>
        <c:ser>
          <c:idx val="2"/>
          <c:order val="2"/>
          <c:tx>
            <c:strRef>
              <c:f>Samenvatting!$AM$1</c:f>
              <c:strCache>
                <c:ptCount val="1"/>
                <c:pt idx="0">
                  <c:v>Zelfstandigen</c:v>
                </c:pt>
              </c:strCache>
            </c:strRef>
          </c:tx>
          <c:marker>
            <c:symbol val="none"/>
          </c:marker>
          <c:val>
            <c:numRef>
              <c:f>Samenvatting!$AP$44:$AT$44</c:f>
              <c:numCache>
                <c:formatCode>#,##0.00</c:formatCode>
                <c:ptCount val="5"/>
                <c:pt idx="0">
                  <c:v>10.040500150761375</c:v>
                </c:pt>
                <c:pt idx="1">
                  <c:v>9.9638975316324672</c:v>
                </c:pt>
                <c:pt idx="2">
                  <c:v>10.025656535359607</c:v>
                </c:pt>
                <c:pt idx="3">
                  <c:v>9.9723957356343487</c:v>
                </c:pt>
                <c:pt idx="4">
                  <c:v>10.085060266764589</c:v>
                </c:pt>
              </c:numCache>
            </c:numRef>
          </c:val>
          <c:smooth val="0"/>
        </c:ser>
        <c:dLbls>
          <c:showLegendKey val="0"/>
          <c:showVal val="0"/>
          <c:showCatName val="0"/>
          <c:showSerName val="0"/>
          <c:showPercent val="0"/>
          <c:showBubbleSize val="0"/>
        </c:dLbls>
        <c:marker val="1"/>
        <c:smooth val="0"/>
        <c:axId val="141316096"/>
        <c:axId val="141258112"/>
      </c:lineChart>
      <c:catAx>
        <c:axId val="141316096"/>
        <c:scaling>
          <c:orientation val="minMax"/>
        </c:scaling>
        <c:delete val="0"/>
        <c:axPos val="b"/>
        <c:numFmt formatCode="General" sourceLinked="1"/>
        <c:majorTickMark val="out"/>
        <c:minorTickMark val="none"/>
        <c:tickLblPos val="nextTo"/>
        <c:crossAx val="141258112"/>
        <c:crosses val="autoZero"/>
        <c:auto val="1"/>
        <c:lblAlgn val="ctr"/>
        <c:lblOffset val="100"/>
        <c:noMultiLvlLbl val="0"/>
      </c:catAx>
      <c:valAx>
        <c:axId val="141258112"/>
        <c:scaling>
          <c:orientation val="minMax"/>
        </c:scaling>
        <c:delete val="0"/>
        <c:axPos val="l"/>
        <c:majorGridlines/>
        <c:numFmt formatCode="#,##0.00" sourceLinked="1"/>
        <c:majorTickMark val="out"/>
        <c:minorTickMark val="none"/>
        <c:tickLblPos val="nextTo"/>
        <c:crossAx val="141316096"/>
        <c:crosses val="autoZero"/>
        <c:crossBetween val="between"/>
      </c:valAx>
    </c:plotArea>
    <c:legend>
      <c:legendPos val="b"/>
      <c:overlay val="0"/>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leeftijdsgroep'!$J$52</c:f>
          <c:strCache>
            <c:ptCount val="1"/>
            <c:pt idx="0">
              <c:v>300</c:v>
            </c:pt>
          </c:strCache>
        </c:strRef>
      </c:tx>
      <c:overlay val="0"/>
    </c:title>
    <c:autoTitleDeleted val="0"/>
    <c:plotArea>
      <c:layout/>
      <c:lineChart>
        <c:grouping val="standard"/>
        <c:varyColors val="0"/>
        <c:ser>
          <c:idx val="0"/>
          <c:order val="0"/>
          <c:tx>
            <c:strRef>
              <c:f>'samenvatting leeftijdsgroep'!$K$52</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leeftijdsgroep'!$L$52:$Q$52</c:f>
              <c:numCache>
                <c:formatCode>0.00</c:formatCode>
                <c:ptCount val="6"/>
                <c:pt idx="0">
                  <c:v>0</c:v>
                </c:pt>
                <c:pt idx="1">
                  <c:v>2.625503785348474</c:v>
                </c:pt>
                <c:pt idx="2">
                  <c:v>5.4974859047741536</c:v>
                </c:pt>
                <c:pt idx="3">
                  <c:v>10.401517109428232</c:v>
                </c:pt>
                <c:pt idx="4">
                  <c:v>16.223789036023142</c:v>
                </c:pt>
                <c:pt idx="5">
                  <c:v>17.716764821358431</c:v>
                </c:pt>
              </c:numCache>
            </c:numRef>
          </c:val>
          <c:smooth val="0"/>
        </c:ser>
        <c:ser>
          <c:idx val="1"/>
          <c:order val="1"/>
          <c:tx>
            <c:strRef>
              <c:f>'samenvatting leeftijdsgroep'!$K$53</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leeftijdsgroep'!$L$53:$Q$53</c:f>
              <c:numCache>
                <c:formatCode>0.00</c:formatCode>
                <c:ptCount val="6"/>
                <c:pt idx="0">
                  <c:v>1.0583333333333333</c:v>
                </c:pt>
                <c:pt idx="1">
                  <c:v>2.4601275684097805</c:v>
                </c:pt>
                <c:pt idx="2">
                  <c:v>5.695377464956044</c:v>
                </c:pt>
                <c:pt idx="3">
                  <c:v>10.677986887973052</c:v>
                </c:pt>
                <c:pt idx="4">
                  <c:v>16.371845459476251</c:v>
                </c:pt>
                <c:pt idx="5">
                  <c:v>17.702410370370352</c:v>
                </c:pt>
              </c:numCache>
            </c:numRef>
          </c:val>
          <c:smooth val="0"/>
        </c:ser>
        <c:ser>
          <c:idx val="2"/>
          <c:order val="2"/>
          <c:tx>
            <c:strRef>
              <c:f>'samenvatting leeftijdsgroep'!$K$54</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leeftijdsgroep'!$L$54:$Q$54</c:f>
              <c:numCache>
                <c:formatCode>0.00</c:formatCode>
                <c:ptCount val="6"/>
                <c:pt idx="0">
                  <c:v>0</c:v>
                </c:pt>
                <c:pt idx="1">
                  <c:v>2.2508585445625489</c:v>
                </c:pt>
                <c:pt idx="2">
                  <c:v>5.5755563054196458</c:v>
                </c:pt>
                <c:pt idx="3">
                  <c:v>10.724257952733486</c:v>
                </c:pt>
                <c:pt idx="4">
                  <c:v>16.04791702666903</c:v>
                </c:pt>
                <c:pt idx="5">
                  <c:v>17.368328030604339</c:v>
                </c:pt>
              </c:numCache>
            </c:numRef>
          </c:val>
          <c:smooth val="0"/>
        </c:ser>
        <c:ser>
          <c:idx val="3"/>
          <c:order val="3"/>
          <c:tx>
            <c:strRef>
              <c:f>'samenvatting leeftijdsgroep'!$K$55</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leeftijdsgroep'!$L$55:$Q$55</c:f>
              <c:numCache>
                <c:formatCode>0.00</c:formatCode>
                <c:ptCount val="6"/>
                <c:pt idx="0">
                  <c:v>1.0277777777777777</c:v>
                </c:pt>
                <c:pt idx="1">
                  <c:v>2.4838563704748435</c:v>
                </c:pt>
                <c:pt idx="2">
                  <c:v>5.682764560754249</c:v>
                </c:pt>
                <c:pt idx="3">
                  <c:v>11.009206597999752</c:v>
                </c:pt>
                <c:pt idx="4">
                  <c:v>15.919288724833168</c:v>
                </c:pt>
                <c:pt idx="5">
                  <c:v>17.049703951544199</c:v>
                </c:pt>
              </c:numCache>
            </c:numRef>
          </c:val>
          <c:smooth val="0"/>
        </c:ser>
        <c:ser>
          <c:idx val="4"/>
          <c:order val="4"/>
          <c:tx>
            <c:strRef>
              <c:f>'samenvatting leeftijdsgroep'!$K$56</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leeftijdsgroep'!$L$56:$Q$56</c:f>
              <c:numCache>
                <c:formatCode>0.00</c:formatCode>
                <c:ptCount val="6"/>
                <c:pt idx="0">
                  <c:v>0.83333333333333359</c:v>
                </c:pt>
                <c:pt idx="1">
                  <c:v>2.5290024849130264</c:v>
                </c:pt>
                <c:pt idx="2">
                  <c:v>5.7508424269980853</c:v>
                </c:pt>
                <c:pt idx="3">
                  <c:v>11.126991446137426</c:v>
                </c:pt>
                <c:pt idx="4">
                  <c:v>15.82129153176073</c:v>
                </c:pt>
                <c:pt idx="5">
                  <c:v>16.854567567089568</c:v>
                </c:pt>
              </c:numCache>
            </c:numRef>
          </c:val>
          <c:smooth val="0"/>
        </c:ser>
        <c:dLbls>
          <c:showLegendKey val="0"/>
          <c:showVal val="0"/>
          <c:showCatName val="0"/>
          <c:showSerName val="0"/>
          <c:showPercent val="0"/>
          <c:showBubbleSize val="0"/>
        </c:dLbls>
        <c:marker val="1"/>
        <c:smooth val="0"/>
        <c:axId val="141317632"/>
        <c:axId val="141260992"/>
      </c:lineChart>
      <c:catAx>
        <c:axId val="141317632"/>
        <c:scaling>
          <c:orientation val="minMax"/>
        </c:scaling>
        <c:delete val="0"/>
        <c:axPos val="b"/>
        <c:majorTickMark val="out"/>
        <c:minorTickMark val="none"/>
        <c:tickLblPos val="nextTo"/>
        <c:crossAx val="141260992"/>
        <c:crosses val="autoZero"/>
        <c:auto val="1"/>
        <c:lblAlgn val="ctr"/>
        <c:lblOffset val="100"/>
        <c:noMultiLvlLbl val="0"/>
      </c:catAx>
      <c:valAx>
        <c:axId val="141260992"/>
        <c:scaling>
          <c:orientation val="minMax"/>
        </c:scaling>
        <c:delete val="0"/>
        <c:axPos val="l"/>
        <c:majorGridlines/>
        <c:numFmt formatCode="0.00" sourceLinked="1"/>
        <c:majorTickMark val="out"/>
        <c:minorTickMark val="none"/>
        <c:tickLblPos val="nextTo"/>
        <c:crossAx val="14131763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Invaliden wegens mentale aandoening - gemiddelde erkenningsduur</a:t>
            </a:r>
          </a:p>
        </c:rich>
      </c:tx>
      <c:layout/>
      <c:overlay val="0"/>
    </c:title>
    <c:autoTitleDeleted val="0"/>
    <c:plotArea>
      <c:layout/>
      <c:lineChart>
        <c:grouping val="standard"/>
        <c:varyColors val="0"/>
        <c:ser>
          <c:idx val="0"/>
          <c:order val="0"/>
          <c:tx>
            <c:strRef>
              <c:f>Samenvatting!$A$1</c:f>
              <c:strCache>
                <c:ptCount val="1"/>
                <c:pt idx="0">
                  <c:v>Totaal</c:v>
                </c:pt>
              </c:strCache>
            </c:strRef>
          </c:tx>
          <c:cat>
            <c:numRef>
              <c:f>Samenvatting!$D$1:$H$1</c:f>
              <c:numCache>
                <c:formatCode>General</c:formatCode>
                <c:ptCount val="5"/>
                <c:pt idx="0">
                  <c:v>2009</c:v>
                </c:pt>
                <c:pt idx="1">
                  <c:v>2010</c:v>
                </c:pt>
                <c:pt idx="2">
                  <c:v>2011</c:v>
                </c:pt>
                <c:pt idx="3">
                  <c:v>2012</c:v>
                </c:pt>
                <c:pt idx="4" formatCode="m/d/yyyy">
                  <c:v>41455</c:v>
                </c:pt>
              </c:numCache>
            </c:numRef>
          </c:cat>
          <c:val>
            <c:numRef>
              <c:f>Samenvatting!$D$64:$H$64</c:f>
              <c:numCache>
                <c:formatCode>#,##0.00</c:formatCode>
                <c:ptCount val="5"/>
                <c:pt idx="0">
                  <c:v>13.161874668456155</c:v>
                </c:pt>
                <c:pt idx="1">
                  <c:v>13.543566916118172</c:v>
                </c:pt>
                <c:pt idx="2">
                  <c:v>13.596494711042718</c:v>
                </c:pt>
                <c:pt idx="3">
                  <c:v>13.807263317978746</c:v>
                </c:pt>
                <c:pt idx="4">
                  <c:v>13.789530630224329</c:v>
                </c:pt>
              </c:numCache>
            </c:numRef>
          </c:val>
          <c:smooth val="0"/>
        </c:ser>
        <c:ser>
          <c:idx val="1"/>
          <c:order val="1"/>
          <c:tx>
            <c:strRef>
              <c:f>Samenvatting!$K$1</c:f>
              <c:strCache>
                <c:ptCount val="1"/>
                <c:pt idx="0">
                  <c:v>Mannen</c:v>
                </c:pt>
              </c:strCache>
            </c:strRef>
          </c:tx>
          <c:val>
            <c:numRef>
              <c:f>Samenvatting!$N$64:$R$64</c:f>
              <c:numCache>
                <c:formatCode>#,##0.00</c:formatCode>
                <c:ptCount val="5"/>
                <c:pt idx="0">
                  <c:v>14.012866922321924</c:v>
                </c:pt>
                <c:pt idx="1">
                  <c:v>14.488293058457757</c:v>
                </c:pt>
                <c:pt idx="2">
                  <c:v>14.54345443645062</c:v>
                </c:pt>
                <c:pt idx="3">
                  <c:v>14.746568642387123</c:v>
                </c:pt>
                <c:pt idx="4">
                  <c:v>14.748694536692287</c:v>
                </c:pt>
              </c:numCache>
            </c:numRef>
          </c:val>
          <c:smooth val="0"/>
        </c:ser>
        <c:ser>
          <c:idx val="2"/>
          <c:order val="2"/>
          <c:tx>
            <c:strRef>
              <c:f>Samenvatting!$U$1</c:f>
              <c:strCache>
                <c:ptCount val="1"/>
                <c:pt idx="0">
                  <c:v>Vrouwen</c:v>
                </c:pt>
              </c:strCache>
            </c:strRef>
          </c:tx>
          <c:val>
            <c:numRef>
              <c:f>Samenvatting!$X$64:$AB$64</c:f>
              <c:numCache>
                <c:formatCode>#,##0.00</c:formatCode>
                <c:ptCount val="5"/>
                <c:pt idx="0">
                  <c:v>12.495980122762901</c:v>
                </c:pt>
                <c:pt idx="1">
                  <c:v>12.816495518666688</c:v>
                </c:pt>
                <c:pt idx="2">
                  <c:v>12.880856142936805</c:v>
                </c:pt>
                <c:pt idx="3">
                  <c:v>13.10540272868538</c:v>
                </c:pt>
                <c:pt idx="4">
                  <c:v>13.081977327282843</c:v>
                </c:pt>
              </c:numCache>
            </c:numRef>
          </c:val>
          <c:smooth val="0"/>
        </c:ser>
        <c:dLbls>
          <c:showLegendKey val="0"/>
          <c:showVal val="0"/>
          <c:showCatName val="0"/>
          <c:showSerName val="0"/>
          <c:showPercent val="0"/>
          <c:showBubbleSize val="0"/>
        </c:dLbls>
        <c:marker val="1"/>
        <c:smooth val="0"/>
        <c:axId val="101022208"/>
        <c:axId val="96118464"/>
      </c:lineChart>
      <c:catAx>
        <c:axId val="101022208"/>
        <c:scaling>
          <c:orientation val="minMax"/>
        </c:scaling>
        <c:delete val="0"/>
        <c:axPos val="b"/>
        <c:numFmt formatCode="General" sourceLinked="1"/>
        <c:majorTickMark val="out"/>
        <c:minorTickMark val="none"/>
        <c:tickLblPos val="nextTo"/>
        <c:crossAx val="96118464"/>
        <c:crosses val="autoZero"/>
        <c:auto val="1"/>
        <c:lblAlgn val="ctr"/>
        <c:lblOffset val="100"/>
        <c:noMultiLvlLbl val="0"/>
      </c:catAx>
      <c:valAx>
        <c:axId val="96118464"/>
        <c:scaling>
          <c:orientation val="minMax"/>
        </c:scaling>
        <c:delete val="0"/>
        <c:axPos val="l"/>
        <c:majorGridlines/>
        <c:numFmt formatCode="#,##0.00" sourceLinked="1"/>
        <c:majorTickMark val="out"/>
        <c:minorTickMark val="none"/>
        <c:tickLblPos val="nextTo"/>
        <c:crossAx val="1010222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Samenvatting!$A$13</c:f>
          <c:strCache>
            <c:ptCount val="1"/>
            <c:pt idx="0">
              <c:v>301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Samenvatting!$B$13:$H$13</c:f>
              <c:numCache>
                <c:formatCode>#,##0</c:formatCode>
                <c:ptCount val="7"/>
                <c:pt idx="0">
                  <c:v>3022</c:v>
                </c:pt>
                <c:pt idx="1">
                  <c:v>3261</c:v>
                </c:pt>
                <c:pt idx="2">
                  <c:v>3473</c:v>
                </c:pt>
                <c:pt idx="3">
                  <c:v>3750</c:v>
                </c:pt>
                <c:pt idx="4">
                  <c:v>3847</c:v>
                </c:pt>
                <c:pt idx="5">
                  <c:v>4041</c:v>
                </c:pt>
                <c:pt idx="6">
                  <c:v>4115</c:v>
                </c:pt>
              </c:numCache>
            </c:numRef>
          </c:val>
          <c:smooth val="0"/>
        </c:ser>
        <c:ser>
          <c:idx val="1"/>
          <c:order val="1"/>
          <c:tx>
            <c:strRef>
              <c:f>Samenvatting!$K$1</c:f>
              <c:strCache>
                <c:ptCount val="1"/>
                <c:pt idx="0">
                  <c:v>Mannen</c:v>
                </c:pt>
              </c:strCache>
            </c:strRef>
          </c:tx>
          <c:marker>
            <c:symbol val="none"/>
          </c:marker>
          <c:val>
            <c:numRef>
              <c:f>Samenvatting!$L$13:$R$13</c:f>
              <c:numCache>
                <c:formatCode>#,##0</c:formatCode>
                <c:ptCount val="7"/>
                <c:pt idx="0">
                  <c:v>1548</c:v>
                </c:pt>
                <c:pt idx="1">
                  <c:v>1617</c:v>
                </c:pt>
                <c:pt idx="2">
                  <c:v>1659</c:v>
                </c:pt>
                <c:pt idx="3">
                  <c:v>1790</c:v>
                </c:pt>
                <c:pt idx="4">
                  <c:v>1820</c:v>
                </c:pt>
                <c:pt idx="5">
                  <c:v>1901</c:v>
                </c:pt>
                <c:pt idx="6">
                  <c:v>1931</c:v>
                </c:pt>
              </c:numCache>
            </c:numRef>
          </c:val>
          <c:smooth val="0"/>
        </c:ser>
        <c:ser>
          <c:idx val="2"/>
          <c:order val="2"/>
          <c:tx>
            <c:strRef>
              <c:f>Samenvatting!$U$1</c:f>
              <c:strCache>
                <c:ptCount val="1"/>
                <c:pt idx="0">
                  <c:v>Vrouwen</c:v>
                </c:pt>
              </c:strCache>
            </c:strRef>
          </c:tx>
          <c:marker>
            <c:symbol val="none"/>
          </c:marker>
          <c:val>
            <c:numRef>
              <c:f>Samenvatting!$V$13:$AB$13</c:f>
              <c:numCache>
                <c:formatCode>#,##0</c:formatCode>
                <c:ptCount val="7"/>
                <c:pt idx="0">
                  <c:v>1474</c:v>
                </c:pt>
                <c:pt idx="1">
                  <c:v>1644</c:v>
                </c:pt>
                <c:pt idx="2">
                  <c:v>1814</c:v>
                </c:pt>
                <c:pt idx="3">
                  <c:v>1960</c:v>
                </c:pt>
                <c:pt idx="4">
                  <c:v>2027</c:v>
                </c:pt>
                <c:pt idx="5">
                  <c:v>2140</c:v>
                </c:pt>
                <c:pt idx="6">
                  <c:v>2184</c:v>
                </c:pt>
              </c:numCache>
            </c:numRef>
          </c:val>
          <c:smooth val="0"/>
        </c:ser>
        <c:dLbls>
          <c:showLegendKey val="0"/>
          <c:showVal val="0"/>
          <c:showCatName val="0"/>
          <c:showSerName val="0"/>
          <c:showPercent val="0"/>
          <c:showBubbleSize val="0"/>
        </c:dLbls>
        <c:marker val="1"/>
        <c:smooth val="0"/>
        <c:axId val="141509120"/>
        <c:axId val="141444224"/>
      </c:lineChart>
      <c:catAx>
        <c:axId val="141509120"/>
        <c:scaling>
          <c:orientation val="minMax"/>
        </c:scaling>
        <c:delete val="0"/>
        <c:axPos val="b"/>
        <c:numFmt formatCode="General" sourceLinked="1"/>
        <c:majorTickMark val="out"/>
        <c:minorTickMark val="none"/>
        <c:tickLblPos val="nextTo"/>
        <c:crossAx val="141444224"/>
        <c:crosses val="autoZero"/>
        <c:auto val="1"/>
        <c:lblAlgn val="ctr"/>
        <c:lblOffset val="100"/>
        <c:noMultiLvlLbl val="0"/>
      </c:catAx>
      <c:valAx>
        <c:axId val="141444224"/>
        <c:scaling>
          <c:orientation val="minMax"/>
        </c:scaling>
        <c:delete val="0"/>
        <c:axPos val="l"/>
        <c:majorGridlines/>
        <c:numFmt formatCode="#,##0" sourceLinked="1"/>
        <c:majorTickMark val="out"/>
        <c:minorTickMark val="none"/>
        <c:tickLblPos val="nextTo"/>
        <c:crossAx val="141509120"/>
        <c:crosses val="autoZero"/>
        <c:crossBetween val="between"/>
      </c:valAx>
    </c:plotArea>
    <c:legend>
      <c:legendPos val="r"/>
      <c:overlay val="0"/>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Samenvatting!$A$13</c:f>
          <c:strCache>
            <c:ptCount val="1"/>
            <c:pt idx="0">
              <c:v>301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Samenvatting!$B$13:$H$13</c:f>
              <c:numCache>
                <c:formatCode>#,##0</c:formatCode>
                <c:ptCount val="7"/>
                <c:pt idx="0">
                  <c:v>3022</c:v>
                </c:pt>
                <c:pt idx="1">
                  <c:v>3261</c:v>
                </c:pt>
                <c:pt idx="2">
                  <c:v>3473</c:v>
                </c:pt>
                <c:pt idx="3">
                  <c:v>3750</c:v>
                </c:pt>
                <c:pt idx="4">
                  <c:v>3847</c:v>
                </c:pt>
                <c:pt idx="5">
                  <c:v>4041</c:v>
                </c:pt>
                <c:pt idx="6">
                  <c:v>4115</c:v>
                </c:pt>
              </c:numCache>
            </c:numRef>
          </c:val>
          <c:smooth val="0"/>
        </c:ser>
        <c:ser>
          <c:idx val="1"/>
          <c:order val="1"/>
          <c:tx>
            <c:strRef>
              <c:f>Samenvatting!$AD$1</c:f>
              <c:strCache>
                <c:ptCount val="1"/>
                <c:pt idx="0">
                  <c:v>Loontrekkenden</c:v>
                </c:pt>
              </c:strCache>
            </c:strRef>
          </c:tx>
          <c:marker>
            <c:symbol val="none"/>
          </c:marker>
          <c:val>
            <c:numRef>
              <c:f>Samenvatting!$AE$13:$AK$13</c:f>
              <c:numCache>
                <c:formatCode>#,##0</c:formatCode>
                <c:ptCount val="7"/>
                <c:pt idx="0">
                  <c:v>2943</c:v>
                </c:pt>
                <c:pt idx="1">
                  <c:v>3183</c:v>
                </c:pt>
                <c:pt idx="2">
                  <c:v>3391</c:v>
                </c:pt>
                <c:pt idx="3">
                  <c:v>3662</c:v>
                </c:pt>
                <c:pt idx="4">
                  <c:v>3762</c:v>
                </c:pt>
                <c:pt idx="5">
                  <c:v>3946</c:v>
                </c:pt>
                <c:pt idx="6">
                  <c:v>4019</c:v>
                </c:pt>
              </c:numCache>
            </c:numRef>
          </c:val>
          <c:smooth val="0"/>
        </c:ser>
        <c:ser>
          <c:idx val="2"/>
          <c:order val="2"/>
          <c:tx>
            <c:strRef>
              <c:f>Samenvatting!$AM$1</c:f>
              <c:strCache>
                <c:ptCount val="1"/>
                <c:pt idx="0">
                  <c:v>Zelfstandigen</c:v>
                </c:pt>
              </c:strCache>
            </c:strRef>
          </c:tx>
          <c:marker>
            <c:symbol val="none"/>
          </c:marker>
          <c:val>
            <c:numRef>
              <c:f>Samenvatting!$AN$13:$AT$13</c:f>
              <c:numCache>
                <c:formatCode>#,##0</c:formatCode>
                <c:ptCount val="7"/>
                <c:pt idx="0">
                  <c:v>79</c:v>
                </c:pt>
                <c:pt idx="1">
                  <c:v>78</c:v>
                </c:pt>
                <c:pt idx="2">
                  <c:v>82</c:v>
                </c:pt>
                <c:pt idx="3">
                  <c:v>88</c:v>
                </c:pt>
                <c:pt idx="4">
                  <c:v>85</c:v>
                </c:pt>
                <c:pt idx="5">
                  <c:v>95</c:v>
                </c:pt>
                <c:pt idx="6">
                  <c:v>96</c:v>
                </c:pt>
              </c:numCache>
            </c:numRef>
          </c:val>
          <c:smooth val="0"/>
        </c:ser>
        <c:dLbls>
          <c:showLegendKey val="0"/>
          <c:showVal val="0"/>
          <c:showCatName val="0"/>
          <c:showSerName val="0"/>
          <c:showPercent val="0"/>
          <c:showBubbleSize val="0"/>
        </c:dLbls>
        <c:marker val="1"/>
        <c:smooth val="0"/>
        <c:axId val="141511168"/>
        <c:axId val="141447104"/>
      </c:lineChart>
      <c:catAx>
        <c:axId val="141511168"/>
        <c:scaling>
          <c:orientation val="minMax"/>
        </c:scaling>
        <c:delete val="0"/>
        <c:axPos val="b"/>
        <c:numFmt formatCode="General" sourceLinked="1"/>
        <c:majorTickMark val="out"/>
        <c:minorTickMark val="none"/>
        <c:tickLblPos val="nextTo"/>
        <c:crossAx val="141447104"/>
        <c:crosses val="autoZero"/>
        <c:auto val="1"/>
        <c:lblAlgn val="ctr"/>
        <c:lblOffset val="100"/>
        <c:noMultiLvlLbl val="0"/>
      </c:catAx>
      <c:valAx>
        <c:axId val="141447104"/>
        <c:scaling>
          <c:orientation val="minMax"/>
        </c:scaling>
        <c:delete val="0"/>
        <c:axPos val="l"/>
        <c:majorGridlines/>
        <c:numFmt formatCode="#,##0" sourceLinked="1"/>
        <c:majorTickMark val="out"/>
        <c:minorTickMark val="none"/>
        <c:tickLblPos val="nextTo"/>
        <c:crossAx val="141511168"/>
        <c:crosses val="autoZero"/>
        <c:crossBetween val="between"/>
      </c:valAx>
    </c:plotArea>
    <c:legend>
      <c:legendPos val="b"/>
      <c:overlay val="0"/>
    </c:legend>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leeftijdsgroep'!$A$79</c:f>
          <c:strCache>
            <c:ptCount val="1"/>
            <c:pt idx="0">
              <c:v>301</c:v>
            </c:pt>
          </c:strCache>
        </c:strRef>
      </c:tx>
      <c:overlay val="0"/>
    </c:title>
    <c:autoTitleDeleted val="0"/>
    <c:plotArea>
      <c:layout/>
      <c:lineChart>
        <c:grouping val="standard"/>
        <c:varyColors val="0"/>
        <c:ser>
          <c:idx val="0"/>
          <c:order val="0"/>
          <c:tx>
            <c:strRef>
              <c:f>'samenvatting leeftijdsgroep'!$B$79</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leeftijdsgroep'!$C$79:$H$79</c:f>
              <c:numCache>
                <c:formatCode>#,##0</c:formatCode>
                <c:ptCount val="6"/>
                <c:pt idx="0">
                  <c:v>0</c:v>
                </c:pt>
                <c:pt idx="1">
                  <c:v>204</c:v>
                </c:pt>
                <c:pt idx="2">
                  <c:v>740</c:v>
                </c:pt>
                <c:pt idx="3">
                  <c:v>1064</c:v>
                </c:pt>
                <c:pt idx="4">
                  <c:v>820</c:v>
                </c:pt>
                <c:pt idx="5">
                  <c:v>194</c:v>
                </c:pt>
              </c:numCache>
            </c:numRef>
          </c:val>
          <c:smooth val="0"/>
        </c:ser>
        <c:ser>
          <c:idx val="1"/>
          <c:order val="1"/>
          <c:tx>
            <c:strRef>
              <c:f>'samenvatting leeftijdsgroep'!$B$80</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leeftijdsgroep'!$C$80:$H$80</c:f>
              <c:numCache>
                <c:formatCode>#,##0</c:formatCode>
                <c:ptCount val="6"/>
                <c:pt idx="0">
                  <c:v>0</c:v>
                </c:pt>
                <c:pt idx="1">
                  <c:v>206</c:v>
                </c:pt>
                <c:pt idx="2">
                  <c:v>789</c:v>
                </c:pt>
                <c:pt idx="3">
                  <c:v>1151</c:v>
                </c:pt>
                <c:pt idx="4">
                  <c:v>896</c:v>
                </c:pt>
                <c:pt idx="5">
                  <c:v>219</c:v>
                </c:pt>
              </c:numCache>
            </c:numRef>
          </c:val>
          <c:smooth val="0"/>
        </c:ser>
        <c:ser>
          <c:idx val="2"/>
          <c:order val="2"/>
          <c:tx>
            <c:strRef>
              <c:f>'samenvatting leeftijdsgroep'!$B$81</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leeftijdsgroep'!$C$81:$H$81</c:f>
              <c:numCache>
                <c:formatCode>#,##0</c:formatCode>
                <c:ptCount val="6"/>
                <c:pt idx="0">
                  <c:v>0</c:v>
                </c:pt>
                <c:pt idx="1">
                  <c:v>216</c:v>
                </c:pt>
                <c:pt idx="2">
                  <c:v>802</c:v>
                </c:pt>
                <c:pt idx="3">
                  <c:v>1238</c:v>
                </c:pt>
                <c:pt idx="4">
                  <c:v>970</c:v>
                </c:pt>
                <c:pt idx="5">
                  <c:v>247</c:v>
                </c:pt>
              </c:numCache>
            </c:numRef>
          </c:val>
          <c:smooth val="0"/>
        </c:ser>
        <c:ser>
          <c:idx val="3"/>
          <c:order val="3"/>
          <c:tx>
            <c:strRef>
              <c:f>'samenvatting leeftijdsgroep'!$B$82</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leeftijdsgroep'!$C$82:$H$82</c:f>
              <c:numCache>
                <c:formatCode>#,##0</c:formatCode>
                <c:ptCount val="6"/>
                <c:pt idx="0">
                  <c:v>0</c:v>
                </c:pt>
                <c:pt idx="1">
                  <c:v>222</c:v>
                </c:pt>
                <c:pt idx="2">
                  <c:v>853</c:v>
                </c:pt>
                <c:pt idx="3">
                  <c:v>1349</c:v>
                </c:pt>
                <c:pt idx="4">
                  <c:v>1034</c:v>
                </c:pt>
                <c:pt idx="5">
                  <c:v>292</c:v>
                </c:pt>
              </c:numCache>
            </c:numRef>
          </c:val>
          <c:smooth val="0"/>
        </c:ser>
        <c:ser>
          <c:idx val="4"/>
          <c:order val="4"/>
          <c:tx>
            <c:strRef>
              <c:f>'samenvatting leeftijdsgroep'!$B$83</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leeftijdsgroep'!$C$83:$H$83</c:f>
              <c:numCache>
                <c:formatCode>#,##0</c:formatCode>
                <c:ptCount val="6"/>
                <c:pt idx="0">
                  <c:v>0</c:v>
                </c:pt>
                <c:pt idx="1">
                  <c:v>191</c:v>
                </c:pt>
                <c:pt idx="2">
                  <c:v>837</c:v>
                </c:pt>
                <c:pt idx="3">
                  <c:v>1387</c:v>
                </c:pt>
                <c:pt idx="4">
                  <c:v>1114</c:v>
                </c:pt>
                <c:pt idx="5">
                  <c:v>318</c:v>
                </c:pt>
              </c:numCache>
            </c:numRef>
          </c:val>
          <c:smooth val="0"/>
        </c:ser>
        <c:ser>
          <c:idx val="5"/>
          <c:order val="5"/>
          <c:tx>
            <c:strRef>
              <c:f>'samenvatting leeftijdsgroep'!$B$84</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leeftijdsgroep'!$C$84:$H$84</c:f>
              <c:numCache>
                <c:formatCode>#,##0</c:formatCode>
                <c:ptCount val="6"/>
                <c:pt idx="0">
                  <c:v>0</c:v>
                </c:pt>
                <c:pt idx="1">
                  <c:v>196</c:v>
                </c:pt>
                <c:pt idx="2">
                  <c:v>853</c:v>
                </c:pt>
                <c:pt idx="3">
                  <c:v>1465</c:v>
                </c:pt>
                <c:pt idx="4">
                  <c:v>1209</c:v>
                </c:pt>
                <c:pt idx="5">
                  <c:v>318</c:v>
                </c:pt>
              </c:numCache>
            </c:numRef>
          </c:val>
          <c:smooth val="0"/>
        </c:ser>
        <c:ser>
          <c:idx val="6"/>
          <c:order val="6"/>
          <c:tx>
            <c:strRef>
              <c:f>'samenvatting leeftijdsgroep'!$B$85</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leeftijdsgroep'!$C$85:$H$85</c:f>
              <c:numCache>
                <c:formatCode>#,##0</c:formatCode>
                <c:ptCount val="6"/>
                <c:pt idx="0">
                  <c:v>0</c:v>
                </c:pt>
                <c:pt idx="1">
                  <c:v>199</c:v>
                </c:pt>
                <c:pt idx="2">
                  <c:v>863</c:v>
                </c:pt>
                <c:pt idx="3">
                  <c:v>1471</c:v>
                </c:pt>
                <c:pt idx="4">
                  <c:v>1251</c:v>
                </c:pt>
                <c:pt idx="5">
                  <c:v>331</c:v>
                </c:pt>
              </c:numCache>
            </c:numRef>
          </c:val>
          <c:smooth val="0"/>
        </c:ser>
        <c:dLbls>
          <c:showLegendKey val="0"/>
          <c:showVal val="0"/>
          <c:showCatName val="0"/>
          <c:showSerName val="0"/>
          <c:showPercent val="0"/>
          <c:showBubbleSize val="0"/>
        </c:dLbls>
        <c:marker val="1"/>
        <c:smooth val="0"/>
        <c:axId val="141816832"/>
        <c:axId val="141449984"/>
      </c:lineChart>
      <c:catAx>
        <c:axId val="141816832"/>
        <c:scaling>
          <c:orientation val="minMax"/>
        </c:scaling>
        <c:delete val="0"/>
        <c:axPos val="b"/>
        <c:numFmt formatCode="General" sourceLinked="1"/>
        <c:majorTickMark val="out"/>
        <c:minorTickMark val="none"/>
        <c:tickLblPos val="nextTo"/>
        <c:crossAx val="141449984"/>
        <c:crosses val="autoZero"/>
        <c:auto val="1"/>
        <c:lblAlgn val="ctr"/>
        <c:lblOffset val="100"/>
        <c:noMultiLvlLbl val="0"/>
      </c:catAx>
      <c:valAx>
        <c:axId val="141449984"/>
        <c:scaling>
          <c:orientation val="minMax"/>
        </c:scaling>
        <c:delete val="0"/>
        <c:axPos val="l"/>
        <c:majorGridlines/>
        <c:numFmt formatCode="#,##0" sourceLinked="1"/>
        <c:majorTickMark val="out"/>
        <c:minorTickMark val="none"/>
        <c:tickLblPos val="nextTo"/>
        <c:crossAx val="141816832"/>
        <c:crosses val="autoZero"/>
        <c:crossBetween val="between"/>
      </c:valAx>
    </c:plotArea>
    <c:legend>
      <c:legendPos val="r"/>
      <c:overlay val="0"/>
    </c:legend>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Samenvatting!$A$45</c:f>
          <c:strCache>
            <c:ptCount val="1"/>
            <c:pt idx="0">
              <c:v>301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Samenvatting!$D$45:$H$45</c:f>
              <c:numCache>
                <c:formatCode>#,##0.00</c:formatCode>
                <c:ptCount val="5"/>
                <c:pt idx="0">
                  <c:v>14.060975141568273</c:v>
                </c:pt>
                <c:pt idx="1">
                  <c:v>14.729985185185182</c:v>
                </c:pt>
                <c:pt idx="2">
                  <c:v>15.319487768246548</c:v>
                </c:pt>
                <c:pt idx="3">
                  <c:v>15.63770037669447</c:v>
                </c:pt>
                <c:pt idx="4">
                  <c:v>15.901086809774551</c:v>
                </c:pt>
              </c:numCache>
            </c:numRef>
          </c:val>
          <c:smooth val="0"/>
        </c:ser>
        <c:ser>
          <c:idx val="1"/>
          <c:order val="1"/>
          <c:tx>
            <c:strRef>
              <c:f>Samenvatting!$K$1</c:f>
              <c:strCache>
                <c:ptCount val="1"/>
                <c:pt idx="0">
                  <c:v>Mannen</c:v>
                </c:pt>
              </c:strCache>
            </c:strRef>
          </c:tx>
          <c:marker>
            <c:symbol val="none"/>
          </c:marker>
          <c:val>
            <c:numRef>
              <c:f>Samenvatting!$N$45:$R$45</c:f>
              <c:numCache>
                <c:formatCode>#,##0.00</c:formatCode>
                <c:ptCount val="5"/>
                <c:pt idx="0">
                  <c:v>15.94103542964303</c:v>
                </c:pt>
                <c:pt idx="1">
                  <c:v>16.529545313469892</c:v>
                </c:pt>
                <c:pt idx="2">
                  <c:v>17.183293650793637</c:v>
                </c:pt>
                <c:pt idx="3">
                  <c:v>17.282919808288014</c:v>
                </c:pt>
                <c:pt idx="4">
                  <c:v>17.511237700673199</c:v>
                </c:pt>
              </c:numCache>
            </c:numRef>
          </c:val>
          <c:smooth val="0"/>
        </c:ser>
        <c:ser>
          <c:idx val="2"/>
          <c:order val="2"/>
          <c:tx>
            <c:strRef>
              <c:f>Samenvatting!$U$1</c:f>
              <c:strCache>
                <c:ptCount val="1"/>
                <c:pt idx="0">
                  <c:v>Vrouwen</c:v>
                </c:pt>
              </c:strCache>
            </c:strRef>
          </c:tx>
          <c:marker>
            <c:symbol val="none"/>
          </c:marker>
          <c:val>
            <c:numRef>
              <c:f>Samenvatting!$X$45:$AB$45</c:f>
              <c:numCache>
                <c:formatCode>#,##0.00</c:formatCode>
                <c:ptCount val="5"/>
                <c:pt idx="0">
                  <c:v>12.341559475682955</c:v>
                </c:pt>
                <c:pt idx="1">
                  <c:v>13.086509353741489</c:v>
                </c:pt>
                <c:pt idx="2">
                  <c:v>13.646016280217072</c:v>
                </c:pt>
                <c:pt idx="3">
                  <c:v>14.176222741432991</c:v>
                </c:pt>
                <c:pt idx="4">
                  <c:v>14.477459808709796</c:v>
                </c:pt>
              </c:numCache>
            </c:numRef>
          </c:val>
          <c:smooth val="0"/>
        </c:ser>
        <c:dLbls>
          <c:showLegendKey val="0"/>
          <c:showVal val="0"/>
          <c:showCatName val="0"/>
          <c:showSerName val="0"/>
          <c:showPercent val="0"/>
          <c:showBubbleSize val="0"/>
        </c:dLbls>
        <c:marker val="1"/>
        <c:smooth val="0"/>
        <c:axId val="141818368"/>
        <c:axId val="141903552"/>
      </c:lineChart>
      <c:catAx>
        <c:axId val="141818368"/>
        <c:scaling>
          <c:orientation val="minMax"/>
        </c:scaling>
        <c:delete val="0"/>
        <c:axPos val="b"/>
        <c:numFmt formatCode="General" sourceLinked="1"/>
        <c:majorTickMark val="out"/>
        <c:minorTickMark val="none"/>
        <c:tickLblPos val="nextTo"/>
        <c:crossAx val="141903552"/>
        <c:crosses val="autoZero"/>
        <c:auto val="1"/>
        <c:lblAlgn val="ctr"/>
        <c:lblOffset val="100"/>
        <c:noMultiLvlLbl val="0"/>
      </c:catAx>
      <c:valAx>
        <c:axId val="141903552"/>
        <c:scaling>
          <c:orientation val="minMax"/>
        </c:scaling>
        <c:delete val="0"/>
        <c:axPos val="l"/>
        <c:majorGridlines/>
        <c:numFmt formatCode="#,##0.00" sourceLinked="1"/>
        <c:majorTickMark val="out"/>
        <c:minorTickMark val="none"/>
        <c:tickLblPos val="nextTo"/>
        <c:crossAx val="141818368"/>
        <c:crosses val="autoZero"/>
        <c:crossBetween val="between"/>
      </c:valAx>
    </c:plotArea>
    <c:legend>
      <c:legendPos val="b"/>
      <c:overlay val="0"/>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Samenvatting!$A$45</c:f>
          <c:strCache>
            <c:ptCount val="1"/>
            <c:pt idx="0">
              <c:v>301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Samenvatting!$D$45:$H$45</c:f>
              <c:numCache>
                <c:formatCode>#,##0.00</c:formatCode>
                <c:ptCount val="5"/>
                <c:pt idx="0">
                  <c:v>14.060975141568273</c:v>
                </c:pt>
                <c:pt idx="1">
                  <c:v>14.729985185185182</c:v>
                </c:pt>
                <c:pt idx="2">
                  <c:v>15.319487768246548</c:v>
                </c:pt>
                <c:pt idx="3">
                  <c:v>15.63770037669447</c:v>
                </c:pt>
                <c:pt idx="4">
                  <c:v>15.901086809774551</c:v>
                </c:pt>
              </c:numCache>
            </c:numRef>
          </c:val>
          <c:smooth val="0"/>
        </c:ser>
        <c:ser>
          <c:idx val="1"/>
          <c:order val="1"/>
          <c:tx>
            <c:strRef>
              <c:f>Samenvatting!$AD$1</c:f>
              <c:strCache>
                <c:ptCount val="1"/>
                <c:pt idx="0">
                  <c:v>Loontrekkenden</c:v>
                </c:pt>
              </c:strCache>
            </c:strRef>
          </c:tx>
          <c:marker>
            <c:symbol val="none"/>
          </c:marker>
          <c:val>
            <c:numRef>
              <c:f>Samenvatting!$AG$45:$AK$45</c:f>
              <c:numCache>
                <c:formatCode>#,##0.00</c:formatCode>
                <c:ptCount val="5"/>
                <c:pt idx="0">
                  <c:v>14.071847046102416</c:v>
                </c:pt>
                <c:pt idx="1">
                  <c:v>14.767618635839519</c:v>
                </c:pt>
                <c:pt idx="2">
                  <c:v>15.331838856400271</c:v>
                </c:pt>
                <c:pt idx="3">
                  <c:v>15.701104494002395</c:v>
                </c:pt>
                <c:pt idx="4">
                  <c:v>15.953036272151749</c:v>
                </c:pt>
              </c:numCache>
            </c:numRef>
          </c:val>
          <c:smooth val="0"/>
        </c:ser>
        <c:ser>
          <c:idx val="2"/>
          <c:order val="2"/>
          <c:tx>
            <c:strRef>
              <c:f>Samenvatting!$AM$1</c:f>
              <c:strCache>
                <c:ptCount val="1"/>
                <c:pt idx="0">
                  <c:v>Zelfstandigen</c:v>
                </c:pt>
              </c:strCache>
            </c:strRef>
          </c:tx>
          <c:marker>
            <c:symbol val="none"/>
          </c:marker>
          <c:val>
            <c:numRef>
              <c:f>Samenvatting!$AP$45:$AT$45</c:f>
              <c:numCache>
                <c:formatCode>#,##0.00</c:formatCode>
                <c:ptCount val="5"/>
                <c:pt idx="0">
                  <c:v>13.611382113821142</c:v>
                </c:pt>
                <c:pt idx="1">
                  <c:v>13.163920454545451</c:v>
                </c:pt>
                <c:pt idx="2">
                  <c:v>14.77284313725489</c:v>
                </c:pt>
                <c:pt idx="3">
                  <c:v>13.004093567251456</c:v>
                </c:pt>
                <c:pt idx="4">
                  <c:v>13.726244212962971</c:v>
                </c:pt>
              </c:numCache>
            </c:numRef>
          </c:val>
          <c:smooth val="0"/>
        </c:ser>
        <c:dLbls>
          <c:showLegendKey val="0"/>
          <c:showVal val="0"/>
          <c:showCatName val="0"/>
          <c:showSerName val="0"/>
          <c:showPercent val="0"/>
          <c:showBubbleSize val="0"/>
        </c:dLbls>
        <c:marker val="1"/>
        <c:smooth val="0"/>
        <c:axId val="141955584"/>
        <c:axId val="141906432"/>
      </c:lineChart>
      <c:catAx>
        <c:axId val="141955584"/>
        <c:scaling>
          <c:orientation val="minMax"/>
        </c:scaling>
        <c:delete val="0"/>
        <c:axPos val="b"/>
        <c:numFmt formatCode="General" sourceLinked="1"/>
        <c:majorTickMark val="out"/>
        <c:minorTickMark val="none"/>
        <c:tickLblPos val="nextTo"/>
        <c:crossAx val="141906432"/>
        <c:crosses val="autoZero"/>
        <c:auto val="1"/>
        <c:lblAlgn val="ctr"/>
        <c:lblOffset val="100"/>
        <c:noMultiLvlLbl val="0"/>
      </c:catAx>
      <c:valAx>
        <c:axId val="141906432"/>
        <c:scaling>
          <c:orientation val="minMax"/>
        </c:scaling>
        <c:delete val="0"/>
        <c:axPos val="l"/>
        <c:majorGridlines/>
        <c:numFmt formatCode="#,##0.00" sourceLinked="1"/>
        <c:majorTickMark val="out"/>
        <c:minorTickMark val="none"/>
        <c:tickLblPos val="nextTo"/>
        <c:crossAx val="141955584"/>
        <c:crosses val="autoZero"/>
        <c:crossBetween val="between"/>
      </c:valAx>
    </c:plotArea>
    <c:legend>
      <c:legendPos val="b"/>
      <c:overlay val="0"/>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leeftijdsgroep'!$J$57</c:f>
          <c:strCache>
            <c:ptCount val="1"/>
            <c:pt idx="0">
              <c:v>301</c:v>
            </c:pt>
          </c:strCache>
        </c:strRef>
      </c:tx>
      <c:overlay val="0"/>
    </c:title>
    <c:autoTitleDeleted val="0"/>
    <c:plotArea>
      <c:layout/>
      <c:lineChart>
        <c:grouping val="standard"/>
        <c:varyColors val="0"/>
        <c:ser>
          <c:idx val="0"/>
          <c:order val="0"/>
          <c:tx>
            <c:strRef>
              <c:f>'samenvatting leeftijdsgroep'!$K$57</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leeftijdsgroep'!$L$57:$Q$57</c:f>
              <c:numCache>
                <c:formatCode>0.00</c:formatCode>
                <c:ptCount val="6"/>
                <c:pt idx="0">
                  <c:v>0</c:v>
                </c:pt>
                <c:pt idx="1">
                  <c:v>3.1164094650205749</c:v>
                </c:pt>
                <c:pt idx="2">
                  <c:v>7.7767317816569701</c:v>
                </c:pt>
                <c:pt idx="3">
                  <c:v>14.045961227786742</c:v>
                </c:pt>
                <c:pt idx="4">
                  <c:v>19.980294959908356</c:v>
                </c:pt>
                <c:pt idx="5">
                  <c:v>20.865980656770123</c:v>
                </c:pt>
              </c:numCache>
            </c:numRef>
          </c:val>
          <c:smooth val="0"/>
        </c:ser>
        <c:ser>
          <c:idx val="1"/>
          <c:order val="1"/>
          <c:tx>
            <c:strRef>
              <c:f>'samenvatting leeftijdsgroep'!$K$58</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leeftijdsgroep'!$L$58:$Q$58</c:f>
              <c:numCache>
                <c:formatCode>0.00</c:formatCode>
                <c:ptCount val="6"/>
                <c:pt idx="0">
                  <c:v>0</c:v>
                </c:pt>
                <c:pt idx="1">
                  <c:v>3.3092967967967972</c:v>
                </c:pt>
                <c:pt idx="2">
                  <c:v>8.6678194607268431</c:v>
                </c:pt>
                <c:pt idx="3">
                  <c:v>14.784992998929264</c:v>
                </c:pt>
                <c:pt idx="4">
                  <c:v>20.539874811949289</c:v>
                </c:pt>
                <c:pt idx="5">
                  <c:v>20.29433028919329</c:v>
                </c:pt>
              </c:numCache>
            </c:numRef>
          </c:val>
          <c:smooth val="0"/>
        </c:ser>
        <c:ser>
          <c:idx val="2"/>
          <c:order val="2"/>
          <c:tx>
            <c:strRef>
              <c:f>'samenvatting leeftijdsgroep'!$K$59</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leeftijdsgroep'!$L$59:$Q$59</c:f>
              <c:numCache>
                <c:formatCode>0.00</c:formatCode>
                <c:ptCount val="6"/>
                <c:pt idx="0">
                  <c:v>0</c:v>
                </c:pt>
                <c:pt idx="1">
                  <c:v>3.2865037812681792</c:v>
                </c:pt>
                <c:pt idx="2">
                  <c:v>9.0785211735032529</c:v>
                </c:pt>
                <c:pt idx="3">
                  <c:v>15.230789874228975</c:v>
                </c:pt>
                <c:pt idx="4">
                  <c:v>20.759971573907816</c:v>
                </c:pt>
                <c:pt idx="5">
                  <c:v>20.301607267644993</c:v>
                </c:pt>
              </c:numCache>
            </c:numRef>
          </c:val>
          <c:smooth val="0"/>
        </c:ser>
        <c:ser>
          <c:idx val="3"/>
          <c:order val="3"/>
          <c:tx>
            <c:strRef>
              <c:f>'samenvatting leeftijdsgroep'!$K$60</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leeftijdsgroep'!$L$60:$Q$60</c:f>
              <c:numCache>
                <c:formatCode>0.00</c:formatCode>
                <c:ptCount val="6"/>
                <c:pt idx="0">
                  <c:v>0</c:v>
                </c:pt>
                <c:pt idx="1">
                  <c:v>3.6934523809523832</c:v>
                </c:pt>
                <c:pt idx="2">
                  <c:v>9.7611762407190401</c:v>
                </c:pt>
                <c:pt idx="3">
                  <c:v>15.774903299203634</c:v>
                </c:pt>
                <c:pt idx="4">
                  <c:v>20.336432772723082</c:v>
                </c:pt>
                <c:pt idx="5">
                  <c:v>20.26656184486372</c:v>
                </c:pt>
              </c:numCache>
            </c:numRef>
          </c:val>
          <c:smooth val="0"/>
        </c:ser>
        <c:ser>
          <c:idx val="4"/>
          <c:order val="4"/>
          <c:tx>
            <c:strRef>
              <c:f>'samenvatting leeftijdsgroep'!$K$61</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leeftijdsgroep'!$L$61:$Q$61</c:f>
              <c:numCache>
                <c:formatCode>0.00</c:formatCode>
                <c:ptCount val="6"/>
                <c:pt idx="0">
                  <c:v>0</c:v>
                </c:pt>
                <c:pt idx="1">
                  <c:v>3.5451563372417647</c:v>
                </c:pt>
                <c:pt idx="2">
                  <c:v>10.191270760911545</c:v>
                </c:pt>
                <c:pt idx="3">
                  <c:v>16.050651484251027</c:v>
                </c:pt>
                <c:pt idx="4">
                  <c:v>20.448900879296563</c:v>
                </c:pt>
                <c:pt idx="5">
                  <c:v>20.36355320577373</c:v>
                </c:pt>
              </c:numCache>
            </c:numRef>
          </c:val>
          <c:smooth val="0"/>
        </c:ser>
        <c:dLbls>
          <c:showLegendKey val="0"/>
          <c:showVal val="0"/>
          <c:showCatName val="0"/>
          <c:showSerName val="0"/>
          <c:showPercent val="0"/>
          <c:showBubbleSize val="0"/>
        </c:dLbls>
        <c:marker val="1"/>
        <c:smooth val="0"/>
        <c:axId val="141957632"/>
        <c:axId val="141909312"/>
      </c:lineChart>
      <c:catAx>
        <c:axId val="141957632"/>
        <c:scaling>
          <c:orientation val="minMax"/>
        </c:scaling>
        <c:delete val="0"/>
        <c:axPos val="b"/>
        <c:majorTickMark val="out"/>
        <c:minorTickMark val="none"/>
        <c:tickLblPos val="nextTo"/>
        <c:crossAx val="141909312"/>
        <c:crosses val="autoZero"/>
        <c:auto val="1"/>
        <c:lblAlgn val="ctr"/>
        <c:lblOffset val="100"/>
        <c:noMultiLvlLbl val="0"/>
      </c:catAx>
      <c:valAx>
        <c:axId val="141909312"/>
        <c:scaling>
          <c:orientation val="minMax"/>
        </c:scaling>
        <c:delete val="0"/>
        <c:axPos val="l"/>
        <c:majorGridlines/>
        <c:numFmt formatCode="0.00" sourceLinked="1"/>
        <c:majorTickMark val="out"/>
        <c:minorTickMark val="none"/>
        <c:tickLblPos val="nextTo"/>
        <c:crossAx val="141957632"/>
        <c:crosses val="autoZero"/>
        <c:crossBetween val="between"/>
      </c:valAx>
    </c:plotArea>
    <c:legend>
      <c:legendPos val="r"/>
      <c:overlay val="0"/>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Samenvatting!$A$15</c:f>
          <c:strCache>
            <c:ptCount val="1"/>
            <c:pt idx="0">
              <c:v>303</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Samenvatting!$B$15:$H$15</c:f>
              <c:numCache>
                <c:formatCode>#,##0</c:formatCode>
                <c:ptCount val="7"/>
                <c:pt idx="0">
                  <c:v>5207</c:v>
                </c:pt>
                <c:pt idx="1">
                  <c:v>5314</c:v>
                </c:pt>
                <c:pt idx="2">
                  <c:v>5484</c:v>
                </c:pt>
                <c:pt idx="3">
                  <c:v>5617</c:v>
                </c:pt>
                <c:pt idx="4">
                  <c:v>5924</c:v>
                </c:pt>
                <c:pt idx="5">
                  <c:v>6244</c:v>
                </c:pt>
                <c:pt idx="6">
                  <c:v>6316</c:v>
                </c:pt>
              </c:numCache>
            </c:numRef>
          </c:val>
          <c:smooth val="0"/>
        </c:ser>
        <c:ser>
          <c:idx val="1"/>
          <c:order val="1"/>
          <c:tx>
            <c:strRef>
              <c:f>Samenvatting!$K$1</c:f>
              <c:strCache>
                <c:ptCount val="1"/>
                <c:pt idx="0">
                  <c:v>Mannen</c:v>
                </c:pt>
              </c:strCache>
            </c:strRef>
          </c:tx>
          <c:marker>
            <c:symbol val="none"/>
          </c:marker>
          <c:val>
            <c:numRef>
              <c:f>Samenvatting!$L$15:$R$15</c:f>
              <c:numCache>
                <c:formatCode>#,##0</c:formatCode>
                <c:ptCount val="7"/>
                <c:pt idx="0">
                  <c:v>3881</c:v>
                </c:pt>
                <c:pt idx="1">
                  <c:v>3929</c:v>
                </c:pt>
                <c:pt idx="2">
                  <c:v>4007</c:v>
                </c:pt>
                <c:pt idx="3">
                  <c:v>4065</c:v>
                </c:pt>
                <c:pt idx="4">
                  <c:v>4245</c:v>
                </c:pt>
                <c:pt idx="5">
                  <c:v>4457</c:v>
                </c:pt>
                <c:pt idx="6">
                  <c:v>4502</c:v>
                </c:pt>
              </c:numCache>
            </c:numRef>
          </c:val>
          <c:smooth val="0"/>
        </c:ser>
        <c:ser>
          <c:idx val="2"/>
          <c:order val="2"/>
          <c:tx>
            <c:strRef>
              <c:f>Samenvatting!$U$1</c:f>
              <c:strCache>
                <c:ptCount val="1"/>
                <c:pt idx="0">
                  <c:v>Vrouwen</c:v>
                </c:pt>
              </c:strCache>
            </c:strRef>
          </c:tx>
          <c:marker>
            <c:symbol val="none"/>
          </c:marker>
          <c:val>
            <c:numRef>
              <c:f>Samenvatting!$V$15:$AB$15</c:f>
              <c:numCache>
                <c:formatCode>#,##0</c:formatCode>
                <c:ptCount val="7"/>
                <c:pt idx="0">
                  <c:v>1326</c:v>
                </c:pt>
                <c:pt idx="1">
                  <c:v>1385</c:v>
                </c:pt>
                <c:pt idx="2">
                  <c:v>1477</c:v>
                </c:pt>
                <c:pt idx="3">
                  <c:v>1552</c:v>
                </c:pt>
                <c:pt idx="4">
                  <c:v>1679</c:v>
                </c:pt>
                <c:pt idx="5">
                  <c:v>1787</c:v>
                </c:pt>
                <c:pt idx="6">
                  <c:v>1814</c:v>
                </c:pt>
              </c:numCache>
            </c:numRef>
          </c:val>
          <c:smooth val="0"/>
        </c:ser>
        <c:dLbls>
          <c:showLegendKey val="0"/>
          <c:showVal val="0"/>
          <c:showCatName val="0"/>
          <c:showSerName val="0"/>
          <c:showPercent val="0"/>
          <c:showBubbleSize val="0"/>
        </c:dLbls>
        <c:marker val="1"/>
        <c:smooth val="0"/>
        <c:axId val="142132736"/>
        <c:axId val="141928704"/>
      </c:lineChart>
      <c:catAx>
        <c:axId val="142132736"/>
        <c:scaling>
          <c:orientation val="minMax"/>
        </c:scaling>
        <c:delete val="0"/>
        <c:axPos val="b"/>
        <c:numFmt formatCode="General" sourceLinked="1"/>
        <c:majorTickMark val="out"/>
        <c:minorTickMark val="none"/>
        <c:tickLblPos val="nextTo"/>
        <c:crossAx val="141928704"/>
        <c:crosses val="autoZero"/>
        <c:auto val="1"/>
        <c:lblAlgn val="ctr"/>
        <c:lblOffset val="100"/>
        <c:noMultiLvlLbl val="0"/>
      </c:catAx>
      <c:valAx>
        <c:axId val="141928704"/>
        <c:scaling>
          <c:orientation val="minMax"/>
        </c:scaling>
        <c:delete val="0"/>
        <c:axPos val="l"/>
        <c:majorGridlines/>
        <c:numFmt formatCode="#,##0" sourceLinked="1"/>
        <c:majorTickMark val="out"/>
        <c:minorTickMark val="none"/>
        <c:tickLblPos val="nextTo"/>
        <c:crossAx val="142132736"/>
        <c:crosses val="autoZero"/>
        <c:crossBetween val="between"/>
      </c:valAx>
    </c:plotArea>
    <c:legend>
      <c:legendPos val="r"/>
      <c:overlay val="0"/>
    </c:legend>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Samenvatting!$A$15</c:f>
          <c:strCache>
            <c:ptCount val="1"/>
            <c:pt idx="0">
              <c:v>303</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Samenvatting!$B$15:$H$15</c:f>
              <c:numCache>
                <c:formatCode>#,##0</c:formatCode>
                <c:ptCount val="7"/>
                <c:pt idx="0">
                  <c:v>5207</c:v>
                </c:pt>
                <c:pt idx="1">
                  <c:v>5314</c:v>
                </c:pt>
                <c:pt idx="2">
                  <c:v>5484</c:v>
                </c:pt>
                <c:pt idx="3">
                  <c:v>5617</c:v>
                </c:pt>
                <c:pt idx="4">
                  <c:v>5924</c:v>
                </c:pt>
                <c:pt idx="5">
                  <c:v>6244</c:v>
                </c:pt>
                <c:pt idx="6">
                  <c:v>6316</c:v>
                </c:pt>
              </c:numCache>
            </c:numRef>
          </c:val>
          <c:smooth val="0"/>
        </c:ser>
        <c:ser>
          <c:idx val="1"/>
          <c:order val="1"/>
          <c:tx>
            <c:strRef>
              <c:f>Samenvatting!$AD$1</c:f>
              <c:strCache>
                <c:ptCount val="1"/>
                <c:pt idx="0">
                  <c:v>Loontrekkenden</c:v>
                </c:pt>
              </c:strCache>
            </c:strRef>
          </c:tx>
          <c:marker>
            <c:symbol val="none"/>
          </c:marker>
          <c:val>
            <c:numRef>
              <c:f>Samenvatting!$AE$15:$AK$15</c:f>
              <c:numCache>
                <c:formatCode>#,##0</c:formatCode>
                <c:ptCount val="7"/>
                <c:pt idx="0">
                  <c:v>4912</c:v>
                </c:pt>
                <c:pt idx="1">
                  <c:v>5018</c:v>
                </c:pt>
                <c:pt idx="2">
                  <c:v>5194</c:v>
                </c:pt>
                <c:pt idx="3">
                  <c:v>5335</c:v>
                </c:pt>
                <c:pt idx="4">
                  <c:v>5620</c:v>
                </c:pt>
                <c:pt idx="5">
                  <c:v>5945</c:v>
                </c:pt>
                <c:pt idx="6">
                  <c:v>6022</c:v>
                </c:pt>
              </c:numCache>
            </c:numRef>
          </c:val>
          <c:smooth val="0"/>
        </c:ser>
        <c:ser>
          <c:idx val="2"/>
          <c:order val="2"/>
          <c:tx>
            <c:strRef>
              <c:f>Samenvatting!$AM$1</c:f>
              <c:strCache>
                <c:ptCount val="1"/>
                <c:pt idx="0">
                  <c:v>Zelfstandigen</c:v>
                </c:pt>
              </c:strCache>
            </c:strRef>
          </c:tx>
          <c:marker>
            <c:symbol val="none"/>
          </c:marker>
          <c:val>
            <c:numRef>
              <c:f>Samenvatting!$AN$15:$AT$15</c:f>
              <c:numCache>
                <c:formatCode>#,##0</c:formatCode>
                <c:ptCount val="7"/>
                <c:pt idx="0">
                  <c:v>295</c:v>
                </c:pt>
                <c:pt idx="1">
                  <c:v>296</c:v>
                </c:pt>
                <c:pt idx="2">
                  <c:v>290</c:v>
                </c:pt>
                <c:pt idx="3">
                  <c:v>282</c:v>
                </c:pt>
                <c:pt idx="4">
                  <c:v>304</c:v>
                </c:pt>
                <c:pt idx="5">
                  <c:v>299</c:v>
                </c:pt>
                <c:pt idx="6">
                  <c:v>294</c:v>
                </c:pt>
              </c:numCache>
            </c:numRef>
          </c:val>
          <c:smooth val="0"/>
        </c:ser>
        <c:dLbls>
          <c:showLegendKey val="0"/>
          <c:showVal val="0"/>
          <c:showCatName val="0"/>
          <c:showSerName val="0"/>
          <c:showPercent val="0"/>
          <c:showBubbleSize val="0"/>
        </c:dLbls>
        <c:marker val="1"/>
        <c:smooth val="0"/>
        <c:axId val="95297536"/>
        <c:axId val="141931584"/>
      </c:lineChart>
      <c:catAx>
        <c:axId val="95297536"/>
        <c:scaling>
          <c:orientation val="minMax"/>
        </c:scaling>
        <c:delete val="0"/>
        <c:axPos val="b"/>
        <c:numFmt formatCode="General" sourceLinked="1"/>
        <c:majorTickMark val="out"/>
        <c:minorTickMark val="none"/>
        <c:tickLblPos val="nextTo"/>
        <c:crossAx val="141931584"/>
        <c:crosses val="autoZero"/>
        <c:auto val="1"/>
        <c:lblAlgn val="ctr"/>
        <c:lblOffset val="100"/>
        <c:noMultiLvlLbl val="0"/>
      </c:catAx>
      <c:valAx>
        <c:axId val="141931584"/>
        <c:scaling>
          <c:orientation val="minMax"/>
        </c:scaling>
        <c:delete val="0"/>
        <c:axPos val="l"/>
        <c:majorGridlines/>
        <c:numFmt formatCode="#,##0" sourceLinked="1"/>
        <c:majorTickMark val="out"/>
        <c:minorTickMark val="none"/>
        <c:tickLblPos val="nextTo"/>
        <c:crossAx val="95297536"/>
        <c:crosses val="autoZero"/>
        <c:crossBetween val="between"/>
      </c:valAx>
    </c:plotArea>
    <c:legend>
      <c:legendPos val="b"/>
      <c:overlay val="0"/>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leeftijdsgroep'!$A$93</c:f>
          <c:strCache>
            <c:ptCount val="1"/>
            <c:pt idx="0">
              <c:v>303</c:v>
            </c:pt>
          </c:strCache>
        </c:strRef>
      </c:tx>
      <c:overlay val="0"/>
    </c:title>
    <c:autoTitleDeleted val="0"/>
    <c:plotArea>
      <c:layout/>
      <c:lineChart>
        <c:grouping val="standard"/>
        <c:varyColors val="0"/>
        <c:ser>
          <c:idx val="0"/>
          <c:order val="0"/>
          <c:tx>
            <c:strRef>
              <c:f>'samenvatting leeftijdsgroep'!$B$93</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leeftijdsgroep'!$C$93:$H$93</c:f>
              <c:numCache>
                <c:formatCode>#,##0</c:formatCode>
                <c:ptCount val="6"/>
                <c:pt idx="0">
                  <c:v>0</c:v>
                </c:pt>
                <c:pt idx="1">
                  <c:v>36</c:v>
                </c:pt>
                <c:pt idx="2">
                  <c:v>385</c:v>
                </c:pt>
                <c:pt idx="3">
                  <c:v>1615</c:v>
                </c:pt>
                <c:pt idx="4">
                  <c:v>2422</c:v>
                </c:pt>
                <c:pt idx="5">
                  <c:v>749</c:v>
                </c:pt>
              </c:numCache>
            </c:numRef>
          </c:val>
          <c:smooth val="0"/>
        </c:ser>
        <c:ser>
          <c:idx val="1"/>
          <c:order val="1"/>
          <c:tx>
            <c:strRef>
              <c:f>'samenvatting leeftijdsgroep'!$B$94</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leeftijdsgroep'!$C$94:$H$94</c:f>
              <c:numCache>
                <c:formatCode>#,##0</c:formatCode>
                <c:ptCount val="6"/>
                <c:pt idx="0">
                  <c:v>0</c:v>
                </c:pt>
                <c:pt idx="1">
                  <c:v>38</c:v>
                </c:pt>
                <c:pt idx="2">
                  <c:v>400</c:v>
                </c:pt>
                <c:pt idx="3">
                  <c:v>1629</c:v>
                </c:pt>
                <c:pt idx="4">
                  <c:v>2437</c:v>
                </c:pt>
                <c:pt idx="5">
                  <c:v>810</c:v>
                </c:pt>
              </c:numCache>
            </c:numRef>
          </c:val>
          <c:smooth val="0"/>
        </c:ser>
        <c:ser>
          <c:idx val="2"/>
          <c:order val="2"/>
          <c:tx>
            <c:strRef>
              <c:f>'samenvatting leeftijdsgroep'!$B$95</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leeftijdsgroep'!$C$95:$H$95</c:f>
              <c:numCache>
                <c:formatCode>#,##0</c:formatCode>
                <c:ptCount val="6"/>
                <c:pt idx="0">
                  <c:v>0</c:v>
                </c:pt>
                <c:pt idx="1">
                  <c:v>40</c:v>
                </c:pt>
                <c:pt idx="2">
                  <c:v>455</c:v>
                </c:pt>
                <c:pt idx="3">
                  <c:v>1650</c:v>
                </c:pt>
                <c:pt idx="4">
                  <c:v>2495</c:v>
                </c:pt>
                <c:pt idx="5">
                  <c:v>844</c:v>
                </c:pt>
              </c:numCache>
            </c:numRef>
          </c:val>
          <c:smooth val="0"/>
        </c:ser>
        <c:ser>
          <c:idx val="3"/>
          <c:order val="3"/>
          <c:tx>
            <c:strRef>
              <c:f>'samenvatting leeftijdsgroep'!$B$96</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leeftijdsgroep'!$C$96:$H$96</c:f>
              <c:numCache>
                <c:formatCode>#,##0</c:formatCode>
                <c:ptCount val="6"/>
                <c:pt idx="0">
                  <c:v>0</c:v>
                </c:pt>
                <c:pt idx="1">
                  <c:v>46</c:v>
                </c:pt>
                <c:pt idx="2">
                  <c:v>472</c:v>
                </c:pt>
                <c:pt idx="3">
                  <c:v>1679</c:v>
                </c:pt>
                <c:pt idx="4">
                  <c:v>2531</c:v>
                </c:pt>
                <c:pt idx="5">
                  <c:v>889</c:v>
                </c:pt>
              </c:numCache>
            </c:numRef>
          </c:val>
          <c:smooth val="0"/>
        </c:ser>
        <c:ser>
          <c:idx val="4"/>
          <c:order val="4"/>
          <c:tx>
            <c:strRef>
              <c:f>'samenvatting leeftijdsgroep'!$B$97</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leeftijdsgroep'!$C$97:$H$97</c:f>
              <c:numCache>
                <c:formatCode>#,##0</c:formatCode>
                <c:ptCount val="6"/>
                <c:pt idx="0">
                  <c:v>0</c:v>
                </c:pt>
                <c:pt idx="1">
                  <c:v>54</c:v>
                </c:pt>
                <c:pt idx="2">
                  <c:v>506</c:v>
                </c:pt>
                <c:pt idx="3">
                  <c:v>1738</c:v>
                </c:pt>
                <c:pt idx="4">
                  <c:v>2696</c:v>
                </c:pt>
                <c:pt idx="5">
                  <c:v>930</c:v>
                </c:pt>
              </c:numCache>
            </c:numRef>
          </c:val>
          <c:smooth val="0"/>
        </c:ser>
        <c:ser>
          <c:idx val="5"/>
          <c:order val="5"/>
          <c:tx>
            <c:strRef>
              <c:f>'samenvatting leeftijdsgroep'!$B$98</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leeftijdsgroep'!$C$98:$H$98</c:f>
              <c:numCache>
                <c:formatCode>#,##0</c:formatCode>
                <c:ptCount val="6"/>
                <c:pt idx="0">
                  <c:v>1</c:v>
                </c:pt>
                <c:pt idx="1">
                  <c:v>58</c:v>
                </c:pt>
                <c:pt idx="2">
                  <c:v>528</c:v>
                </c:pt>
                <c:pt idx="3">
                  <c:v>1820</c:v>
                </c:pt>
                <c:pt idx="4">
                  <c:v>2834</c:v>
                </c:pt>
                <c:pt idx="5">
                  <c:v>1003</c:v>
                </c:pt>
              </c:numCache>
            </c:numRef>
          </c:val>
          <c:smooth val="0"/>
        </c:ser>
        <c:ser>
          <c:idx val="6"/>
          <c:order val="6"/>
          <c:tx>
            <c:strRef>
              <c:f>'samenvatting leeftijdsgroep'!$B$99</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leeftijdsgroep'!$C$99:$H$99</c:f>
              <c:numCache>
                <c:formatCode>#,##0</c:formatCode>
                <c:ptCount val="6"/>
                <c:pt idx="0">
                  <c:v>0</c:v>
                </c:pt>
                <c:pt idx="1">
                  <c:v>64</c:v>
                </c:pt>
                <c:pt idx="2">
                  <c:v>529</c:v>
                </c:pt>
                <c:pt idx="3">
                  <c:v>1843</c:v>
                </c:pt>
                <c:pt idx="4">
                  <c:v>2893</c:v>
                </c:pt>
                <c:pt idx="5">
                  <c:v>987</c:v>
                </c:pt>
              </c:numCache>
            </c:numRef>
          </c:val>
          <c:smooth val="0"/>
        </c:ser>
        <c:dLbls>
          <c:showLegendKey val="0"/>
          <c:showVal val="0"/>
          <c:showCatName val="0"/>
          <c:showSerName val="0"/>
          <c:showPercent val="0"/>
          <c:showBubbleSize val="0"/>
        </c:dLbls>
        <c:marker val="1"/>
        <c:smooth val="0"/>
        <c:axId val="142133760"/>
        <c:axId val="142245888"/>
      </c:lineChart>
      <c:catAx>
        <c:axId val="142133760"/>
        <c:scaling>
          <c:orientation val="minMax"/>
        </c:scaling>
        <c:delete val="0"/>
        <c:axPos val="b"/>
        <c:numFmt formatCode="General" sourceLinked="1"/>
        <c:majorTickMark val="out"/>
        <c:minorTickMark val="none"/>
        <c:tickLblPos val="nextTo"/>
        <c:crossAx val="142245888"/>
        <c:crosses val="autoZero"/>
        <c:auto val="1"/>
        <c:lblAlgn val="ctr"/>
        <c:lblOffset val="100"/>
        <c:noMultiLvlLbl val="0"/>
      </c:catAx>
      <c:valAx>
        <c:axId val="142245888"/>
        <c:scaling>
          <c:orientation val="minMax"/>
        </c:scaling>
        <c:delete val="0"/>
        <c:axPos val="l"/>
        <c:majorGridlines/>
        <c:numFmt formatCode="#,##0" sourceLinked="1"/>
        <c:majorTickMark val="out"/>
        <c:minorTickMark val="none"/>
        <c:tickLblPos val="nextTo"/>
        <c:crossAx val="142133760"/>
        <c:crosses val="autoZero"/>
        <c:crossBetween val="between"/>
      </c:valAx>
    </c:plotArea>
    <c:legend>
      <c:legendPos val="r"/>
      <c:overlay val="0"/>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Samenvatting!$A$47</c:f>
          <c:strCache>
            <c:ptCount val="1"/>
            <c:pt idx="0">
              <c:v>303</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Samenvatting!$D$47:$H$47</c:f>
              <c:numCache>
                <c:formatCode>#,##0.00</c:formatCode>
                <c:ptCount val="5"/>
                <c:pt idx="0">
                  <c:v>12.930002431315344</c:v>
                </c:pt>
                <c:pt idx="1">
                  <c:v>13.411444919193727</c:v>
                </c:pt>
                <c:pt idx="2">
                  <c:v>13.232345824893111</c:v>
                </c:pt>
                <c:pt idx="3">
                  <c:v>13.191968289557948</c:v>
                </c:pt>
                <c:pt idx="4">
                  <c:v>13.220151203293241</c:v>
                </c:pt>
              </c:numCache>
            </c:numRef>
          </c:val>
          <c:smooth val="0"/>
        </c:ser>
        <c:ser>
          <c:idx val="1"/>
          <c:order val="1"/>
          <c:tx>
            <c:strRef>
              <c:f>Samenvatting!$K$1</c:f>
              <c:strCache>
                <c:ptCount val="1"/>
                <c:pt idx="0">
                  <c:v>Mannen</c:v>
                </c:pt>
              </c:strCache>
            </c:strRef>
          </c:tx>
          <c:marker>
            <c:symbol val="none"/>
          </c:marker>
          <c:val>
            <c:numRef>
              <c:f>Samenvatting!$N$47:$R$47</c:f>
              <c:numCache>
                <c:formatCode>#,##0.00</c:formatCode>
                <c:ptCount val="5"/>
                <c:pt idx="0">
                  <c:v>13.225998946288408</c:v>
                </c:pt>
                <c:pt idx="1">
                  <c:v>13.730629356293536</c:v>
                </c:pt>
                <c:pt idx="2">
                  <c:v>13.515836932338718</c:v>
                </c:pt>
                <c:pt idx="3">
                  <c:v>13.476986887044106</c:v>
                </c:pt>
                <c:pt idx="4">
                  <c:v>13.463592107211626</c:v>
                </c:pt>
              </c:numCache>
            </c:numRef>
          </c:val>
          <c:smooth val="0"/>
        </c:ser>
        <c:ser>
          <c:idx val="2"/>
          <c:order val="2"/>
          <c:tx>
            <c:strRef>
              <c:f>Samenvatting!$U$1</c:f>
              <c:strCache>
                <c:ptCount val="1"/>
                <c:pt idx="0">
                  <c:v>Vrouwen</c:v>
                </c:pt>
              </c:strCache>
            </c:strRef>
          </c:tx>
          <c:marker>
            <c:symbol val="none"/>
          </c:marker>
          <c:val>
            <c:numRef>
              <c:f>Samenvatting!$X$47:$AB$47</c:f>
              <c:numCache>
                <c:formatCode>#,##0.00</c:formatCode>
                <c:ptCount val="5"/>
                <c:pt idx="0">
                  <c:v>12.126984126984127</c:v>
                </c:pt>
                <c:pt idx="1">
                  <c:v>12.575436712485699</c:v>
                </c:pt>
                <c:pt idx="2">
                  <c:v>12.515597908808159</c:v>
                </c:pt>
                <c:pt idx="3">
                  <c:v>12.481096499409301</c:v>
                </c:pt>
                <c:pt idx="4">
                  <c:v>12.615977581771395</c:v>
                </c:pt>
              </c:numCache>
            </c:numRef>
          </c:val>
          <c:smooth val="0"/>
        </c:ser>
        <c:dLbls>
          <c:showLegendKey val="0"/>
          <c:showVal val="0"/>
          <c:showCatName val="0"/>
          <c:showSerName val="0"/>
          <c:showPercent val="0"/>
          <c:showBubbleSize val="0"/>
        </c:dLbls>
        <c:marker val="1"/>
        <c:smooth val="0"/>
        <c:axId val="95356416"/>
        <c:axId val="142248768"/>
      </c:lineChart>
      <c:catAx>
        <c:axId val="95356416"/>
        <c:scaling>
          <c:orientation val="minMax"/>
        </c:scaling>
        <c:delete val="0"/>
        <c:axPos val="b"/>
        <c:numFmt formatCode="General" sourceLinked="1"/>
        <c:majorTickMark val="out"/>
        <c:minorTickMark val="none"/>
        <c:tickLblPos val="nextTo"/>
        <c:crossAx val="142248768"/>
        <c:crosses val="autoZero"/>
        <c:auto val="1"/>
        <c:lblAlgn val="ctr"/>
        <c:lblOffset val="100"/>
        <c:noMultiLvlLbl val="0"/>
      </c:catAx>
      <c:valAx>
        <c:axId val="142248768"/>
        <c:scaling>
          <c:orientation val="minMax"/>
        </c:scaling>
        <c:delete val="0"/>
        <c:axPos val="l"/>
        <c:majorGridlines/>
        <c:numFmt formatCode="#,##0.00" sourceLinked="1"/>
        <c:majorTickMark val="out"/>
        <c:minorTickMark val="none"/>
        <c:tickLblPos val="nextTo"/>
        <c:crossAx val="95356416"/>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Invaliden wegens een mentale aandoening - gemiddelde erkenningsduur</a:t>
            </a:r>
          </a:p>
        </c:rich>
      </c:tx>
      <c:layout/>
      <c:overlay val="0"/>
    </c:title>
    <c:autoTitleDeleted val="0"/>
    <c:plotArea>
      <c:layout/>
      <c:lineChart>
        <c:grouping val="standard"/>
        <c:varyColors val="0"/>
        <c:ser>
          <c:idx val="0"/>
          <c:order val="0"/>
          <c:tx>
            <c:strRef>
              <c:f>Samenvatting!$A$1</c:f>
              <c:strCache>
                <c:ptCount val="1"/>
                <c:pt idx="0">
                  <c:v>Totaal</c:v>
                </c:pt>
              </c:strCache>
            </c:strRef>
          </c:tx>
          <c:cat>
            <c:numRef>
              <c:f>Samenvatting!$D$1:$H$1</c:f>
              <c:numCache>
                <c:formatCode>General</c:formatCode>
                <c:ptCount val="5"/>
                <c:pt idx="0">
                  <c:v>2009</c:v>
                </c:pt>
                <c:pt idx="1">
                  <c:v>2010</c:v>
                </c:pt>
                <c:pt idx="2">
                  <c:v>2011</c:v>
                </c:pt>
                <c:pt idx="3">
                  <c:v>2012</c:v>
                </c:pt>
                <c:pt idx="4" formatCode="m/d/yyyy">
                  <c:v>41455</c:v>
                </c:pt>
              </c:numCache>
            </c:numRef>
          </c:cat>
          <c:val>
            <c:numRef>
              <c:f>Samenvatting!$D$64:$H$64</c:f>
              <c:numCache>
                <c:formatCode>#,##0.00</c:formatCode>
                <c:ptCount val="5"/>
                <c:pt idx="0">
                  <c:v>13.161874668456155</c:v>
                </c:pt>
                <c:pt idx="1">
                  <c:v>13.543566916118172</c:v>
                </c:pt>
                <c:pt idx="2">
                  <c:v>13.596494711042718</c:v>
                </c:pt>
                <c:pt idx="3">
                  <c:v>13.807263317978746</c:v>
                </c:pt>
                <c:pt idx="4">
                  <c:v>13.789530630224329</c:v>
                </c:pt>
              </c:numCache>
            </c:numRef>
          </c:val>
          <c:smooth val="0"/>
        </c:ser>
        <c:ser>
          <c:idx val="1"/>
          <c:order val="1"/>
          <c:tx>
            <c:strRef>
              <c:f>Samenvatting!$AD$1</c:f>
              <c:strCache>
                <c:ptCount val="1"/>
                <c:pt idx="0">
                  <c:v>Loontrekkenden</c:v>
                </c:pt>
              </c:strCache>
            </c:strRef>
          </c:tx>
          <c:val>
            <c:numRef>
              <c:f>Samenvatting!$AG$64:$AK$64</c:f>
              <c:numCache>
                <c:formatCode>#,##0.00</c:formatCode>
                <c:ptCount val="5"/>
                <c:pt idx="0">
                  <c:v>13.267584083777342</c:v>
                </c:pt>
                <c:pt idx="1">
                  <c:v>13.661403431160355</c:v>
                </c:pt>
                <c:pt idx="2">
                  <c:v>13.707061671516806</c:v>
                </c:pt>
                <c:pt idx="3">
                  <c:v>13.922552484949945</c:v>
                </c:pt>
                <c:pt idx="4">
                  <c:v>13.898917993199246</c:v>
                </c:pt>
              </c:numCache>
            </c:numRef>
          </c:val>
          <c:smooth val="0"/>
        </c:ser>
        <c:ser>
          <c:idx val="2"/>
          <c:order val="2"/>
          <c:tx>
            <c:strRef>
              <c:f>Samenvatting!$AM$1</c:f>
              <c:strCache>
                <c:ptCount val="1"/>
                <c:pt idx="0">
                  <c:v>Zelfstandigen</c:v>
                </c:pt>
              </c:strCache>
            </c:strRef>
          </c:tx>
          <c:val>
            <c:numRef>
              <c:f>Samenvatting!$AP$64:$AT$64</c:f>
              <c:numCache>
                <c:formatCode>#,##0.00</c:formatCode>
                <c:ptCount val="5"/>
                <c:pt idx="0">
                  <c:v>10.769272249410895</c:v>
                </c:pt>
                <c:pt idx="1">
                  <c:v>10.861650242787775</c:v>
                </c:pt>
                <c:pt idx="2">
                  <c:v>11.015700725851469</c:v>
                </c:pt>
                <c:pt idx="3">
                  <c:v>11.080678685189657</c:v>
                </c:pt>
                <c:pt idx="4">
                  <c:v>11.168393428856364</c:v>
                </c:pt>
              </c:numCache>
            </c:numRef>
          </c:val>
          <c:smooth val="0"/>
        </c:ser>
        <c:dLbls>
          <c:showLegendKey val="0"/>
          <c:showVal val="0"/>
          <c:showCatName val="0"/>
          <c:showSerName val="0"/>
          <c:showPercent val="0"/>
          <c:showBubbleSize val="0"/>
        </c:dLbls>
        <c:marker val="1"/>
        <c:smooth val="0"/>
        <c:axId val="129671680"/>
        <c:axId val="96121344"/>
      </c:lineChart>
      <c:catAx>
        <c:axId val="129671680"/>
        <c:scaling>
          <c:orientation val="minMax"/>
        </c:scaling>
        <c:delete val="0"/>
        <c:axPos val="b"/>
        <c:numFmt formatCode="General" sourceLinked="1"/>
        <c:majorTickMark val="out"/>
        <c:minorTickMark val="none"/>
        <c:tickLblPos val="nextTo"/>
        <c:crossAx val="96121344"/>
        <c:crosses val="autoZero"/>
        <c:auto val="1"/>
        <c:lblAlgn val="ctr"/>
        <c:lblOffset val="100"/>
        <c:noMultiLvlLbl val="0"/>
      </c:catAx>
      <c:valAx>
        <c:axId val="96121344"/>
        <c:scaling>
          <c:orientation val="minMax"/>
          <c:min val="10"/>
        </c:scaling>
        <c:delete val="0"/>
        <c:axPos val="l"/>
        <c:majorGridlines/>
        <c:numFmt formatCode="#,##0.00" sourceLinked="1"/>
        <c:majorTickMark val="out"/>
        <c:minorTickMark val="none"/>
        <c:tickLblPos val="nextTo"/>
        <c:crossAx val="1296716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Samenvatting!$A$47</c:f>
          <c:strCache>
            <c:ptCount val="1"/>
            <c:pt idx="0">
              <c:v>303</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Samenvatting!$D$47:$H$47</c:f>
              <c:numCache>
                <c:formatCode>#,##0.00</c:formatCode>
                <c:ptCount val="5"/>
                <c:pt idx="0">
                  <c:v>12.930002431315344</c:v>
                </c:pt>
                <c:pt idx="1">
                  <c:v>13.411444919193727</c:v>
                </c:pt>
                <c:pt idx="2">
                  <c:v>13.232345824893111</c:v>
                </c:pt>
                <c:pt idx="3">
                  <c:v>13.191968289557948</c:v>
                </c:pt>
                <c:pt idx="4">
                  <c:v>13.220151203293241</c:v>
                </c:pt>
              </c:numCache>
            </c:numRef>
          </c:val>
          <c:smooth val="0"/>
        </c:ser>
        <c:ser>
          <c:idx val="1"/>
          <c:order val="1"/>
          <c:tx>
            <c:strRef>
              <c:f>Samenvatting!$AD$1</c:f>
              <c:strCache>
                <c:ptCount val="1"/>
                <c:pt idx="0">
                  <c:v>Loontrekkenden</c:v>
                </c:pt>
              </c:strCache>
            </c:strRef>
          </c:tx>
          <c:marker>
            <c:symbol val="none"/>
          </c:marker>
          <c:val>
            <c:numRef>
              <c:f>Samenvatting!$AG$47:$AK$47</c:f>
              <c:numCache>
                <c:formatCode>#,##0.00</c:formatCode>
                <c:ptCount val="5"/>
                <c:pt idx="0">
                  <c:v>13.035150601120955</c:v>
                </c:pt>
                <c:pt idx="1">
                  <c:v>13.518203686348022</c:v>
                </c:pt>
                <c:pt idx="2">
                  <c:v>13.348852313167272</c:v>
                </c:pt>
                <c:pt idx="3">
                  <c:v>13.262189514998646</c:v>
                </c:pt>
                <c:pt idx="4">
                  <c:v>13.308789530979066</c:v>
                </c:pt>
              </c:numCache>
            </c:numRef>
          </c:val>
          <c:smooth val="0"/>
        </c:ser>
        <c:ser>
          <c:idx val="2"/>
          <c:order val="2"/>
          <c:tx>
            <c:strRef>
              <c:f>Samenvatting!$AM$1</c:f>
              <c:strCache>
                <c:ptCount val="1"/>
                <c:pt idx="0">
                  <c:v>Zelfstandigen</c:v>
                </c:pt>
              </c:strCache>
            </c:strRef>
          </c:tx>
          <c:marker>
            <c:symbol val="none"/>
          </c:marker>
          <c:val>
            <c:numRef>
              <c:f>Samenvatting!$AP$47:$AT$47</c:f>
              <c:numCache>
                <c:formatCode>#,##0.00</c:formatCode>
                <c:ptCount val="5"/>
                <c:pt idx="0">
                  <c:v>11.046762452107282</c:v>
                </c:pt>
                <c:pt idx="1">
                  <c:v>11.391735618597323</c:v>
                </c:pt>
                <c:pt idx="2">
                  <c:v>11.078508771929828</c:v>
                </c:pt>
                <c:pt idx="3">
                  <c:v>11.79576365663322</c:v>
                </c:pt>
                <c:pt idx="4">
                  <c:v>11.404572940287235</c:v>
                </c:pt>
              </c:numCache>
            </c:numRef>
          </c:val>
          <c:smooth val="0"/>
        </c:ser>
        <c:dLbls>
          <c:showLegendKey val="0"/>
          <c:showVal val="0"/>
          <c:showCatName val="0"/>
          <c:showSerName val="0"/>
          <c:showPercent val="0"/>
          <c:showBubbleSize val="0"/>
        </c:dLbls>
        <c:marker val="1"/>
        <c:smooth val="0"/>
        <c:axId val="95358464"/>
        <c:axId val="142251648"/>
      </c:lineChart>
      <c:catAx>
        <c:axId val="95358464"/>
        <c:scaling>
          <c:orientation val="minMax"/>
        </c:scaling>
        <c:delete val="0"/>
        <c:axPos val="b"/>
        <c:numFmt formatCode="General" sourceLinked="1"/>
        <c:majorTickMark val="out"/>
        <c:minorTickMark val="none"/>
        <c:tickLblPos val="nextTo"/>
        <c:crossAx val="142251648"/>
        <c:crosses val="autoZero"/>
        <c:auto val="1"/>
        <c:lblAlgn val="ctr"/>
        <c:lblOffset val="100"/>
        <c:noMultiLvlLbl val="0"/>
      </c:catAx>
      <c:valAx>
        <c:axId val="142251648"/>
        <c:scaling>
          <c:orientation val="minMax"/>
        </c:scaling>
        <c:delete val="0"/>
        <c:axPos val="l"/>
        <c:majorGridlines/>
        <c:numFmt formatCode="#,##0.00" sourceLinked="1"/>
        <c:majorTickMark val="out"/>
        <c:minorTickMark val="none"/>
        <c:tickLblPos val="nextTo"/>
        <c:crossAx val="95358464"/>
        <c:crosses val="autoZero"/>
        <c:crossBetween val="between"/>
      </c:valAx>
    </c:plotArea>
    <c:legend>
      <c:legendPos val="b"/>
      <c:overlay val="0"/>
    </c:legend>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leeftijdsgroep'!$J$67</c:f>
          <c:strCache>
            <c:ptCount val="1"/>
            <c:pt idx="0">
              <c:v>303</c:v>
            </c:pt>
          </c:strCache>
        </c:strRef>
      </c:tx>
      <c:overlay val="0"/>
    </c:title>
    <c:autoTitleDeleted val="0"/>
    <c:plotArea>
      <c:layout/>
      <c:lineChart>
        <c:grouping val="standard"/>
        <c:varyColors val="0"/>
        <c:ser>
          <c:idx val="0"/>
          <c:order val="0"/>
          <c:tx>
            <c:strRef>
              <c:f>'samenvatting leeftijdsgroep'!$K$67</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leeftijdsgroep'!$L$67:$Q$67</c:f>
              <c:numCache>
                <c:formatCode>0.00</c:formatCode>
                <c:ptCount val="6"/>
                <c:pt idx="0">
                  <c:v>0</c:v>
                </c:pt>
                <c:pt idx="1">
                  <c:v>2.1893055555555563</c:v>
                </c:pt>
                <c:pt idx="2">
                  <c:v>5.3445360195360196</c:v>
                </c:pt>
                <c:pt idx="3">
                  <c:v>10.788574074074075</c:v>
                </c:pt>
                <c:pt idx="4">
                  <c:v>15.230600089066987</c:v>
                </c:pt>
                <c:pt idx="5">
                  <c:v>14.913865850447616</c:v>
                </c:pt>
              </c:numCache>
            </c:numRef>
          </c:val>
          <c:smooth val="0"/>
        </c:ser>
        <c:ser>
          <c:idx val="1"/>
          <c:order val="1"/>
          <c:tx>
            <c:strRef>
              <c:f>'samenvatting leeftijdsgroep'!$K$68</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leeftijdsgroep'!$L$68:$Q$68</c:f>
              <c:numCache>
                <c:formatCode>0.00</c:formatCode>
                <c:ptCount val="6"/>
                <c:pt idx="0">
                  <c:v>0</c:v>
                </c:pt>
                <c:pt idx="1">
                  <c:v>2.2385869565217398</c:v>
                </c:pt>
                <c:pt idx="2">
                  <c:v>5.4825741525423766</c:v>
                </c:pt>
                <c:pt idx="3">
                  <c:v>11.27024187677851</c:v>
                </c:pt>
                <c:pt idx="4">
                  <c:v>15.85518459985073</c:v>
                </c:pt>
                <c:pt idx="5">
                  <c:v>15.285858017747769</c:v>
                </c:pt>
              </c:numCache>
            </c:numRef>
          </c:val>
          <c:smooth val="0"/>
        </c:ser>
        <c:ser>
          <c:idx val="2"/>
          <c:order val="2"/>
          <c:tx>
            <c:strRef>
              <c:f>'samenvatting leeftijdsgroep'!$K$69</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leeftijdsgroep'!$L$69:$Q$69</c:f>
              <c:numCache>
                <c:formatCode>0.00</c:formatCode>
                <c:ptCount val="6"/>
                <c:pt idx="0">
                  <c:v>0</c:v>
                </c:pt>
                <c:pt idx="1">
                  <c:v>2.2638888888888893</c:v>
                </c:pt>
                <c:pt idx="2">
                  <c:v>5.2533487044356626</c:v>
                </c:pt>
                <c:pt idx="3">
                  <c:v>11.279820355453275</c:v>
                </c:pt>
                <c:pt idx="4">
                  <c:v>15.488966163864177</c:v>
                </c:pt>
                <c:pt idx="5">
                  <c:v>15.317625448028675</c:v>
                </c:pt>
              </c:numCache>
            </c:numRef>
          </c:val>
          <c:smooth val="0"/>
        </c:ser>
        <c:ser>
          <c:idx val="3"/>
          <c:order val="3"/>
          <c:tx>
            <c:strRef>
              <c:f>'samenvatting leeftijdsgroep'!$K$70</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leeftijdsgroep'!$L$70:$Q$70</c:f>
              <c:numCache>
                <c:formatCode>0.00</c:formatCode>
                <c:ptCount val="6"/>
                <c:pt idx="0">
                  <c:v>0.45555555555555555</c:v>
                </c:pt>
                <c:pt idx="1">
                  <c:v>2.1454022988505752</c:v>
                </c:pt>
                <c:pt idx="2">
                  <c:v>5.3999579124579107</c:v>
                </c:pt>
                <c:pt idx="3">
                  <c:v>11.19138736263735</c:v>
                </c:pt>
                <c:pt idx="4">
                  <c:v>15.518447620167777</c:v>
                </c:pt>
                <c:pt idx="5">
                  <c:v>15.001971862191203</c:v>
                </c:pt>
              </c:numCache>
            </c:numRef>
          </c:val>
          <c:smooth val="0"/>
        </c:ser>
        <c:ser>
          <c:idx val="4"/>
          <c:order val="4"/>
          <c:tx>
            <c:strRef>
              <c:f>'samenvatting leeftijdsgroep'!$K$71</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leeftijdsgroep'!$L$71:$Q$71</c:f>
              <c:numCache>
                <c:formatCode>0.00</c:formatCode>
                <c:ptCount val="6"/>
                <c:pt idx="0">
                  <c:v>0</c:v>
                </c:pt>
                <c:pt idx="1">
                  <c:v>2.077517361111112</c:v>
                </c:pt>
                <c:pt idx="2">
                  <c:v>5.4125183784919084</c:v>
                </c:pt>
                <c:pt idx="3">
                  <c:v>11.273733948272749</c:v>
                </c:pt>
                <c:pt idx="4">
                  <c:v>15.531063486576812</c:v>
                </c:pt>
                <c:pt idx="5">
                  <c:v>14.988280986153335</c:v>
                </c:pt>
              </c:numCache>
            </c:numRef>
          </c:val>
          <c:smooth val="0"/>
        </c:ser>
        <c:dLbls>
          <c:showLegendKey val="0"/>
          <c:showVal val="0"/>
          <c:showCatName val="0"/>
          <c:showSerName val="0"/>
          <c:showPercent val="0"/>
          <c:showBubbleSize val="0"/>
        </c:dLbls>
        <c:marker val="1"/>
        <c:smooth val="0"/>
        <c:axId val="95421952"/>
        <c:axId val="142557760"/>
      </c:lineChart>
      <c:catAx>
        <c:axId val="95421952"/>
        <c:scaling>
          <c:orientation val="minMax"/>
        </c:scaling>
        <c:delete val="0"/>
        <c:axPos val="b"/>
        <c:majorTickMark val="out"/>
        <c:minorTickMark val="none"/>
        <c:tickLblPos val="nextTo"/>
        <c:crossAx val="142557760"/>
        <c:crosses val="autoZero"/>
        <c:auto val="1"/>
        <c:lblAlgn val="ctr"/>
        <c:lblOffset val="100"/>
        <c:noMultiLvlLbl val="0"/>
      </c:catAx>
      <c:valAx>
        <c:axId val="142557760"/>
        <c:scaling>
          <c:orientation val="minMax"/>
        </c:scaling>
        <c:delete val="0"/>
        <c:axPos val="l"/>
        <c:majorGridlines/>
        <c:numFmt formatCode="0.00" sourceLinked="1"/>
        <c:majorTickMark val="out"/>
        <c:minorTickMark val="none"/>
        <c:tickLblPos val="nextTo"/>
        <c:crossAx val="95421952"/>
        <c:crosses val="autoZero"/>
        <c:crossBetween val="between"/>
      </c:valAx>
    </c:plotArea>
    <c:legend>
      <c:legendPos val="r"/>
      <c:overlay val="0"/>
    </c:legend>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Samenvatting!$A$16</c:f>
          <c:strCache>
            <c:ptCount val="1"/>
            <c:pt idx="0">
              <c:v>304</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Samenvatting!$B$16:$H$16</c:f>
              <c:numCache>
                <c:formatCode>#,##0</c:formatCode>
                <c:ptCount val="7"/>
                <c:pt idx="0">
                  <c:v>2255</c:v>
                </c:pt>
                <c:pt idx="1">
                  <c:v>2423</c:v>
                </c:pt>
                <c:pt idx="2">
                  <c:v>2640</c:v>
                </c:pt>
                <c:pt idx="3">
                  <c:v>2844</c:v>
                </c:pt>
                <c:pt idx="4">
                  <c:v>2996</c:v>
                </c:pt>
                <c:pt idx="5">
                  <c:v>3210</c:v>
                </c:pt>
                <c:pt idx="6">
                  <c:v>3298</c:v>
                </c:pt>
              </c:numCache>
            </c:numRef>
          </c:val>
          <c:smooth val="0"/>
        </c:ser>
        <c:ser>
          <c:idx val="1"/>
          <c:order val="1"/>
          <c:tx>
            <c:strRef>
              <c:f>Samenvatting!$K$1</c:f>
              <c:strCache>
                <c:ptCount val="1"/>
                <c:pt idx="0">
                  <c:v>Mannen</c:v>
                </c:pt>
              </c:strCache>
            </c:strRef>
          </c:tx>
          <c:marker>
            <c:symbol val="none"/>
          </c:marker>
          <c:val>
            <c:numRef>
              <c:f>Samenvatting!$L$16:$R$16</c:f>
              <c:numCache>
                <c:formatCode>#,##0</c:formatCode>
                <c:ptCount val="7"/>
                <c:pt idx="0">
                  <c:v>1608</c:v>
                </c:pt>
                <c:pt idx="1">
                  <c:v>1727</c:v>
                </c:pt>
                <c:pt idx="2">
                  <c:v>1917</c:v>
                </c:pt>
                <c:pt idx="3">
                  <c:v>2068</c:v>
                </c:pt>
                <c:pt idx="4">
                  <c:v>2196</c:v>
                </c:pt>
                <c:pt idx="5">
                  <c:v>2367</c:v>
                </c:pt>
                <c:pt idx="6">
                  <c:v>2443</c:v>
                </c:pt>
              </c:numCache>
            </c:numRef>
          </c:val>
          <c:smooth val="0"/>
        </c:ser>
        <c:ser>
          <c:idx val="2"/>
          <c:order val="2"/>
          <c:tx>
            <c:strRef>
              <c:f>Samenvatting!$U$1</c:f>
              <c:strCache>
                <c:ptCount val="1"/>
                <c:pt idx="0">
                  <c:v>Vrouwen</c:v>
                </c:pt>
              </c:strCache>
            </c:strRef>
          </c:tx>
          <c:marker>
            <c:symbol val="none"/>
          </c:marker>
          <c:val>
            <c:numRef>
              <c:f>Samenvatting!$V$16:$AB$16</c:f>
              <c:numCache>
                <c:formatCode>#,##0</c:formatCode>
                <c:ptCount val="7"/>
                <c:pt idx="0">
                  <c:v>647</c:v>
                </c:pt>
                <c:pt idx="1">
                  <c:v>696</c:v>
                </c:pt>
                <c:pt idx="2">
                  <c:v>723</c:v>
                </c:pt>
                <c:pt idx="3">
                  <c:v>776</c:v>
                </c:pt>
                <c:pt idx="4">
                  <c:v>800</c:v>
                </c:pt>
                <c:pt idx="5">
                  <c:v>843</c:v>
                </c:pt>
                <c:pt idx="6">
                  <c:v>855</c:v>
                </c:pt>
              </c:numCache>
            </c:numRef>
          </c:val>
          <c:smooth val="0"/>
        </c:ser>
        <c:dLbls>
          <c:showLegendKey val="0"/>
          <c:showVal val="0"/>
          <c:showCatName val="0"/>
          <c:showSerName val="0"/>
          <c:showPercent val="0"/>
          <c:showBubbleSize val="0"/>
        </c:dLbls>
        <c:marker val="1"/>
        <c:smooth val="0"/>
        <c:axId val="142606336"/>
        <c:axId val="142560640"/>
      </c:lineChart>
      <c:catAx>
        <c:axId val="142606336"/>
        <c:scaling>
          <c:orientation val="minMax"/>
        </c:scaling>
        <c:delete val="0"/>
        <c:axPos val="b"/>
        <c:numFmt formatCode="General" sourceLinked="1"/>
        <c:majorTickMark val="out"/>
        <c:minorTickMark val="none"/>
        <c:tickLblPos val="nextTo"/>
        <c:crossAx val="142560640"/>
        <c:crosses val="autoZero"/>
        <c:auto val="1"/>
        <c:lblAlgn val="ctr"/>
        <c:lblOffset val="100"/>
        <c:noMultiLvlLbl val="0"/>
      </c:catAx>
      <c:valAx>
        <c:axId val="142560640"/>
        <c:scaling>
          <c:orientation val="minMax"/>
        </c:scaling>
        <c:delete val="0"/>
        <c:axPos val="l"/>
        <c:majorGridlines/>
        <c:numFmt formatCode="#,##0" sourceLinked="1"/>
        <c:majorTickMark val="out"/>
        <c:minorTickMark val="none"/>
        <c:tickLblPos val="nextTo"/>
        <c:crossAx val="142606336"/>
        <c:crosses val="autoZero"/>
        <c:crossBetween val="between"/>
      </c:valAx>
    </c:plotArea>
    <c:legend>
      <c:legendPos val="r"/>
      <c:overlay val="0"/>
    </c:legend>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Samenvatting!$A$16</c:f>
          <c:strCache>
            <c:ptCount val="1"/>
            <c:pt idx="0">
              <c:v>304</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Samenvatting!$B$16:$H$16</c:f>
              <c:numCache>
                <c:formatCode>#,##0</c:formatCode>
                <c:ptCount val="7"/>
                <c:pt idx="0">
                  <c:v>2255</c:v>
                </c:pt>
                <c:pt idx="1">
                  <c:v>2423</c:v>
                </c:pt>
                <c:pt idx="2">
                  <c:v>2640</c:v>
                </c:pt>
                <c:pt idx="3">
                  <c:v>2844</c:v>
                </c:pt>
                <c:pt idx="4">
                  <c:v>2996</c:v>
                </c:pt>
                <c:pt idx="5">
                  <c:v>3210</c:v>
                </c:pt>
                <c:pt idx="6">
                  <c:v>3298</c:v>
                </c:pt>
              </c:numCache>
            </c:numRef>
          </c:val>
          <c:smooth val="0"/>
        </c:ser>
        <c:ser>
          <c:idx val="1"/>
          <c:order val="1"/>
          <c:tx>
            <c:strRef>
              <c:f>Samenvatting!$AD$1</c:f>
              <c:strCache>
                <c:ptCount val="1"/>
                <c:pt idx="0">
                  <c:v>Loontrekkenden</c:v>
                </c:pt>
              </c:strCache>
            </c:strRef>
          </c:tx>
          <c:marker>
            <c:symbol val="none"/>
          </c:marker>
          <c:val>
            <c:numRef>
              <c:f>Samenvatting!$AE$16:$AK$16</c:f>
              <c:numCache>
                <c:formatCode>#,##0</c:formatCode>
                <c:ptCount val="7"/>
                <c:pt idx="0">
                  <c:v>2206</c:v>
                </c:pt>
                <c:pt idx="1">
                  <c:v>2372</c:v>
                </c:pt>
                <c:pt idx="2">
                  <c:v>2584</c:v>
                </c:pt>
                <c:pt idx="3">
                  <c:v>2783</c:v>
                </c:pt>
                <c:pt idx="4">
                  <c:v>2937</c:v>
                </c:pt>
                <c:pt idx="5">
                  <c:v>3150</c:v>
                </c:pt>
                <c:pt idx="6">
                  <c:v>3237</c:v>
                </c:pt>
              </c:numCache>
            </c:numRef>
          </c:val>
          <c:smooth val="0"/>
        </c:ser>
        <c:ser>
          <c:idx val="2"/>
          <c:order val="2"/>
          <c:tx>
            <c:strRef>
              <c:f>Samenvatting!$AM$1</c:f>
              <c:strCache>
                <c:ptCount val="1"/>
                <c:pt idx="0">
                  <c:v>Zelfstandigen</c:v>
                </c:pt>
              </c:strCache>
            </c:strRef>
          </c:tx>
          <c:marker>
            <c:symbol val="none"/>
          </c:marker>
          <c:val>
            <c:numRef>
              <c:f>Samenvatting!$AN$16:$AT$16</c:f>
              <c:numCache>
                <c:formatCode>#,##0</c:formatCode>
                <c:ptCount val="7"/>
                <c:pt idx="0">
                  <c:v>49</c:v>
                </c:pt>
                <c:pt idx="1">
                  <c:v>51</c:v>
                </c:pt>
                <c:pt idx="2">
                  <c:v>56</c:v>
                </c:pt>
                <c:pt idx="3">
                  <c:v>61</c:v>
                </c:pt>
                <c:pt idx="4">
                  <c:v>59</c:v>
                </c:pt>
                <c:pt idx="5">
                  <c:v>60</c:v>
                </c:pt>
                <c:pt idx="6">
                  <c:v>61</c:v>
                </c:pt>
              </c:numCache>
            </c:numRef>
          </c:val>
          <c:smooth val="0"/>
        </c:ser>
        <c:dLbls>
          <c:showLegendKey val="0"/>
          <c:showVal val="0"/>
          <c:showCatName val="0"/>
          <c:showSerName val="0"/>
          <c:showPercent val="0"/>
          <c:showBubbleSize val="0"/>
        </c:dLbls>
        <c:marker val="1"/>
        <c:smooth val="0"/>
        <c:axId val="142608384"/>
        <c:axId val="142563520"/>
      </c:lineChart>
      <c:catAx>
        <c:axId val="142608384"/>
        <c:scaling>
          <c:orientation val="minMax"/>
        </c:scaling>
        <c:delete val="0"/>
        <c:axPos val="b"/>
        <c:numFmt formatCode="General" sourceLinked="1"/>
        <c:majorTickMark val="out"/>
        <c:minorTickMark val="none"/>
        <c:tickLblPos val="nextTo"/>
        <c:crossAx val="142563520"/>
        <c:crosses val="autoZero"/>
        <c:auto val="1"/>
        <c:lblAlgn val="ctr"/>
        <c:lblOffset val="100"/>
        <c:noMultiLvlLbl val="0"/>
      </c:catAx>
      <c:valAx>
        <c:axId val="142563520"/>
        <c:scaling>
          <c:orientation val="minMax"/>
        </c:scaling>
        <c:delete val="0"/>
        <c:axPos val="l"/>
        <c:majorGridlines/>
        <c:numFmt formatCode="#,##0" sourceLinked="1"/>
        <c:majorTickMark val="out"/>
        <c:minorTickMark val="none"/>
        <c:tickLblPos val="nextTo"/>
        <c:crossAx val="142608384"/>
        <c:crosses val="autoZero"/>
        <c:crossBetween val="between"/>
      </c:valAx>
    </c:plotArea>
    <c:legend>
      <c:legendPos val="b"/>
      <c:overlay val="0"/>
    </c:legend>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leeftijdsgroep'!$A$100</c:f>
          <c:strCache>
            <c:ptCount val="1"/>
            <c:pt idx="0">
              <c:v>304</c:v>
            </c:pt>
          </c:strCache>
        </c:strRef>
      </c:tx>
      <c:overlay val="0"/>
    </c:title>
    <c:autoTitleDeleted val="0"/>
    <c:plotArea>
      <c:layout/>
      <c:lineChart>
        <c:grouping val="standard"/>
        <c:varyColors val="0"/>
        <c:ser>
          <c:idx val="0"/>
          <c:order val="0"/>
          <c:tx>
            <c:strRef>
              <c:f>'samenvatting leeftijdsgroep'!$B$100</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leeftijdsgroep'!$C$100:$H$100</c:f>
              <c:numCache>
                <c:formatCode>#,##0</c:formatCode>
                <c:ptCount val="6"/>
                <c:pt idx="0">
                  <c:v>0</c:v>
                </c:pt>
                <c:pt idx="1">
                  <c:v>233</c:v>
                </c:pt>
                <c:pt idx="2">
                  <c:v>838</c:v>
                </c:pt>
                <c:pt idx="3">
                  <c:v>822</c:v>
                </c:pt>
                <c:pt idx="4">
                  <c:v>315</c:v>
                </c:pt>
                <c:pt idx="5">
                  <c:v>47</c:v>
                </c:pt>
              </c:numCache>
            </c:numRef>
          </c:val>
          <c:smooth val="0"/>
        </c:ser>
        <c:ser>
          <c:idx val="1"/>
          <c:order val="1"/>
          <c:tx>
            <c:strRef>
              <c:f>'samenvatting leeftijdsgroep'!$B$101</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leeftijdsgroep'!$C$101:$H$101</c:f>
              <c:numCache>
                <c:formatCode>#,##0</c:formatCode>
                <c:ptCount val="6"/>
                <c:pt idx="0">
                  <c:v>0</c:v>
                </c:pt>
                <c:pt idx="1">
                  <c:v>248</c:v>
                </c:pt>
                <c:pt idx="2">
                  <c:v>848</c:v>
                </c:pt>
                <c:pt idx="3">
                  <c:v>934</c:v>
                </c:pt>
                <c:pt idx="4">
                  <c:v>339</c:v>
                </c:pt>
                <c:pt idx="5">
                  <c:v>54</c:v>
                </c:pt>
              </c:numCache>
            </c:numRef>
          </c:val>
          <c:smooth val="0"/>
        </c:ser>
        <c:ser>
          <c:idx val="2"/>
          <c:order val="2"/>
          <c:tx>
            <c:strRef>
              <c:f>'samenvatting leeftijdsgroep'!$B$102</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leeftijdsgroep'!$C$102:$H$102</c:f>
              <c:numCache>
                <c:formatCode>#,##0</c:formatCode>
                <c:ptCount val="6"/>
                <c:pt idx="0">
                  <c:v>0</c:v>
                </c:pt>
                <c:pt idx="1">
                  <c:v>271</c:v>
                </c:pt>
                <c:pt idx="2">
                  <c:v>868</c:v>
                </c:pt>
                <c:pt idx="3">
                  <c:v>1055</c:v>
                </c:pt>
                <c:pt idx="4">
                  <c:v>381</c:v>
                </c:pt>
                <c:pt idx="5">
                  <c:v>65</c:v>
                </c:pt>
              </c:numCache>
            </c:numRef>
          </c:val>
          <c:smooth val="0"/>
        </c:ser>
        <c:ser>
          <c:idx val="3"/>
          <c:order val="3"/>
          <c:tx>
            <c:strRef>
              <c:f>'samenvatting leeftijdsgroep'!$B$103</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leeftijdsgroep'!$C$103:$H$103</c:f>
              <c:numCache>
                <c:formatCode>#,##0</c:formatCode>
                <c:ptCount val="6"/>
                <c:pt idx="0">
                  <c:v>0</c:v>
                </c:pt>
                <c:pt idx="1">
                  <c:v>275</c:v>
                </c:pt>
                <c:pt idx="2">
                  <c:v>921</c:v>
                </c:pt>
                <c:pt idx="3">
                  <c:v>1136</c:v>
                </c:pt>
                <c:pt idx="4">
                  <c:v>448</c:v>
                </c:pt>
                <c:pt idx="5">
                  <c:v>64</c:v>
                </c:pt>
              </c:numCache>
            </c:numRef>
          </c:val>
          <c:smooth val="0"/>
        </c:ser>
        <c:ser>
          <c:idx val="4"/>
          <c:order val="4"/>
          <c:tx>
            <c:strRef>
              <c:f>'samenvatting leeftijdsgroep'!$B$104</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leeftijdsgroep'!$C$104:$H$104</c:f>
              <c:numCache>
                <c:formatCode>#,##0</c:formatCode>
                <c:ptCount val="6"/>
                <c:pt idx="0">
                  <c:v>0</c:v>
                </c:pt>
                <c:pt idx="1">
                  <c:v>268</c:v>
                </c:pt>
                <c:pt idx="2">
                  <c:v>913</c:v>
                </c:pt>
                <c:pt idx="3">
                  <c:v>1246</c:v>
                </c:pt>
                <c:pt idx="4">
                  <c:v>498</c:v>
                </c:pt>
                <c:pt idx="5">
                  <c:v>71</c:v>
                </c:pt>
              </c:numCache>
            </c:numRef>
          </c:val>
          <c:smooth val="0"/>
        </c:ser>
        <c:ser>
          <c:idx val="5"/>
          <c:order val="5"/>
          <c:tx>
            <c:strRef>
              <c:f>'samenvatting leeftijdsgroep'!$B$105</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leeftijdsgroep'!$C$105:$H$105</c:f>
              <c:numCache>
                <c:formatCode>#,##0</c:formatCode>
                <c:ptCount val="6"/>
                <c:pt idx="0">
                  <c:v>0</c:v>
                </c:pt>
                <c:pt idx="1">
                  <c:v>250</c:v>
                </c:pt>
                <c:pt idx="2">
                  <c:v>952</c:v>
                </c:pt>
                <c:pt idx="3">
                  <c:v>1338</c:v>
                </c:pt>
                <c:pt idx="4">
                  <c:v>589</c:v>
                </c:pt>
                <c:pt idx="5">
                  <c:v>81</c:v>
                </c:pt>
              </c:numCache>
            </c:numRef>
          </c:val>
          <c:smooth val="0"/>
        </c:ser>
        <c:ser>
          <c:idx val="6"/>
          <c:order val="6"/>
          <c:tx>
            <c:strRef>
              <c:f>'samenvatting leeftijdsgroep'!$B$106</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leeftijdsgroep'!$C$106:$H$106</c:f>
              <c:numCache>
                <c:formatCode>#,##0</c:formatCode>
                <c:ptCount val="6"/>
                <c:pt idx="0">
                  <c:v>0</c:v>
                </c:pt>
                <c:pt idx="1">
                  <c:v>235</c:v>
                </c:pt>
                <c:pt idx="2">
                  <c:v>962</c:v>
                </c:pt>
                <c:pt idx="3">
                  <c:v>1389</c:v>
                </c:pt>
                <c:pt idx="4">
                  <c:v>630</c:v>
                </c:pt>
                <c:pt idx="5">
                  <c:v>82</c:v>
                </c:pt>
              </c:numCache>
            </c:numRef>
          </c:val>
          <c:smooth val="0"/>
        </c:ser>
        <c:dLbls>
          <c:showLegendKey val="0"/>
          <c:showVal val="0"/>
          <c:showCatName val="0"/>
          <c:showSerName val="0"/>
          <c:showPercent val="0"/>
          <c:showBubbleSize val="0"/>
        </c:dLbls>
        <c:marker val="1"/>
        <c:smooth val="0"/>
        <c:axId val="142787584"/>
        <c:axId val="142681216"/>
      </c:lineChart>
      <c:catAx>
        <c:axId val="142787584"/>
        <c:scaling>
          <c:orientation val="minMax"/>
        </c:scaling>
        <c:delete val="0"/>
        <c:axPos val="b"/>
        <c:numFmt formatCode="General" sourceLinked="1"/>
        <c:majorTickMark val="out"/>
        <c:minorTickMark val="none"/>
        <c:tickLblPos val="nextTo"/>
        <c:crossAx val="142681216"/>
        <c:crosses val="autoZero"/>
        <c:auto val="1"/>
        <c:lblAlgn val="ctr"/>
        <c:lblOffset val="100"/>
        <c:noMultiLvlLbl val="0"/>
      </c:catAx>
      <c:valAx>
        <c:axId val="142681216"/>
        <c:scaling>
          <c:orientation val="minMax"/>
        </c:scaling>
        <c:delete val="0"/>
        <c:axPos val="l"/>
        <c:majorGridlines/>
        <c:numFmt formatCode="#,##0" sourceLinked="1"/>
        <c:majorTickMark val="out"/>
        <c:minorTickMark val="none"/>
        <c:tickLblPos val="nextTo"/>
        <c:crossAx val="142787584"/>
        <c:crosses val="autoZero"/>
        <c:crossBetween val="between"/>
      </c:valAx>
    </c:plotArea>
    <c:legend>
      <c:legendPos val="r"/>
      <c:overlay val="0"/>
    </c:legend>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Samenvatting!$A$48</c:f>
          <c:strCache>
            <c:ptCount val="1"/>
            <c:pt idx="0">
              <c:v>304</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Samenvatting!$D$48:$H$48</c:f>
              <c:numCache>
                <c:formatCode>#,##0.00</c:formatCode>
                <c:ptCount val="5"/>
                <c:pt idx="0">
                  <c:v>10.506111111111098</c:v>
                </c:pt>
                <c:pt idx="1">
                  <c:v>11.080070128145005</c:v>
                </c:pt>
                <c:pt idx="2">
                  <c:v>11.560720775849283</c:v>
                </c:pt>
                <c:pt idx="3">
                  <c:v>12.207979404638298</c:v>
                </c:pt>
                <c:pt idx="4">
                  <c:v>12.56495350717608</c:v>
                </c:pt>
              </c:numCache>
            </c:numRef>
          </c:val>
          <c:smooth val="0"/>
        </c:ser>
        <c:ser>
          <c:idx val="1"/>
          <c:order val="1"/>
          <c:tx>
            <c:strRef>
              <c:f>Samenvatting!$K$1</c:f>
              <c:strCache>
                <c:ptCount val="1"/>
                <c:pt idx="0">
                  <c:v>Mannen</c:v>
                </c:pt>
              </c:strCache>
            </c:strRef>
          </c:tx>
          <c:marker>
            <c:symbol val="none"/>
          </c:marker>
          <c:val>
            <c:numRef>
              <c:f>Samenvatting!$N$48:$R$48</c:f>
              <c:numCache>
                <c:formatCode>#,##0.00</c:formatCode>
                <c:ptCount val="5"/>
                <c:pt idx="0">
                  <c:v>9.9452109778009667</c:v>
                </c:pt>
                <c:pt idx="1">
                  <c:v>10.712708199011391</c:v>
                </c:pt>
                <c:pt idx="2">
                  <c:v>11.218149160089052</c:v>
                </c:pt>
                <c:pt idx="3">
                  <c:v>11.891487114490946</c:v>
                </c:pt>
                <c:pt idx="4">
                  <c:v>12.223452494655946</c:v>
                </c:pt>
              </c:numCache>
            </c:numRef>
          </c:val>
          <c:smooth val="0"/>
        </c:ser>
        <c:ser>
          <c:idx val="2"/>
          <c:order val="2"/>
          <c:tx>
            <c:strRef>
              <c:f>Samenvatting!$U$1</c:f>
              <c:strCache>
                <c:ptCount val="1"/>
                <c:pt idx="0">
                  <c:v>Vrouwen</c:v>
                </c:pt>
              </c:strCache>
            </c:strRef>
          </c:tx>
          <c:marker>
            <c:symbol val="none"/>
          </c:marker>
          <c:val>
            <c:numRef>
              <c:f>Samenvatting!$X$48:$AB$48</c:f>
              <c:numCache>
                <c:formatCode>#,##0.00</c:formatCode>
                <c:ptCount val="5"/>
                <c:pt idx="0">
                  <c:v>11.993311049638868</c:v>
                </c:pt>
                <c:pt idx="1">
                  <c:v>12.059070733104255</c:v>
                </c:pt>
                <c:pt idx="2">
                  <c:v>12.501079861111114</c:v>
                </c:pt>
                <c:pt idx="3">
                  <c:v>13.096635692632121</c:v>
                </c:pt>
                <c:pt idx="4">
                  <c:v>13.540727745289162</c:v>
                </c:pt>
              </c:numCache>
            </c:numRef>
          </c:val>
          <c:smooth val="0"/>
        </c:ser>
        <c:dLbls>
          <c:showLegendKey val="0"/>
          <c:showVal val="0"/>
          <c:showCatName val="0"/>
          <c:showSerName val="0"/>
          <c:showPercent val="0"/>
          <c:showBubbleSize val="0"/>
        </c:dLbls>
        <c:marker val="1"/>
        <c:smooth val="0"/>
        <c:axId val="142789120"/>
        <c:axId val="142684096"/>
      </c:lineChart>
      <c:catAx>
        <c:axId val="142789120"/>
        <c:scaling>
          <c:orientation val="minMax"/>
        </c:scaling>
        <c:delete val="0"/>
        <c:axPos val="b"/>
        <c:numFmt formatCode="General" sourceLinked="1"/>
        <c:majorTickMark val="out"/>
        <c:minorTickMark val="none"/>
        <c:tickLblPos val="nextTo"/>
        <c:crossAx val="142684096"/>
        <c:crosses val="autoZero"/>
        <c:auto val="1"/>
        <c:lblAlgn val="ctr"/>
        <c:lblOffset val="100"/>
        <c:noMultiLvlLbl val="0"/>
      </c:catAx>
      <c:valAx>
        <c:axId val="142684096"/>
        <c:scaling>
          <c:orientation val="minMax"/>
        </c:scaling>
        <c:delete val="0"/>
        <c:axPos val="l"/>
        <c:majorGridlines/>
        <c:numFmt formatCode="#,##0.00" sourceLinked="1"/>
        <c:majorTickMark val="out"/>
        <c:minorTickMark val="none"/>
        <c:tickLblPos val="nextTo"/>
        <c:crossAx val="142789120"/>
        <c:crosses val="autoZero"/>
        <c:crossBetween val="between"/>
      </c:valAx>
    </c:plotArea>
    <c:legend>
      <c:legendPos val="b"/>
      <c:overlay val="0"/>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Samenvatting!$A$48</c:f>
          <c:strCache>
            <c:ptCount val="1"/>
            <c:pt idx="0">
              <c:v>304</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Samenvatting!$D$48:$H$48</c:f>
              <c:numCache>
                <c:formatCode>#,##0.00</c:formatCode>
                <c:ptCount val="5"/>
                <c:pt idx="0">
                  <c:v>10.506111111111098</c:v>
                </c:pt>
                <c:pt idx="1">
                  <c:v>11.080070128145005</c:v>
                </c:pt>
                <c:pt idx="2">
                  <c:v>11.560720775849283</c:v>
                </c:pt>
                <c:pt idx="3">
                  <c:v>12.207979404638298</c:v>
                </c:pt>
                <c:pt idx="4">
                  <c:v>12.56495350717608</c:v>
                </c:pt>
              </c:numCache>
            </c:numRef>
          </c:val>
          <c:smooth val="0"/>
        </c:ser>
        <c:ser>
          <c:idx val="1"/>
          <c:order val="1"/>
          <c:tx>
            <c:strRef>
              <c:f>Samenvatting!$AD$1</c:f>
              <c:strCache>
                <c:ptCount val="1"/>
                <c:pt idx="0">
                  <c:v>Loontrekkenden</c:v>
                </c:pt>
              </c:strCache>
            </c:strRef>
          </c:tx>
          <c:marker>
            <c:symbol val="none"/>
          </c:marker>
          <c:val>
            <c:numRef>
              <c:f>Samenvatting!$AG$48:$AK$48</c:f>
              <c:numCache>
                <c:formatCode>#,##0.00</c:formatCode>
                <c:ptCount val="5"/>
                <c:pt idx="0">
                  <c:v>10.421866400068803</c:v>
                </c:pt>
                <c:pt idx="1">
                  <c:v>11.020645187048336</c:v>
                </c:pt>
                <c:pt idx="2">
                  <c:v>11.50889323951122</c:v>
                </c:pt>
                <c:pt idx="3">
                  <c:v>12.165338624338634</c:v>
                </c:pt>
                <c:pt idx="4">
                  <c:v>12.536313630590726</c:v>
                </c:pt>
              </c:numCache>
            </c:numRef>
          </c:val>
          <c:smooth val="0"/>
        </c:ser>
        <c:ser>
          <c:idx val="2"/>
          <c:order val="2"/>
          <c:tx>
            <c:strRef>
              <c:f>Samenvatting!$AM$1</c:f>
              <c:strCache>
                <c:ptCount val="1"/>
                <c:pt idx="0">
                  <c:v>Zelfstandigen</c:v>
                </c:pt>
              </c:strCache>
            </c:strRef>
          </c:tx>
          <c:marker>
            <c:symbol val="none"/>
          </c:marker>
          <c:val>
            <c:numRef>
              <c:f>Samenvatting!$AP$48:$AT$48</c:f>
              <c:numCache>
                <c:formatCode>#,##0.00</c:formatCode>
                <c:ptCount val="5"/>
                <c:pt idx="0">
                  <c:v>14.393402777777784</c:v>
                </c:pt>
                <c:pt idx="1">
                  <c:v>13.791211293260469</c:v>
                </c:pt>
                <c:pt idx="2">
                  <c:v>14.140677966101698</c:v>
                </c:pt>
                <c:pt idx="3">
                  <c:v>14.446620370370372</c:v>
                </c:pt>
                <c:pt idx="4">
                  <c:v>14.084744990892535</c:v>
                </c:pt>
              </c:numCache>
            </c:numRef>
          </c:val>
          <c:smooth val="0"/>
        </c:ser>
        <c:dLbls>
          <c:showLegendKey val="0"/>
          <c:showVal val="0"/>
          <c:showCatName val="0"/>
          <c:showSerName val="0"/>
          <c:showPercent val="0"/>
          <c:showBubbleSize val="0"/>
        </c:dLbls>
        <c:marker val="1"/>
        <c:smooth val="0"/>
        <c:axId val="142926336"/>
        <c:axId val="142686976"/>
      </c:lineChart>
      <c:catAx>
        <c:axId val="142926336"/>
        <c:scaling>
          <c:orientation val="minMax"/>
        </c:scaling>
        <c:delete val="0"/>
        <c:axPos val="b"/>
        <c:numFmt formatCode="General" sourceLinked="1"/>
        <c:majorTickMark val="out"/>
        <c:minorTickMark val="none"/>
        <c:tickLblPos val="nextTo"/>
        <c:crossAx val="142686976"/>
        <c:crosses val="autoZero"/>
        <c:auto val="1"/>
        <c:lblAlgn val="ctr"/>
        <c:lblOffset val="100"/>
        <c:noMultiLvlLbl val="0"/>
      </c:catAx>
      <c:valAx>
        <c:axId val="142686976"/>
        <c:scaling>
          <c:orientation val="minMax"/>
        </c:scaling>
        <c:delete val="0"/>
        <c:axPos val="l"/>
        <c:majorGridlines/>
        <c:numFmt formatCode="#,##0.00" sourceLinked="1"/>
        <c:majorTickMark val="out"/>
        <c:minorTickMark val="none"/>
        <c:tickLblPos val="nextTo"/>
        <c:crossAx val="142926336"/>
        <c:crosses val="autoZero"/>
        <c:crossBetween val="between"/>
      </c:valAx>
    </c:plotArea>
    <c:legend>
      <c:legendPos val="b"/>
      <c:overlay val="0"/>
    </c:legend>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leeftijdsgroep'!$J$72</c:f>
          <c:strCache>
            <c:ptCount val="1"/>
            <c:pt idx="0">
              <c:v>304</c:v>
            </c:pt>
          </c:strCache>
        </c:strRef>
      </c:tx>
      <c:overlay val="0"/>
    </c:title>
    <c:autoTitleDeleted val="0"/>
    <c:plotArea>
      <c:layout/>
      <c:lineChart>
        <c:grouping val="standard"/>
        <c:varyColors val="0"/>
        <c:ser>
          <c:idx val="0"/>
          <c:order val="0"/>
          <c:tx>
            <c:strRef>
              <c:f>'samenvatting leeftijdsgroep'!$K$72</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leeftijdsgroep'!$L$72:$Q$72</c:f>
              <c:numCache>
                <c:formatCode>0.00</c:formatCode>
                <c:ptCount val="6"/>
                <c:pt idx="0">
                  <c:v>0</c:v>
                </c:pt>
                <c:pt idx="1">
                  <c:v>2.9393911439114397</c:v>
                </c:pt>
                <c:pt idx="2">
                  <c:v>6.4364919354838754</c:v>
                </c:pt>
                <c:pt idx="3">
                  <c:v>12.410173775671407</c:v>
                </c:pt>
                <c:pt idx="4">
                  <c:v>18.278820355788881</c:v>
                </c:pt>
                <c:pt idx="5">
                  <c:v>19.9341452991453</c:v>
                </c:pt>
              </c:numCache>
            </c:numRef>
          </c:val>
          <c:smooth val="0"/>
        </c:ser>
        <c:ser>
          <c:idx val="1"/>
          <c:order val="1"/>
          <c:tx>
            <c:strRef>
              <c:f>'samenvatting leeftijdsgroep'!$K$73</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leeftijdsgroep'!$L$73:$Q$73</c:f>
              <c:numCache>
                <c:formatCode>0.00</c:formatCode>
                <c:ptCount val="6"/>
                <c:pt idx="0">
                  <c:v>0</c:v>
                </c:pt>
                <c:pt idx="1">
                  <c:v>2.7523434343434339</c:v>
                </c:pt>
                <c:pt idx="2">
                  <c:v>6.6900470503076379</c:v>
                </c:pt>
                <c:pt idx="3">
                  <c:v>12.964341255868543</c:v>
                </c:pt>
                <c:pt idx="4">
                  <c:v>19.210360863095257</c:v>
                </c:pt>
                <c:pt idx="5">
                  <c:v>19.680598958333324</c:v>
                </c:pt>
              </c:numCache>
            </c:numRef>
          </c:val>
          <c:smooth val="0"/>
        </c:ser>
        <c:ser>
          <c:idx val="2"/>
          <c:order val="2"/>
          <c:tx>
            <c:strRef>
              <c:f>'samenvatting leeftijdsgroep'!$K$74</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leeftijdsgroep'!$L$74:$Q$74</c:f>
              <c:numCache>
                <c:formatCode>0.00</c:formatCode>
                <c:ptCount val="6"/>
                <c:pt idx="0">
                  <c:v>0</c:v>
                </c:pt>
                <c:pt idx="1">
                  <c:v>2.6997097844112772</c:v>
                </c:pt>
                <c:pt idx="2">
                  <c:v>6.8481927710843404</c:v>
                </c:pt>
                <c:pt idx="3">
                  <c:v>13.136472266809346</c:v>
                </c:pt>
                <c:pt idx="4">
                  <c:v>19.815517626059808</c:v>
                </c:pt>
                <c:pt idx="5">
                  <c:v>20.053873239436623</c:v>
                </c:pt>
              </c:numCache>
            </c:numRef>
          </c:val>
          <c:smooth val="0"/>
        </c:ser>
        <c:ser>
          <c:idx val="3"/>
          <c:order val="3"/>
          <c:tx>
            <c:strRef>
              <c:f>'samenvatting leeftijdsgroep'!$K$75</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leeftijdsgroep'!$L$75:$Q$75</c:f>
              <c:numCache>
                <c:formatCode>0.00</c:formatCode>
                <c:ptCount val="6"/>
                <c:pt idx="0">
                  <c:v>0</c:v>
                </c:pt>
                <c:pt idx="1">
                  <c:v>2.9696222222222217</c:v>
                </c:pt>
                <c:pt idx="2">
                  <c:v>7.0639735060690887</c:v>
                </c:pt>
                <c:pt idx="3">
                  <c:v>13.717534462713818</c:v>
                </c:pt>
                <c:pt idx="4">
                  <c:v>20.004942463686096</c:v>
                </c:pt>
                <c:pt idx="5">
                  <c:v>19.54732510288067</c:v>
                </c:pt>
              </c:numCache>
            </c:numRef>
          </c:val>
          <c:smooth val="0"/>
        </c:ser>
        <c:ser>
          <c:idx val="4"/>
          <c:order val="4"/>
          <c:tx>
            <c:strRef>
              <c:f>'samenvatting leeftijdsgroep'!$K$76</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leeftijdsgroep'!$L$76:$Q$76</c:f>
              <c:numCache>
                <c:formatCode>0.00</c:formatCode>
                <c:ptCount val="6"/>
                <c:pt idx="0">
                  <c:v>0</c:v>
                </c:pt>
                <c:pt idx="1">
                  <c:v>3.1318676122931417</c:v>
                </c:pt>
                <c:pt idx="2">
                  <c:v>7.0928823053823074</c:v>
                </c:pt>
                <c:pt idx="3">
                  <c:v>14.136327093832483</c:v>
                </c:pt>
                <c:pt idx="4">
                  <c:v>19.934409171075838</c:v>
                </c:pt>
                <c:pt idx="5">
                  <c:v>20.559010840108403</c:v>
                </c:pt>
              </c:numCache>
            </c:numRef>
          </c:val>
          <c:smooth val="0"/>
        </c:ser>
        <c:dLbls>
          <c:showLegendKey val="0"/>
          <c:showVal val="0"/>
          <c:showCatName val="0"/>
          <c:showSerName val="0"/>
          <c:showPercent val="0"/>
          <c:showBubbleSize val="0"/>
        </c:dLbls>
        <c:marker val="1"/>
        <c:smooth val="0"/>
        <c:axId val="142929408"/>
        <c:axId val="142722752"/>
      </c:lineChart>
      <c:catAx>
        <c:axId val="142929408"/>
        <c:scaling>
          <c:orientation val="minMax"/>
        </c:scaling>
        <c:delete val="0"/>
        <c:axPos val="b"/>
        <c:majorTickMark val="out"/>
        <c:minorTickMark val="none"/>
        <c:tickLblPos val="nextTo"/>
        <c:crossAx val="142722752"/>
        <c:crosses val="autoZero"/>
        <c:auto val="1"/>
        <c:lblAlgn val="ctr"/>
        <c:lblOffset val="100"/>
        <c:noMultiLvlLbl val="0"/>
      </c:catAx>
      <c:valAx>
        <c:axId val="142722752"/>
        <c:scaling>
          <c:orientation val="minMax"/>
        </c:scaling>
        <c:delete val="0"/>
        <c:axPos val="l"/>
        <c:majorGridlines/>
        <c:numFmt formatCode="0.00" sourceLinked="1"/>
        <c:majorTickMark val="out"/>
        <c:minorTickMark val="none"/>
        <c:tickLblPos val="nextTo"/>
        <c:crossAx val="142929408"/>
        <c:crosses val="autoZero"/>
        <c:crossBetween val="between"/>
      </c:valAx>
    </c:plotArea>
    <c:legend>
      <c:legendPos val="r"/>
      <c:overlay val="0"/>
    </c:legend>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Samenvatting!$A$21</c:f>
          <c:strCache>
            <c:ptCount val="1"/>
            <c:pt idx="0">
              <c:v>309</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Samenvatting!$B$21:$H$21</c:f>
              <c:numCache>
                <c:formatCode>#,##0</c:formatCode>
                <c:ptCount val="7"/>
                <c:pt idx="0">
                  <c:v>2254</c:v>
                </c:pt>
                <c:pt idx="1">
                  <c:v>2930</c:v>
                </c:pt>
                <c:pt idx="2">
                  <c:v>3930</c:v>
                </c:pt>
                <c:pt idx="3">
                  <c:v>5109</c:v>
                </c:pt>
                <c:pt idx="4">
                  <c:v>6188</c:v>
                </c:pt>
                <c:pt idx="5">
                  <c:v>7584</c:v>
                </c:pt>
                <c:pt idx="6">
                  <c:v>8755</c:v>
                </c:pt>
              </c:numCache>
            </c:numRef>
          </c:val>
          <c:smooth val="0"/>
        </c:ser>
        <c:ser>
          <c:idx val="1"/>
          <c:order val="1"/>
          <c:tx>
            <c:strRef>
              <c:f>Samenvatting!$K$1</c:f>
              <c:strCache>
                <c:ptCount val="1"/>
                <c:pt idx="0">
                  <c:v>Mannen</c:v>
                </c:pt>
              </c:strCache>
            </c:strRef>
          </c:tx>
          <c:marker>
            <c:symbol val="none"/>
          </c:marker>
          <c:val>
            <c:numRef>
              <c:f>Samenvatting!$L$21:$R$21</c:f>
              <c:numCache>
                <c:formatCode>#,##0</c:formatCode>
                <c:ptCount val="7"/>
                <c:pt idx="0">
                  <c:v>745</c:v>
                </c:pt>
                <c:pt idx="1">
                  <c:v>916</c:v>
                </c:pt>
                <c:pt idx="2">
                  <c:v>1231</c:v>
                </c:pt>
                <c:pt idx="3">
                  <c:v>1561</c:v>
                </c:pt>
                <c:pt idx="4">
                  <c:v>1908</c:v>
                </c:pt>
                <c:pt idx="5">
                  <c:v>2409</c:v>
                </c:pt>
                <c:pt idx="6">
                  <c:v>2743</c:v>
                </c:pt>
              </c:numCache>
            </c:numRef>
          </c:val>
          <c:smooth val="0"/>
        </c:ser>
        <c:ser>
          <c:idx val="2"/>
          <c:order val="2"/>
          <c:tx>
            <c:strRef>
              <c:f>Samenvatting!$U$1</c:f>
              <c:strCache>
                <c:ptCount val="1"/>
                <c:pt idx="0">
                  <c:v>Vrouwen</c:v>
                </c:pt>
              </c:strCache>
            </c:strRef>
          </c:tx>
          <c:marker>
            <c:symbol val="none"/>
          </c:marker>
          <c:val>
            <c:numRef>
              <c:f>Samenvatting!$V$21:$AB$21</c:f>
              <c:numCache>
                <c:formatCode>#,##0</c:formatCode>
                <c:ptCount val="7"/>
                <c:pt idx="0">
                  <c:v>1509</c:v>
                </c:pt>
                <c:pt idx="1">
                  <c:v>2014</c:v>
                </c:pt>
                <c:pt idx="2">
                  <c:v>2699</c:v>
                </c:pt>
                <c:pt idx="3">
                  <c:v>3548</c:v>
                </c:pt>
                <c:pt idx="4">
                  <c:v>4280</c:v>
                </c:pt>
                <c:pt idx="5">
                  <c:v>5175</c:v>
                </c:pt>
                <c:pt idx="6">
                  <c:v>6012</c:v>
                </c:pt>
              </c:numCache>
            </c:numRef>
          </c:val>
          <c:smooth val="0"/>
        </c:ser>
        <c:dLbls>
          <c:showLegendKey val="0"/>
          <c:showVal val="0"/>
          <c:showCatName val="0"/>
          <c:showSerName val="0"/>
          <c:showPercent val="0"/>
          <c:showBubbleSize val="0"/>
        </c:dLbls>
        <c:marker val="1"/>
        <c:smooth val="0"/>
        <c:axId val="143177216"/>
        <c:axId val="142725632"/>
      </c:lineChart>
      <c:catAx>
        <c:axId val="143177216"/>
        <c:scaling>
          <c:orientation val="minMax"/>
        </c:scaling>
        <c:delete val="0"/>
        <c:axPos val="b"/>
        <c:numFmt formatCode="General" sourceLinked="1"/>
        <c:majorTickMark val="out"/>
        <c:minorTickMark val="none"/>
        <c:tickLblPos val="nextTo"/>
        <c:crossAx val="142725632"/>
        <c:crosses val="autoZero"/>
        <c:auto val="1"/>
        <c:lblAlgn val="ctr"/>
        <c:lblOffset val="100"/>
        <c:noMultiLvlLbl val="0"/>
      </c:catAx>
      <c:valAx>
        <c:axId val="142725632"/>
        <c:scaling>
          <c:orientation val="minMax"/>
        </c:scaling>
        <c:delete val="0"/>
        <c:axPos val="l"/>
        <c:majorGridlines/>
        <c:numFmt formatCode="#,##0" sourceLinked="1"/>
        <c:majorTickMark val="out"/>
        <c:minorTickMark val="none"/>
        <c:tickLblPos val="nextTo"/>
        <c:crossAx val="143177216"/>
        <c:crosses val="autoZero"/>
        <c:crossBetween val="between"/>
      </c:valAx>
    </c:plotArea>
    <c:legend>
      <c:legendPos val="r"/>
      <c:overlay val="0"/>
    </c:legend>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Samenvatting!$A$21</c:f>
          <c:strCache>
            <c:ptCount val="1"/>
            <c:pt idx="0">
              <c:v>309</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Samenvatting!$B$21:$H$21</c:f>
              <c:numCache>
                <c:formatCode>#,##0</c:formatCode>
                <c:ptCount val="7"/>
                <c:pt idx="0">
                  <c:v>2254</c:v>
                </c:pt>
                <c:pt idx="1">
                  <c:v>2930</c:v>
                </c:pt>
                <c:pt idx="2">
                  <c:v>3930</c:v>
                </c:pt>
                <c:pt idx="3">
                  <c:v>5109</c:v>
                </c:pt>
                <c:pt idx="4">
                  <c:v>6188</c:v>
                </c:pt>
                <c:pt idx="5">
                  <c:v>7584</c:v>
                </c:pt>
                <c:pt idx="6">
                  <c:v>8755</c:v>
                </c:pt>
              </c:numCache>
            </c:numRef>
          </c:val>
          <c:smooth val="0"/>
        </c:ser>
        <c:ser>
          <c:idx val="1"/>
          <c:order val="1"/>
          <c:tx>
            <c:strRef>
              <c:f>Samenvatting!$AD$1</c:f>
              <c:strCache>
                <c:ptCount val="1"/>
                <c:pt idx="0">
                  <c:v>Loontrekkenden</c:v>
                </c:pt>
              </c:strCache>
            </c:strRef>
          </c:tx>
          <c:marker>
            <c:symbol val="none"/>
          </c:marker>
          <c:val>
            <c:numRef>
              <c:f>Samenvatting!$AE$21:$AK$21</c:f>
              <c:numCache>
                <c:formatCode>#,##0</c:formatCode>
                <c:ptCount val="7"/>
                <c:pt idx="0">
                  <c:v>2138</c:v>
                </c:pt>
                <c:pt idx="1">
                  <c:v>2802</c:v>
                </c:pt>
                <c:pt idx="2">
                  <c:v>3747</c:v>
                </c:pt>
                <c:pt idx="3">
                  <c:v>4861</c:v>
                </c:pt>
                <c:pt idx="4">
                  <c:v>5903</c:v>
                </c:pt>
                <c:pt idx="5">
                  <c:v>7242</c:v>
                </c:pt>
                <c:pt idx="6">
                  <c:v>8381</c:v>
                </c:pt>
              </c:numCache>
            </c:numRef>
          </c:val>
          <c:smooth val="0"/>
        </c:ser>
        <c:ser>
          <c:idx val="2"/>
          <c:order val="2"/>
          <c:tx>
            <c:strRef>
              <c:f>Samenvatting!$AM$1</c:f>
              <c:strCache>
                <c:ptCount val="1"/>
                <c:pt idx="0">
                  <c:v>Zelfstandigen</c:v>
                </c:pt>
              </c:strCache>
            </c:strRef>
          </c:tx>
          <c:marker>
            <c:symbol val="none"/>
          </c:marker>
          <c:val>
            <c:numRef>
              <c:f>Samenvatting!$AN$21:$AT$21</c:f>
              <c:numCache>
                <c:formatCode>#,##0</c:formatCode>
                <c:ptCount val="7"/>
                <c:pt idx="0">
                  <c:v>116</c:v>
                </c:pt>
                <c:pt idx="1">
                  <c:v>128</c:v>
                </c:pt>
                <c:pt idx="2">
                  <c:v>183</c:v>
                </c:pt>
                <c:pt idx="3">
                  <c:v>248</c:v>
                </c:pt>
                <c:pt idx="4">
                  <c:v>285</c:v>
                </c:pt>
                <c:pt idx="5">
                  <c:v>342</c:v>
                </c:pt>
                <c:pt idx="6">
                  <c:v>374</c:v>
                </c:pt>
              </c:numCache>
            </c:numRef>
          </c:val>
          <c:smooth val="0"/>
        </c:ser>
        <c:dLbls>
          <c:showLegendKey val="0"/>
          <c:showVal val="0"/>
          <c:showCatName val="0"/>
          <c:showSerName val="0"/>
          <c:showPercent val="0"/>
          <c:showBubbleSize val="0"/>
        </c:dLbls>
        <c:marker val="1"/>
        <c:smooth val="0"/>
        <c:axId val="143179264"/>
        <c:axId val="142728512"/>
      </c:lineChart>
      <c:catAx>
        <c:axId val="143179264"/>
        <c:scaling>
          <c:orientation val="minMax"/>
        </c:scaling>
        <c:delete val="0"/>
        <c:axPos val="b"/>
        <c:numFmt formatCode="General" sourceLinked="1"/>
        <c:majorTickMark val="out"/>
        <c:minorTickMark val="none"/>
        <c:tickLblPos val="nextTo"/>
        <c:crossAx val="142728512"/>
        <c:crosses val="autoZero"/>
        <c:auto val="1"/>
        <c:lblAlgn val="ctr"/>
        <c:lblOffset val="100"/>
        <c:noMultiLvlLbl val="0"/>
      </c:catAx>
      <c:valAx>
        <c:axId val="142728512"/>
        <c:scaling>
          <c:orientation val="minMax"/>
        </c:scaling>
        <c:delete val="0"/>
        <c:axPos val="l"/>
        <c:majorGridlines/>
        <c:numFmt formatCode="#,##0" sourceLinked="1"/>
        <c:majorTickMark val="out"/>
        <c:minorTickMark val="none"/>
        <c:tickLblPos val="nextTo"/>
        <c:crossAx val="143179264"/>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leeftijdsgroep'!$J$152</c:f>
          <c:strCache>
            <c:ptCount val="1"/>
            <c:pt idx="0">
              <c:v>Totaal</c:v>
            </c:pt>
          </c:strCache>
        </c:strRef>
      </c:tx>
      <c:layout>
        <c:manualLayout>
          <c:xMode val="edge"/>
          <c:yMode val="edge"/>
          <c:x val="0.42599300087489073"/>
          <c:y val="1.2237405669997961E-2"/>
        </c:manualLayout>
      </c:layout>
      <c:overlay val="0"/>
    </c:title>
    <c:autoTitleDeleted val="0"/>
    <c:plotArea>
      <c:layout/>
      <c:lineChart>
        <c:grouping val="standard"/>
        <c:varyColors val="0"/>
        <c:ser>
          <c:idx val="0"/>
          <c:order val="0"/>
          <c:tx>
            <c:strRef>
              <c:f>'samenvatting leeftijdsgroep'!$K$152</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leeftijdsgroep'!$L$152:$Q$152</c:f>
              <c:numCache>
                <c:formatCode>0.00</c:formatCode>
                <c:ptCount val="6"/>
                <c:pt idx="0">
                  <c:v>0</c:v>
                </c:pt>
                <c:pt idx="1">
                  <c:v>3.2567119275825278</c:v>
                </c:pt>
                <c:pt idx="2">
                  <c:v>6.834555397615139</c:v>
                </c:pt>
                <c:pt idx="3">
                  <c:v>11.818641876550357</c:v>
                </c:pt>
                <c:pt idx="4">
                  <c:v>16.663355979088273</c:v>
                </c:pt>
                <c:pt idx="5">
                  <c:v>17.477256851554621</c:v>
                </c:pt>
              </c:numCache>
            </c:numRef>
          </c:val>
          <c:smooth val="0"/>
        </c:ser>
        <c:ser>
          <c:idx val="1"/>
          <c:order val="1"/>
          <c:tx>
            <c:strRef>
              <c:f>'samenvatting leeftijdsgroep'!$K$153</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leeftijdsgroep'!$L$153:$Q$153</c:f>
              <c:numCache>
                <c:formatCode>0.00</c:formatCode>
                <c:ptCount val="6"/>
                <c:pt idx="0">
                  <c:v>0.84537037037037066</c:v>
                </c:pt>
                <c:pt idx="1">
                  <c:v>3.2271994521994523</c:v>
                </c:pt>
                <c:pt idx="2">
                  <c:v>7.2132751808940636</c:v>
                </c:pt>
                <c:pt idx="3">
                  <c:v>12.389197785966457</c:v>
                </c:pt>
                <c:pt idx="4">
                  <c:v>17.071235208667229</c:v>
                </c:pt>
                <c:pt idx="5">
                  <c:v>17.457282577383801</c:v>
                </c:pt>
              </c:numCache>
            </c:numRef>
          </c:val>
          <c:smooth val="0"/>
        </c:ser>
        <c:ser>
          <c:idx val="2"/>
          <c:order val="2"/>
          <c:tx>
            <c:strRef>
              <c:f>'samenvatting leeftijdsgroep'!$K$154</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leeftijdsgroep'!$L$154:$Q$154</c:f>
              <c:numCache>
                <c:formatCode>0.00</c:formatCode>
                <c:ptCount val="6"/>
                <c:pt idx="0">
                  <c:v>1.5805555555555559</c:v>
                </c:pt>
                <c:pt idx="1">
                  <c:v>3.0629263413354342</c:v>
                </c:pt>
                <c:pt idx="2">
                  <c:v>7.2725876814719381</c:v>
                </c:pt>
                <c:pt idx="3">
                  <c:v>12.577941419824517</c:v>
                </c:pt>
                <c:pt idx="4">
                  <c:v>16.937741638201427</c:v>
                </c:pt>
                <c:pt idx="5">
                  <c:v>17.296554523536294</c:v>
                </c:pt>
              </c:numCache>
            </c:numRef>
          </c:val>
          <c:smooth val="0"/>
        </c:ser>
        <c:ser>
          <c:idx val="3"/>
          <c:order val="3"/>
          <c:tx>
            <c:strRef>
              <c:f>'samenvatting leeftijdsgroep'!$K$155</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leeftijdsgroep'!$L$155:$Q$155</c:f>
              <c:numCache>
                <c:formatCode>0.00</c:formatCode>
                <c:ptCount val="6"/>
                <c:pt idx="0">
                  <c:v>0.85185185185185175</c:v>
                </c:pt>
                <c:pt idx="1">
                  <c:v>3.3308732165714483</c:v>
                </c:pt>
                <c:pt idx="2">
                  <c:v>7.6048869278591678</c:v>
                </c:pt>
                <c:pt idx="3">
                  <c:v>12.943251681075706</c:v>
                </c:pt>
                <c:pt idx="4">
                  <c:v>16.996268520239013</c:v>
                </c:pt>
                <c:pt idx="5">
                  <c:v>17.134428311471744</c:v>
                </c:pt>
              </c:numCache>
            </c:numRef>
          </c:val>
          <c:smooth val="0"/>
        </c:ser>
        <c:ser>
          <c:idx val="4"/>
          <c:order val="4"/>
          <c:tx>
            <c:strRef>
              <c:f>'samenvatting leeftijdsgroep'!$K$156</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leeftijdsgroep'!$L$156:$Q$156</c:f>
              <c:numCache>
                <c:formatCode>0.00</c:formatCode>
                <c:ptCount val="6"/>
                <c:pt idx="0">
                  <c:v>0.83333333333333359</c:v>
                </c:pt>
                <c:pt idx="1">
                  <c:v>3.3452051484800593</c:v>
                </c:pt>
                <c:pt idx="2">
                  <c:v>7.6589091957027353</c:v>
                </c:pt>
                <c:pt idx="3">
                  <c:v>13.038418734295515</c:v>
                </c:pt>
                <c:pt idx="4">
                  <c:v>16.92151410256394</c:v>
                </c:pt>
                <c:pt idx="5">
                  <c:v>17.01824541547759</c:v>
                </c:pt>
              </c:numCache>
            </c:numRef>
          </c:val>
          <c:smooth val="0"/>
        </c:ser>
        <c:dLbls>
          <c:showLegendKey val="0"/>
          <c:showVal val="0"/>
          <c:showCatName val="0"/>
          <c:showSerName val="0"/>
          <c:showPercent val="0"/>
          <c:showBubbleSize val="0"/>
        </c:dLbls>
        <c:marker val="1"/>
        <c:smooth val="0"/>
        <c:axId val="129672704"/>
        <c:axId val="96124224"/>
      </c:lineChart>
      <c:catAx>
        <c:axId val="129672704"/>
        <c:scaling>
          <c:orientation val="minMax"/>
        </c:scaling>
        <c:delete val="0"/>
        <c:axPos val="b"/>
        <c:majorTickMark val="out"/>
        <c:minorTickMark val="none"/>
        <c:tickLblPos val="nextTo"/>
        <c:crossAx val="96124224"/>
        <c:crosses val="autoZero"/>
        <c:auto val="1"/>
        <c:lblAlgn val="ctr"/>
        <c:lblOffset val="100"/>
        <c:noMultiLvlLbl val="0"/>
      </c:catAx>
      <c:valAx>
        <c:axId val="96124224"/>
        <c:scaling>
          <c:orientation val="minMax"/>
        </c:scaling>
        <c:delete val="0"/>
        <c:axPos val="l"/>
        <c:majorGridlines/>
        <c:numFmt formatCode="0.00" sourceLinked="1"/>
        <c:majorTickMark val="out"/>
        <c:minorTickMark val="none"/>
        <c:tickLblPos val="nextTo"/>
        <c:crossAx val="1296727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leeftijdsgroep'!$A$135</c:f>
          <c:strCache>
            <c:ptCount val="1"/>
            <c:pt idx="0">
              <c:v>309</c:v>
            </c:pt>
          </c:strCache>
        </c:strRef>
      </c:tx>
      <c:overlay val="0"/>
    </c:title>
    <c:autoTitleDeleted val="0"/>
    <c:plotArea>
      <c:layout/>
      <c:lineChart>
        <c:grouping val="standard"/>
        <c:varyColors val="0"/>
        <c:ser>
          <c:idx val="0"/>
          <c:order val="0"/>
          <c:tx>
            <c:strRef>
              <c:f>'samenvatting leeftijdsgroep'!$B$135</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leeftijdsgroep'!$C$135:$H$135</c:f>
              <c:numCache>
                <c:formatCode>#,##0</c:formatCode>
                <c:ptCount val="6"/>
                <c:pt idx="0">
                  <c:v>0</c:v>
                </c:pt>
                <c:pt idx="1">
                  <c:v>194</c:v>
                </c:pt>
                <c:pt idx="2">
                  <c:v>586</c:v>
                </c:pt>
                <c:pt idx="3">
                  <c:v>705</c:v>
                </c:pt>
                <c:pt idx="4">
                  <c:v>608</c:v>
                </c:pt>
                <c:pt idx="5">
                  <c:v>161</c:v>
                </c:pt>
              </c:numCache>
            </c:numRef>
          </c:val>
          <c:smooth val="0"/>
        </c:ser>
        <c:ser>
          <c:idx val="1"/>
          <c:order val="1"/>
          <c:tx>
            <c:strRef>
              <c:f>'samenvatting leeftijdsgroep'!$B$136</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leeftijdsgroep'!$C$136:$H$136</c:f>
              <c:numCache>
                <c:formatCode>#,##0</c:formatCode>
                <c:ptCount val="6"/>
                <c:pt idx="0">
                  <c:v>0</c:v>
                </c:pt>
                <c:pt idx="1">
                  <c:v>223</c:v>
                </c:pt>
                <c:pt idx="2">
                  <c:v>715</c:v>
                </c:pt>
                <c:pt idx="3">
                  <c:v>989</c:v>
                </c:pt>
                <c:pt idx="4">
                  <c:v>792</c:v>
                </c:pt>
                <c:pt idx="5">
                  <c:v>211</c:v>
                </c:pt>
              </c:numCache>
            </c:numRef>
          </c:val>
          <c:smooth val="0"/>
        </c:ser>
        <c:ser>
          <c:idx val="2"/>
          <c:order val="2"/>
          <c:tx>
            <c:strRef>
              <c:f>'samenvatting leeftijdsgroep'!$B$137</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leeftijdsgroep'!$C$137:$H$137</c:f>
              <c:numCache>
                <c:formatCode>#,##0</c:formatCode>
                <c:ptCount val="6"/>
                <c:pt idx="0">
                  <c:v>0</c:v>
                </c:pt>
                <c:pt idx="1">
                  <c:v>291</c:v>
                </c:pt>
                <c:pt idx="2">
                  <c:v>913</c:v>
                </c:pt>
                <c:pt idx="3">
                  <c:v>1359</c:v>
                </c:pt>
                <c:pt idx="4">
                  <c:v>1082</c:v>
                </c:pt>
                <c:pt idx="5">
                  <c:v>285</c:v>
                </c:pt>
              </c:numCache>
            </c:numRef>
          </c:val>
          <c:smooth val="0"/>
        </c:ser>
        <c:ser>
          <c:idx val="3"/>
          <c:order val="3"/>
          <c:tx>
            <c:strRef>
              <c:f>'samenvatting leeftijdsgroep'!$B$138</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leeftijdsgroep'!$C$138:$H$138</c:f>
              <c:numCache>
                <c:formatCode>#,##0</c:formatCode>
                <c:ptCount val="6"/>
                <c:pt idx="0">
                  <c:v>0</c:v>
                </c:pt>
                <c:pt idx="1">
                  <c:v>362</c:v>
                </c:pt>
                <c:pt idx="2">
                  <c:v>1214</c:v>
                </c:pt>
                <c:pt idx="3">
                  <c:v>1712</c:v>
                </c:pt>
                <c:pt idx="4">
                  <c:v>1453</c:v>
                </c:pt>
                <c:pt idx="5">
                  <c:v>368</c:v>
                </c:pt>
              </c:numCache>
            </c:numRef>
          </c:val>
          <c:smooth val="0"/>
        </c:ser>
        <c:ser>
          <c:idx val="4"/>
          <c:order val="4"/>
          <c:tx>
            <c:strRef>
              <c:f>'samenvatting leeftijdsgroep'!$B$139</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leeftijdsgroep'!$C$139:$H$139</c:f>
              <c:numCache>
                <c:formatCode>#,##0</c:formatCode>
                <c:ptCount val="6"/>
                <c:pt idx="0">
                  <c:v>0</c:v>
                </c:pt>
                <c:pt idx="1">
                  <c:v>415</c:v>
                </c:pt>
                <c:pt idx="2">
                  <c:v>1436</c:v>
                </c:pt>
                <c:pt idx="3">
                  <c:v>2071</c:v>
                </c:pt>
                <c:pt idx="4">
                  <c:v>1825</c:v>
                </c:pt>
                <c:pt idx="5">
                  <c:v>441</c:v>
                </c:pt>
              </c:numCache>
            </c:numRef>
          </c:val>
          <c:smooth val="0"/>
        </c:ser>
        <c:ser>
          <c:idx val="5"/>
          <c:order val="5"/>
          <c:tx>
            <c:strRef>
              <c:f>'samenvatting leeftijdsgroep'!$B$140</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leeftijdsgroep'!$C$140:$H$140</c:f>
              <c:numCache>
                <c:formatCode>#,##0</c:formatCode>
                <c:ptCount val="6"/>
                <c:pt idx="0">
                  <c:v>0</c:v>
                </c:pt>
                <c:pt idx="1">
                  <c:v>467</c:v>
                </c:pt>
                <c:pt idx="2">
                  <c:v>1673</c:v>
                </c:pt>
                <c:pt idx="3">
                  <c:v>2624</c:v>
                </c:pt>
                <c:pt idx="4">
                  <c:v>2284</c:v>
                </c:pt>
                <c:pt idx="5">
                  <c:v>536</c:v>
                </c:pt>
              </c:numCache>
            </c:numRef>
          </c:val>
          <c:smooth val="0"/>
        </c:ser>
        <c:ser>
          <c:idx val="6"/>
          <c:order val="6"/>
          <c:tx>
            <c:strRef>
              <c:f>'samenvatting leeftijdsgroep'!$B$141</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leeftijdsgroep'!$C$141:$H$141</c:f>
              <c:numCache>
                <c:formatCode>#,##0</c:formatCode>
                <c:ptCount val="6"/>
                <c:pt idx="0">
                  <c:v>0</c:v>
                </c:pt>
                <c:pt idx="1">
                  <c:v>562</c:v>
                </c:pt>
                <c:pt idx="2">
                  <c:v>1934</c:v>
                </c:pt>
                <c:pt idx="3">
                  <c:v>3043</c:v>
                </c:pt>
                <c:pt idx="4">
                  <c:v>2612</c:v>
                </c:pt>
                <c:pt idx="5">
                  <c:v>604</c:v>
                </c:pt>
              </c:numCache>
            </c:numRef>
          </c:val>
          <c:smooth val="0"/>
        </c:ser>
        <c:dLbls>
          <c:showLegendKey val="0"/>
          <c:showVal val="0"/>
          <c:showCatName val="0"/>
          <c:showSerName val="0"/>
          <c:showPercent val="0"/>
          <c:showBubbleSize val="0"/>
        </c:dLbls>
        <c:marker val="1"/>
        <c:smooth val="0"/>
        <c:axId val="143202816"/>
        <c:axId val="143444224"/>
      </c:lineChart>
      <c:catAx>
        <c:axId val="143202816"/>
        <c:scaling>
          <c:orientation val="minMax"/>
        </c:scaling>
        <c:delete val="0"/>
        <c:axPos val="b"/>
        <c:numFmt formatCode="General" sourceLinked="1"/>
        <c:majorTickMark val="out"/>
        <c:minorTickMark val="none"/>
        <c:tickLblPos val="nextTo"/>
        <c:crossAx val="143444224"/>
        <c:crosses val="autoZero"/>
        <c:auto val="1"/>
        <c:lblAlgn val="ctr"/>
        <c:lblOffset val="100"/>
        <c:noMultiLvlLbl val="0"/>
      </c:catAx>
      <c:valAx>
        <c:axId val="143444224"/>
        <c:scaling>
          <c:orientation val="minMax"/>
        </c:scaling>
        <c:delete val="0"/>
        <c:axPos val="l"/>
        <c:majorGridlines/>
        <c:numFmt formatCode="#,##0" sourceLinked="1"/>
        <c:majorTickMark val="out"/>
        <c:minorTickMark val="none"/>
        <c:tickLblPos val="nextTo"/>
        <c:crossAx val="143202816"/>
        <c:crosses val="autoZero"/>
        <c:crossBetween val="between"/>
      </c:valAx>
    </c:plotArea>
    <c:legend>
      <c:legendPos val="r"/>
      <c:overlay val="0"/>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Samenvatting!$A$53</c:f>
          <c:strCache>
            <c:ptCount val="1"/>
            <c:pt idx="0">
              <c:v>309</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Samenvatting!$D$53:$H$53</c:f>
              <c:numCache>
                <c:formatCode>#,##0.00</c:formatCode>
                <c:ptCount val="5"/>
                <c:pt idx="0">
                  <c:v>4.7631318914334217</c:v>
                </c:pt>
                <c:pt idx="1">
                  <c:v>4.9457694482503722</c:v>
                </c:pt>
                <c:pt idx="2">
                  <c:v>5.3255458593693756</c:v>
                </c:pt>
                <c:pt idx="3">
                  <c:v>5.6927885460618706</c:v>
                </c:pt>
                <c:pt idx="4">
                  <c:v>5.7063884129703863</c:v>
                </c:pt>
              </c:numCache>
            </c:numRef>
          </c:val>
          <c:smooth val="0"/>
        </c:ser>
        <c:ser>
          <c:idx val="1"/>
          <c:order val="1"/>
          <c:tx>
            <c:strRef>
              <c:f>Samenvatting!$K$1</c:f>
              <c:strCache>
                <c:ptCount val="1"/>
                <c:pt idx="0">
                  <c:v>Mannen</c:v>
                </c:pt>
              </c:strCache>
            </c:strRef>
          </c:tx>
          <c:marker>
            <c:symbol val="none"/>
          </c:marker>
          <c:val>
            <c:numRef>
              <c:f>Samenvatting!$N$53:$R$53</c:f>
              <c:numCache>
                <c:formatCode>#,##0.00</c:formatCode>
                <c:ptCount val="5"/>
                <c:pt idx="0">
                  <c:v>5.1784592472244855</c:v>
                </c:pt>
                <c:pt idx="1">
                  <c:v>5.5208199871877044</c:v>
                </c:pt>
                <c:pt idx="2">
                  <c:v>5.8603496971814639</c:v>
                </c:pt>
                <c:pt idx="3">
                  <c:v>6.0316348415663477</c:v>
                </c:pt>
                <c:pt idx="4">
                  <c:v>6.1081247215133425</c:v>
                </c:pt>
              </c:numCache>
            </c:numRef>
          </c:val>
          <c:smooth val="0"/>
        </c:ser>
        <c:ser>
          <c:idx val="2"/>
          <c:order val="2"/>
          <c:tx>
            <c:strRef>
              <c:f>Samenvatting!$U$1</c:f>
              <c:strCache>
                <c:ptCount val="1"/>
                <c:pt idx="0">
                  <c:v>Vrouwen</c:v>
                </c:pt>
              </c:strCache>
            </c:strRef>
          </c:tx>
          <c:marker>
            <c:symbol val="none"/>
          </c:marker>
          <c:val>
            <c:numRef>
              <c:f>Samenvatting!$X$53:$AB$53</c:f>
              <c:numCache>
                <c:formatCode>#,##0.00</c:formatCode>
                <c:ptCount val="5"/>
                <c:pt idx="0">
                  <c:v>4.5737032234160795</c:v>
                </c:pt>
                <c:pt idx="1">
                  <c:v>4.6927666604033602</c:v>
                </c:pt>
                <c:pt idx="2">
                  <c:v>5.0871333073728007</c:v>
                </c:pt>
                <c:pt idx="3">
                  <c:v>5.5350531400966174</c:v>
                </c:pt>
                <c:pt idx="4">
                  <c:v>5.5230945516374508</c:v>
                </c:pt>
              </c:numCache>
            </c:numRef>
          </c:val>
          <c:smooth val="0"/>
        </c:ser>
        <c:dLbls>
          <c:showLegendKey val="0"/>
          <c:showVal val="0"/>
          <c:showCatName val="0"/>
          <c:showSerName val="0"/>
          <c:showPercent val="0"/>
          <c:showBubbleSize val="0"/>
        </c:dLbls>
        <c:marker val="1"/>
        <c:smooth val="0"/>
        <c:axId val="143203328"/>
        <c:axId val="143447104"/>
      </c:lineChart>
      <c:catAx>
        <c:axId val="143203328"/>
        <c:scaling>
          <c:orientation val="minMax"/>
        </c:scaling>
        <c:delete val="0"/>
        <c:axPos val="b"/>
        <c:numFmt formatCode="General" sourceLinked="1"/>
        <c:majorTickMark val="out"/>
        <c:minorTickMark val="none"/>
        <c:tickLblPos val="nextTo"/>
        <c:crossAx val="143447104"/>
        <c:crosses val="autoZero"/>
        <c:auto val="1"/>
        <c:lblAlgn val="ctr"/>
        <c:lblOffset val="100"/>
        <c:noMultiLvlLbl val="0"/>
      </c:catAx>
      <c:valAx>
        <c:axId val="143447104"/>
        <c:scaling>
          <c:orientation val="minMax"/>
        </c:scaling>
        <c:delete val="0"/>
        <c:axPos val="l"/>
        <c:majorGridlines/>
        <c:numFmt formatCode="#,##0.00" sourceLinked="1"/>
        <c:majorTickMark val="out"/>
        <c:minorTickMark val="none"/>
        <c:tickLblPos val="nextTo"/>
        <c:crossAx val="143203328"/>
        <c:crosses val="autoZero"/>
        <c:crossBetween val="between"/>
      </c:valAx>
    </c:plotArea>
    <c:legend>
      <c:legendPos val="b"/>
      <c:overlay val="0"/>
    </c:legend>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Samenvatting!$A$53</c:f>
          <c:strCache>
            <c:ptCount val="1"/>
            <c:pt idx="0">
              <c:v>309</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Samenvatting!$D$53:$H$53</c:f>
              <c:numCache>
                <c:formatCode>#,##0.00</c:formatCode>
                <c:ptCount val="5"/>
                <c:pt idx="0">
                  <c:v>4.7631318914334217</c:v>
                </c:pt>
                <c:pt idx="1">
                  <c:v>4.9457694482503722</c:v>
                </c:pt>
                <c:pt idx="2">
                  <c:v>5.3255458593693756</c:v>
                </c:pt>
                <c:pt idx="3">
                  <c:v>5.6927885460618706</c:v>
                </c:pt>
                <c:pt idx="4">
                  <c:v>5.7063884129703863</c:v>
                </c:pt>
              </c:numCache>
            </c:numRef>
          </c:val>
          <c:smooth val="0"/>
        </c:ser>
        <c:ser>
          <c:idx val="1"/>
          <c:order val="1"/>
          <c:tx>
            <c:strRef>
              <c:f>Samenvatting!$AD$1</c:f>
              <c:strCache>
                <c:ptCount val="1"/>
                <c:pt idx="0">
                  <c:v>Loontrekkenden</c:v>
                </c:pt>
              </c:strCache>
            </c:strRef>
          </c:tx>
          <c:marker>
            <c:symbol val="none"/>
          </c:marker>
          <c:val>
            <c:numRef>
              <c:f>Samenvatting!$AG$53:$AK$53</c:f>
              <c:numCache>
                <c:formatCode>#,##0.00</c:formatCode>
                <c:ptCount val="5"/>
                <c:pt idx="0">
                  <c:v>4.7600888117901672</c:v>
                </c:pt>
                <c:pt idx="1">
                  <c:v>4.9546372488513981</c:v>
                </c:pt>
                <c:pt idx="2">
                  <c:v>5.3270921565305702</c:v>
                </c:pt>
                <c:pt idx="3">
                  <c:v>5.7087556384056004</c:v>
                </c:pt>
                <c:pt idx="4">
                  <c:v>5.7124328839040688</c:v>
                </c:pt>
              </c:numCache>
            </c:numRef>
          </c:val>
          <c:smooth val="0"/>
        </c:ser>
        <c:ser>
          <c:idx val="2"/>
          <c:order val="2"/>
          <c:tx>
            <c:strRef>
              <c:f>Samenvatting!$AM$1</c:f>
              <c:strCache>
                <c:ptCount val="1"/>
                <c:pt idx="0">
                  <c:v>Zelfstandigen</c:v>
                </c:pt>
              </c:strCache>
            </c:strRef>
          </c:tx>
          <c:marker>
            <c:symbol val="none"/>
          </c:marker>
          <c:val>
            <c:numRef>
              <c:f>Samenvatting!$AP$53:$AT$53</c:f>
              <c:numCache>
                <c:formatCode>#,##0.00</c:formatCode>
                <c:ptCount val="5"/>
                <c:pt idx="0">
                  <c:v>4.8254401942926552</c:v>
                </c:pt>
                <c:pt idx="1">
                  <c:v>4.7719534050179231</c:v>
                </c:pt>
                <c:pt idx="2">
                  <c:v>5.2935185185185158</c:v>
                </c:pt>
                <c:pt idx="3">
                  <c:v>5.3546783625730958</c:v>
                </c:pt>
                <c:pt idx="4">
                  <c:v>5.5709373143196705</c:v>
                </c:pt>
              </c:numCache>
            </c:numRef>
          </c:val>
          <c:smooth val="0"/>
        </c:ser>
        <c:dLbls>
          <c:showLegendKey val="0"/>
          <c:showVal val="0"/>
          <c:showCatName val="0"/>
          <c:showSerName val="0"/>
          <c:showPercent val="0"/>
          <c:showBubbleSize val="0"/>
        </c:dLbls>
        <c:marker val="1"/>
        <c:smooth val="0"/>
        <c:axId val="142329344"/>
        <c:axId val="143482880"/>
      </c:lineChart>
      <c:catAx>
        <c:axId val="142329344"/>
        <c:scaling>
          <c:orientation val="minMax"/>
        </c:scaling>
        <c:delete val="0"/>
        <c:axPos val="b"/>
        <c:numFmt formatCode="General" sourceLinked="1"/>
        <c:majorTickMark val="out"/>
        <c:minorTickMark val="none"/>
        <c:tickLblPos val="nextTo"/>
        <c:crossAx val="143482880"/>
        <c:crosses val="autoZero"/>
        <c:auto val="1"/>
        <c:lblAlgn val="ctr"/>
        <c:lblOffset val="100"/>
        <c:noMultiLvlLbl val="0"/>
      </c:catAx>
      <c:valAx>
        <c:axId val="143482880"/>
        <c:scaling>
          <c:orientation val="minMax"/>
        </c:scaling>
        <c:delete val="0"/>
        <c:axPos val="l"/>
        <c:majorGridlines/>
        <c:numFmt formatCode="#,##0.00" sourceLinked="1"/>
        <c:majorTickMark val="out"/>
        <c:minorTickMark val="none"/>
        <c:tickLblPos val="nextTo"/>
        <c:crossAx val="142329344"/>
        <c:crosses val="autoZero"/>
        <c:crossBetween val="between"/>
      </c:valAx>
    </c:plotArea>
    <c:legend>
      <c:legendPos val="b"/>
      <c:overlay val="0"/>
    </c:legend>
    <c:plotVisOnly val="1"/>
    <c:dispBlanksAs val="gap"/>
    <c:showDLblsOverMax val="0"/>
  </c:chart>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leeftijdsgroep'!$J$97</c:f>
          <c:strCache>
            <c:ptCount val="1"/>
            <c:pt idx="0">
              <c:v>309</c:v>
            </c:pt>
          </c:strCache>
        </c:strRef>
      </c:tx>
      <c:overlay val="0"/>
    </c:title>
    <c:autoTitleDeleted val="0"/>
    <c:plotArea>
      <c:layout/>
      <c:lineChart>
        <c:grouping val="standard"/>
        <c:varyColors val="0"/>
        <c:ser>
          <c:idx val="0"/>
          <c:order val="0"/>
          <c:tx>
            <c:strRef>
              <c:f>'samenvatting leeftijdsgroep'!$K$97</c:f>
              <c:strCache>
                <c:ptCount val="1"/>
                <c:pt idx="0">
                  <c:v>2009</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leeftijdsgroep'!$L$97:$Q$97</c:f>
              <c:numCache>
                <c:formatCode>0.00</c:formatCode>
                <c:ptCount val="6"/>
                <c:pt idx="0">
                  <c:v>0</c:v>
                </c:pt>
                <c:pt idx="1">
                  <c:v>1.8881061473844982</c:v>
                </c:pt>
                <c:pt idx="2">
                  <c:v>2.6778294998174519</c:v>
                </c:pt>
                <c:pt idx="3">
                  <c:v>4.1884739596108229</c:v>
                </c:pt>
                <c:pt idx="4">
                  <c:v>6.9141533169028575</c:v>
                </c:pt>
                <c:pt idx="5">
                  <c:v>8.9528460038986459</c:v>
                </c:pt>
              </c:numCache>
            </c:numRef>
          </c:val>
          <c:smooth val="0"/>
        </c:ser>
        <c:ser>
          <c:idx val="1"/>
          <c:order val="1"/>
          <c:tx>
            <c:strRef>
              <c:f>'samenvatting leeftijdsgroep'!$K$98</c:f>
              <c:strCache>
                <c:ptCount val="1"/>
                <c:pt idx="0">
                  <c:v>2010</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leeftijdsgroep'!$L$98:$Q$98</c:f>
              <c:numCache>
                <c:formatCode>0.00</c:formatCode>
                <c:ptCount val="6"/>
                <c:pt idx="0">
                  <c:v>0</c:v>
                </c:pt>
                <c:pt idx="1">
                  <c:v>1.9454726826273792</c:v>
                </c:pt>
                <c:pt idx="2">
                  <c:v>2.9102645066813086</c:v>
                </c:pt>
                <c:pt idx="3">
                  <c:v>4.5107525311526473</c:v>
                </c:pt>
                <c:pt idx="4">
                  <c:v>6.9699166475491321</c:v>
                </c:pt>
                <c:pt idx="5">
                  <c:v>8.6437952898550758</c:v>
                </c:pt>
              </c:numCache>
            </c:numRef>
          </c:val>
          <c:smooth val="0"/>
        </c:ser>
        <c:ser>
          <c:idx val="2"/>
          <c:order val="2"/>
          <c:tx>
            <c:strRef>
              <c:f>'samenvatting leeftijdsgroep'!$K$99</c:f>
              <c:strCache>
                <c:ptCount val="1"/>
                <c:pt idx="0">
                  <c:v>2011</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leeftijdsgroep'!$L$99:$Q$99</c:f>
              <c:numCache>
                <c:formatCode>0.00</c:formatCode>
                <c:ptCount val="6"/>
                <c:pt idx="0">
                  <c:v>0</c:v>
                </c:pt>
                <c:pt idx="1">
                  <c:v>2.2056492637215532</c:v>
                </c:pt>
                <c:pt idx="2">
                  <c:v>3.2108402971216359</c:v>
                </c:pt>
                <c:pt idx="3">
                  <c:v>4.8664775470786976</c:v>
                </c:pt>
                <c:pt idx="4">
                  <c:v>7.468022831050245</c:v>
                </c:pt>
                <c:pt idx="5">
                  <c:v>8.4370748299319782</c:v>
                </c:pt>
              </c:numCache>
            </c:numRef>
          </c:val>
          <c:smooth val="0"/>
        </c:ser>
        <c:ser>
          <c:idx val="3"/>
          <c:order val="3"/>
          <c:tx>
            <c:strRef>
              <c:f>'samenvatting leeftijdsgroep'!$K$100</c:f>
              <c:strCache>
                <c:ptCount val="1"/>
                <c:pt idx="0">
                  <c:v>2012</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leeftijdsgroep'!$L$100:$Q$100</c:f>
              <c:numCache>
                <c:formatCode>0.00</c:formatCode>
                <c:ptCount val="6"/>
                <c:pt idx="0">
                  <c:v>0</c:v>
                </c:pt>
                <c:pt idx="1">
                  <c:v>2.2069712110397344</c:v>
                </c:pt>
                <c:pt idx="2">
                  <c:v>3.6567244471010154</c:v>
                </c:pt>
                <c:pt idx="3">
                  <c:v>5.1954045985772375</c:v>
                </c:pt>
                <c:pt idx="4">
                  <c:v>7.8423331387429425</c:v>
                </c:pt>
                <c:pt idx="5">
                  <c:v>8.3603026533996747</c:v>
                </c:pt>
              </c:numCache>
            </c:numRef>
          </c:val>
          <c:smooth val="0"/>
        </c:ser>
        <c:ser>
          <c:idx val="4"/>
          <c:order val="4"/>
          <c:tx>
            <c:strRef>
              <c:f>'samenvatting leeftijdsgroep'!$K$101</c:f>
              <c:strCache>
                <c:ptCount val="1"/>
                <c:pt idx="0">
                  <c:v>30-06-2013</c:v>
                </c:pt>
              </c:strCache>
            </c:strRef>
          </c:tx>
          <c:marker>
            <c:symbol val="none"/>
          </c:marker>
          <c:cat>
            <c:strRef>
              <c:f>'samenvatting leeftijdsgroep'!$L$1:$Q$1</c:f>
              <c:strCache>
                <c:ptCount val="6"/>
                <c:pt idx="0">
                  <c:v>-20</c:v>
                </c:pt>
                <c:pt idx="1">
                  <c:v>20-29</c:v>
                </c:pt>
                <c:pt idx="2">
                  <c:v>30-39</c:v>
                </c:pt>
                <c:pt idx="3">
                  <c:v>40-49</c:v>
                </c:pt>
                <c:pt idx="4">
                  <c:v>50-59</c:v>
                </c:pt>
                <c:pt idx="5">
                  <c:v>60+</c:v>
                </c:pt>
              </c:strCache>
            </c:strRef>
          </c:cat>
          <c:val>
            <c:numRef>
              <c:f>'samenvatting leeftijdsgroep'!$L$101:$Q$101</c:f>
              <c:numCache>
                <c:formatCode>0.00</c:formatCode>
                <c:ptCount val="6"/>
                <c:pt idx="0">
                  <c:v>0</c:v>
                </c:pt>
                <c:pt idx="1">
                  <c:v>2.1201907868722807</c:v>
                </c:pt>
                <c:pt idx="2">
                  <c:v>3.5966965414224989</c:v>
                </c:pt>
                <c:pt idx="3">
                  <c:v>5.3479397159236131</c:v>
                </c:pt>
                <c:pt idx="4">
                  <c:v>7.8980293942487565</c:v>
                </c:pt>
                <c:pt idx="5">
                  <c:v>8.1265544518028037</c:v>
                </c:pt>
              </c:numCache>
            </c:numRef>
          </c:val>
          <c:smooth val="0"/>
        </c:ser>
        <c:dLbls>
          <c:showLegendKey val="0"/>
          <c:showVal val="0"/>
          <c:showCatName val="0"/>
          <c:showSerName val="0"/>
          <c:showPercent val="0"/>
          <c:showBubbleSize val="0"/>
        </c:dLbls>
        <c:marker val="1"/>
        <c:smooth val="0"/>
        <c:axId val="142397440"/>
        <c:axId val="143485760"/>
      </c:lineChart>
      <c:catAx>
        <c:axId val="142397440"/>
        <c:scaling>
          <c:orientation val="minMax"/>
        </c:scaling>
        <c:delete val="0"/>
        <c:axPos val="b"/>
        <c:majorTickMark val="out"/>
        <c:minorTickMark val="none"/>
        <c:tickLblPos val="nextTo"/>
        <c:crossAx val="143485760"/>
        <c:crosses val="autoZero"/>
        <c:auto val="1"/>
        <c:lblAlgn val="ctr"/>
        <c:lblOffset val="100"/>
        <c:noMultiLvlLbl val="0"/>
      </c:catAx>
      <c:valAx>
        <c:axId val="143485760"/>
        <c:scaling>
          <c:orientation val="minMax"/>
        </c:scaling>
        <c:delete val="0"/>
        <c:axPos val="l"/>
        <c:majorGridlines/>
        <c:numFmt formatCode="0.00" sourceLinked="1"/>
        <c:majorTickMark val="out"/>
        <c:minorTickMark val="none"/>
        <c:tickLblPos val="nextTo"/>
        <c:crossAx val="142397440"/>
        <c:crosses val="autoZero"/>
        <c:crossBetween val="between"/>
      </c:valAx>
    </c:plotArea>
    <c:legend>
      <c:legendPos val="r"/>
      <c:overlay val="0"/>
    </c:legend>
    <c:plotVisOnly val="1"/>
    <c:dispBlanksAs val="gap"/>
    <c:showDLblsOverMax val="0"/>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Samenvatting!$A$23</c:f>
          <c:strCache>
            <c:ptCount val="1"/>
            <c:pt idx="0">
              <c:v>311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Samenvatting!$B$23:$H$23</c:f>
              <c:numCache>
                <c:formatCode>#,##0</c:formatCode>
                <c:ptCount val="7"/>
                <c:pt idx="0">
                  <c:v>12053</c:v>
                </c:pt>
                <c:pt idx="1">
                  <c:v>12300</c:v>
                </c:pt>
                <c:pt idx="2">
                  <c:v>12936</c:v>
                </c:pt>
                <c:pt idx="3">
                  <c:v>13164</c:v>
                </c:pt>
                <c:pt idx="4">
                  <c:v>13181</c:v>
                </c:pt>
                <c:pt idx="5">
                  <c:v>13008</c:v>
                </c:pt>
                <c:pt idx="6">
                  <c:v>13009</c:v>
                </c:pt>
              </c:numCache>
            </c:numRef>
          </c:val>
          <c:smooth val="0"/>
        </c:ser>
        <c:ser>
          <c:idx val="1"/>
          <c:order val="1"/>
          <c:tx>
            <c:strRef>
              <c:f>Samenvatting!$K$1</c:f>
              <c:strCache>
                <c:ptCount val="1"/>
                <c:pt idx="0">
                  <c:v>Mannen</c:v>
                </c:pt>
              </c:strCache>
            </c:strRef>
          </c:tx>
          <c:marker>
            <c:symbol val="none"/>
          </c:marker>
          <c:val>
            <c:numRef>
              <c:f>Samenvatting!$L$23:$R$23</c:f>
              <c:numCache>
                <c:formatCode>#,##0</c:formatCode>
                <c:ptCount val="7"/>
                <c:pt idx="0">
                  <c:v>4314</c:v>
                </c:pt>
                <c:pt idx="1">
                  <c:v>4297</c:v>
                </c:pt>
                <c:pt idx="2">
                  <c:v>4414</c:v>
                </c:pt>
                <c:pt idx="3">
                  <c:v>4423</c:v>
                </c:pt>
                <c:pt idx="4">
                  <c:v>4396</c:v>
                </c:pt>
                <c:pt idx="5">
                  <c:v>4337</c:v>
                </c:pt>
                <c:pt idx="6">
                  <c:v>4328</c:v>
                </c:pt>
              </c:numCache>
            </c:numRef>
          </c:val>
          <c:smooth val="0"/>
        </c:ser>
        <c:ser>
          <c:idx val="2"/>
          <c:order val="2"/>
          <c:tx>
            <c:strRef>
              <c:f>Samenvatting!$U$1</c:f>
              <c:strCache>
                <c:ptCount val="1"/>
                <c:pt idx="0">
                  <c:v>Vrouwen</c:v>
                </c:pt>
              </c:strCache>
            </c:strRef>
          </c:tx>
          <c:marker>
            <c:symbol val="none"/>
          </c:marker>
          <c:val>
            <c:numRef>
              <c:f>Samenvatting!$V$23:$AB$23</c:f>
              <c:numCache>
                <c:formatCode>#,##0</c:formatCode>
                <c:ptCount val="7"/>
                <c:pt idx="0">
                  <c:v>7739</c:v>
                </c:pt>
                <c:pt idx="1">
                  <c:v>8003</c:v>
                </c:pt>
                <c:pt idx="2">
                  <c:v>8522</c:v>
                </c:pt>
                <c:pt idx="3">
                  <c:v>8741</c:v>
                </c:pt>
                <c:pt idx="4">
                  <c:v>8785</c:v>
                </c:pt>
                <c:pt idx="5">
                  <c:v>8671</c:v>
                </c:pt>
                <c:pt idx="6">
                  <c:v>8681</c:v>
                </c:pt>
              </c:numCache>
            </c:numRef>
          </c:val>
          <c:smooth val="0"/>
        </c:ser>
        <c:dLbls>
          <c:showLegendKey val="0"/>
          <c:showVal val="0"/>
          <c:showCatName val="0"/>
          <c:showSerName val="0"/>
          <c:showPercent val="0"/>
          <c:showBubbleSize val="0"/>
        </c:dLbls>
        <c:marker val="1"/>
        <c:smooth val="0"/>
        <c:axId val="142400000"/>
        <c:axId val="143488640"/>
      </c:lineChart>
      <c:catAx>
        <c:axId val="142400000"/>
        <c:scaling>
          <c:orientation val="minMax"/>
        </c:scaling>
        <c:delete val="0"/>
        <c:axPos val="b"/>
        <c:numFmt formatCode="General" sourceLinked="1"/>
        <c:majorTickMark val="out"/>
        <c:minorTickMark val="none"/>
        <c:tickLblPos val="nextTo"/>
        <c:crossAx val="143488640"/>
        <c:crosses val="autoZero"/>
        <c:auto val="1"/>
        <c:lblAlgn val="ctr"/>
        <c:lblOffset val="100"/>
        <c:noMultiLvlLbl val="0"/>
      </c:catAx>
      <c:valAx>
        <c:axId val="143488640"/>
        <c:scaling>
          <c:orientation val="minMax"/>
        </c:scaling>
        <c:delete val="0"/>
        <c:axPos val="l"/>
        <c:majorGridlines/>
        <c:numFmt formatCode="#,##0" sourceLinked="1"/>
        <c:majorTickMark val="out"/>
        <c:minorTickMark val="none"/>
        <c:tickLblPos val="nextTo"/>
        <c:crossAx val="142400000"/>
        <c:crosses val="autoZero"/>
        <c:crossBetween val="between"/>
      </c:valAx>
    </c:plotArea>
    <c:legend>
      <c:legendPos val="r"/>
      <c:overlay val="0"/>
    </c:legend>
    <c:plotVisOnly val="1"/>
    <c:dispBlanksAs val="gap"/>
    <c:showDLblsOverMax val="0"/>
  </c:chart>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Samenvatting!$A$23</c:f>
          <c:strCache>
            <c:ptCount val="1"/>
            <c:pt idx="0">
              <c:v>311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Samenvatting!$B$23:$H$23</c:f>
              <c:numCache>
                <c:formatCode>#,##0</c:formatCode>
                <c:ptCount val="7"/>
                <c:pt idx="0">
                  <c:v>12053</c:v>
                </c:pt>
                <c:pt idx="1">
                  <c:v>12300</c:v>
                </c:pt>
                <c:pt idx="2">
                  <c:v>12936</c:v>
                </c:pt>
                <c:pt idx="3">
                  <c:v>13164</c:v>
                </c:pt>
                <c:pt idx="4">
                  <c:v>13181</c:v>
                </c:pt>
                <c:pt idx="5">
                  <c:v>13008</c:v>
                </c:pt>
                <c:pt idx="6">
                  <c:v>13009</c:v>
                </c:pt>
              </c:numCache>
            </c:numRef>
          </c:val>
          <c:smooth val="0"/>
        </c:ser>
        <c:ser>
          <c:idx val="1"/>
          <c:order val="1"/>
          <c:tx>
            <c:strRef>
              <c:f>Samenvatting!$AD$1</c:f>
              <c:strCache>
                <c:ptCount val="1"/>
                <c:pt idx="0">
                  <c:v>Loontrekkenden</c:v>
                </c:pt>
              </c:strCache>
            </c:strRef>
          </c:tx>
          <c:marker>
            <c:symbol val="none"/>
          </c:marker>
          <c:val>
            <c:numRef>
              <c:f>Samenvatting!$AE$23:$AK$23</c:f>
              <c:numCache>
                <c:formatCode>#,##0</c:formatCode>
                <c:ptCount val="7"/>
                <c:pt idx="0">
                  <c:v>11497</c:v>
                </c:pt>
                <c:pt idx="1">
                  <c:v>11765</c:v>
                </c:pt>
                <c:pt idx="2">
                  <c:v>12370</c:v>
                </c:pt>
                <c:pt idx="3">
                  <c:v>12622</c:v>
                </c:pt>
                <c:pt idx="4">
                  <c:v>12660</c:v>
                </c:pt>
                <c:pt idx="5">
                  <c:v>12508</c:v>
                </c:pt>
                <c:pt idx="6">
                  <c:v>12515</c:v>
                </c:pt>
              </c:numCache>
            </c:numRef>
          </c:val>
          <c:smooth val="0"/>
        </c:ser>
        <c:ser>
          <c:idx val="2"/>
          <c:order val="2"/>
          <c:tx>
            <c:strRef>
              <c:f>Samenvatting!$AM$1</c:f>
              <c:strCache>
                <c:ptCount val="1"/>
                <c:pt idx="0">
                  <c:v>Zelfstandigen</c:v>
                </c:pt>
              </c:strCache>
            </c:strRef>
          </c:tx>
          <c:marker>
            <c:symbol val="none"/>
          </c:marker>
          <c:val>
            <c:numRef>
              <c:f>Samenvatting!$AN$23:$AT$23</c:f>
              <c:numCache>
                <c:formatCode>#,##0</c:formatCode>
                <c:ptCount val="7"/>
                <c:pt idx="0">
                  <c:v>556</c:v>
                </c:pt>
                <c:pt idx="1">
                  <c:v>535</c:v>
                </c:pt>
                <c:pt idx="2">
                  <c:v>566</c:v>
                </c:pt>
                <c:pt idx="3">
                  <c:v>542</c:v>
                </c:pt>
                <c:pt idx="4">
                  <c:v>521</c:v>
                </c:pt>
                <c:pt idx="5">
                  <c:v>500</c:v>
                </c:pt>
                <c:pt idx="6">
                  <c:v>494</c:v>
                </c:pt>
              </c:numCache>
            </c:numRef>
          </c:val>
          <c:smooth val="0"/>
        </c:ser>
        <c:dLbls>
          <c:showLegendKey val="0"/>
          <c:showVal val="0"/>
          <c:showCatName val="0"/>
          <c:showSerName val="0"/>
          <c:showPercent val="0"/>
          <c:showBubbleSize val="0"/>
        </c:dLbls>
        <c:marker val="1"/>
        <c:smooth val="0"/>
        <c:axId val="142451200"/>
        <c:axId val="95240768"/>
      </c:lineChart>
      <c:catAx>
        <c:axId val="142451200"/>
        <c:scaling>
          <c:orientation val="minMax"/>
        </c:scaling>
        <c:delete val="0"/>
        <c:axPos val="b"/>
        <c:numFmt formatCode="General" sourceLinked="1"/>
        <c:majorTickMark val="out"/>
        <c:minorTickMark val="none"/>
        <c:tickLblPos val="nextTo"/>
        <c:crossAx val="95240768"/>
        <c:crosses val="autoZero"/>
        <c:auto val="1"/>
        <c:lblAlgn val="ctr"/>
        <c:lblOffset val="100"/>
        <c:noMultiLvlLbl val="0"/>
      </c:catAx>
      <c:valAx>
        <c:axId val="95240768"/>
        <c:scaling>
          <c:orientation val="minMax"/>
        </c:scaling>
        <c:delete val="0"/>
        <c:axPos val="l"/>
        <c:majorGridlines/>
        <c:numFmt formatCode="#,##0" sourceLinked="1"/>
        <c:majorTickMark val="out"/>
        <c:minorTickMark val="none"/>
        <c:tickLblPos val="nextTo"/>
        <c:crossAx val="142451200"/>
        <c:crosses val="autoZero"/>
        <c:crossBetween val="between"/>
      </c:valAx>
    </c:plotArea>
    <c:legend>
      <c:legendPos val="b"/>
      <c:overlay val="0"/>
    </c:legend>
    <c:plotVisOnly val="1"/>
    <c:dispBlanksAs val="gap"/>
    <c:showDLblsOverMax val="0"/>
  </c:chart>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leeftijdsgroep'!$A$149</c:f>
          <c:strCache>
            <c:ptCount val="1"/>
            <c:pt idx="0">
              <c:v>311</c:v>
            </c:pt>
          </c:strCache>
        </c:strRef>
      </c:tx>
      <c:overlay val="0"/>
    </c:title>
    <c:autoTitleDeleted val="0"/>
    <c:plotArea>
      <c:layout/>
      <c:lineChart>
        <c:grouping val="standard"/>
        <c:varyColors val="0"/>
        <c:ser>
          <c:idx val="0"/>
          <c:order val="0"/>
          <c:tx>
            <c:strRef>
              <c:f>'samenvatting leeftijdsgroep'!$B$149</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leeftijdsgroep'!$C$149:$H$149</c:f>
              <c:numCache>
                <c:formatCode>#,##0</c:formatCode>
                <c:ptCount val="6"/>
                <c:pt idx="0">
                  <c:v>0</c:v>
                </c:pt>
                <c:pt idx="1">
                  <c:v>381</c:v>
                </c:pt>
                <c:pt idx="2">
                  <c:v>1901</c:v>
                </c:pt>
                <c:pt idx="3">
                  <c:v>3936</c:v>
                </c:pt>
                <c:pt idx="4">
                  <c:v>4513</c:v>
                </c:pt>
                <c:pt idx="5">
                  <c:v>1322</c:v>
                </c:pt>
              </c:numCache>
            </c:numRef>
          </c:val>
          <c:smooth val="0"/>
        </c:ser>
        <c:ser>
          <c:idx val="1"/>
          <c:order val="1"/>
          <c:tx>
            <c:strRef>
              <c:f>'samenvatting leeftijdsgroep'!$B$150</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leeftijdsgroep'!$C$150:$H$150</c:f>
              <c:numCache>
                <c:formatCode>#,##0</c:formatCode>
                <c:ptCount val="6"/>
                <c:pt idx="0">
                  <c:v>1</c:v>
                </c:pt>
                <c:pt idx="1">
                  <c:v>355</c:v>
                </c:pt>
                <c:pt idx="2">
                  <c:v>1856</c:v>
                </c:pt>
                <c:pt idx="3">
                  <c:v>3956</c:v>
                </c:pt>
                <c:pt idx="4">
                  <c:v>4721</c:v>
                </c:pt>
                <c:pt idx="5">
                  <c:v>1411</c:v>
                </c:pt>
              </c:numCache>
            </c:numRef>
          </c:val>
          <c:smooth val="0"/>
        </c:ser>
        <c:ser>
          <c:idx val="2"/>
          <c:order val="2"/>
          <c:tx>
            <c:strRef>
              <c:f>'samenvatting leeftijdsgroep'!$B$151</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leeftijdsgroep'!$C$151:$H$151</c:f>
              <c:numCache>
                <c:formatCode>#,##0</c:formatCode>
                <c:ptCount val="6"/>
                <c:pt idx="0">
                  <c:v>0</c:v>
                </c:pt>
                <c:pt idx="1">
                  <c:v>360</c:v>
                </c:pt>
                <c:pt idx="2">
                  <c:v>1855</c:v>
                </c:pt>
                <c:pt idx="3">
                  <c:v>4103</c:v>
                </c:pt>
                <c:pt idx="4">
                  <c:v>4949</c:v>
                </c:pt>
                <c:pt idx="5">
                  <c:v>1669</c:v>
                </c:pt>
              </c:numCache>
            </c:numRef>
          </c:val>
          <c:smooth val="0"/>
        </c:ser>
        <c:ser>
          <c:idx val="3"/>
          <c:order val="3"/>
          <c:tx>
            <c:strRef>
              <c:f>'samenvatting leeftijdsgroep'!$B$152</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leeftijdsgroep'!$C$152:$H$152</c:f>
              <c:numCache>
                <c:formatCode>#,##0</c:formatCode>
                <c:ptCount val="6"/>
                <c:pt idx="0">
                  <c:v>0</c:v>
                </c:pt>
                <c:pt idx="1">
                  <c:v>340</c:v>
                </c:pt>
                <c:pt idx="2">
                  <c:v>1790</c:v>
                </c:pt>
                <c:pt idx="3">
                  <c:v>4068</c:v>
                </c:pt>
                <c:pt idx="4">
                  <c:v>5187</c:v>
                </c:pt>
                <c:pt idx="5">
                  <c:v>1779</c:v>
                </c:pt>
              </c:numCache>
            </c:numRef>
          </c:val>
          <c:smooth val="0"/>
        </c:ser>
        <c:ser>
          <c:idx val="4"/>
          <c:order val="4"/>
          <c:tx>
            <c:strRef>
              <c:f>'samenvatting leeftijdsgroep'!$B$153</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leeftijdsgroep'!$C$153:$H$153</c:f>
              <c:numCache>
                <c:formatCode>#,##0</c:formatCode>
                <c:ptCount val="6"/>
                <c:pt idx="0">
                  <c:v>0</c:v>
                </c:pt>
                <c:pt idx="1">
                  <c:v>305</c:v>
                </c:pt>
                <c:pt idx="2">
                  <c:v>1703</c:v>
                </c:pt>
                <c:pt idx="3">
                  <c:v>3982</c:v>
                </c:pt>
                <c:pt idx="4">
                  <c:v>5327</c:v>
                </c:pt>
                <c:pt idx="5">
                  <c:v>1864</c:v>
                </c:pt>
              </c:numCache>
            </c:numRef>
          </c:val>
          <c:smooth val="0"/>
        </c:ser>
        <c:ser>
          <c:idx val="5"/>
          <c:order val="5"/>
          <c:tx>
            <c:strRef>
              <c:f>'samenvatting leeftijdsgroep'!$B$154</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leeftijdsgroep'!$C$154:$H$154</c:f>
              <c:numCache>
                <c:formatCode>#,##0</c:formatCode>
                <c:ptCount val="6"/>
                <c:pt idx="0">
                  <c:v>0</c:v>
                </c:pt>
                <c:pt idx="1">
                  <c:v>268</c:v>
                </c:pt>
                <c:pt idx="2">
                  <c:v>1565</c:v>
                </c:pt>
                <c:pt idx="3">
                  <c:v>3817</c:v>
                </c:pt>
                <c:pt idx="4">
                  <c:v>5360</c:v>
                </c:pt>
                <c:pt idx="5">
                  <c:v>1998</c:v>
                </c:pt>
              </c:numCache>
            </c:numRef>
          </c:val>
          <c:smooth val="0"/>
        </c:ser>
        <c:ser>
          <c:idx val="6"/>
          <c:order val="6"/>
          <c:tx>
            <c:strRef>
              <c:f>'samenvatting leeftijdsgroep'!$B$155</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leeftijdsgroep'!$C$155:$H$155</c:f>
              <c:numCache>
                <c:formatCode>#,##0</c:formatCode>
                <c:ptCount val="6"/>
                <c:pt idx="0">
                  <c:v>0</c:v>
                </c:pt>
                <c:pt idx="1">
                  <c:v>257</c:v>
                </c:pt>
                <c:pt idx="2">
                  <c:v>1517</c:v>
                </c:pt>
                <c:pt idx="3">
                  <c:v>3794</c:v>
                </c:pt>
                <c:pt idx="4">
                  <c:v>5389</c:v>
                </c:pt>
                <c:pt idx="5">
                  <c:v>2052</c:v>
                </c:pt>
              </c:numCache>
            </c:numRef>
          </c:val>
          <c:smooth val="0"/>
        </c:ser>
        <c:dLbls>
          <c:showLegendKey val="0"/>
          <c:showVal val="0"/>
          <c:showCatName val="0"/>
          <c:showSerName val="0"/>
          <c:showPercent val="0"/>
          <c:showBubbleSize val="0"/>
        </c:dLbls>
        <c:marker val="1"/>
        <c:smooth val="0"/>
        <c:axId val="142454272"/>
        <c:axId val="95243648"/>
      </c:lineChart>
      <c:catAx>
        <c:axId val="142454272"/>
        <c:scaling>
          <c:orientation val="minMax"/>
        </c:scaling>
        <c:delete val="0"/>
        <c:axPos val="b"/>
        <c:numFmt formatCode="General" sourceLinked="1"/>
        <c:majorTickMark val="out"/>
        <c:minorTickMark val="none"/>
        <c:tickLblPos val="nextTo"/>
        <c:crossAx val="95243648"/>
        <c:crosses val="autoZero"/>
        <c:auto val="1"/>
        <c:lblAlgn val="ctr"/>
        <c:lblOffset val="100"/>
        <c:noMultiLvlLbl val="0"/>
      </c:catAx>
      <c:valAx>
        <c:axId val="95243648"/>
        <c:scaling>
          <c:orientation val="minMax"/>
        </c:scaling>
        <c:delete val="0"/>
        <c:axPos val="l"/>
        <c:majorGridlines/>
        <c:numFmt formatCode="#,##0" sourceLinked="1"/>
        <c:majorTickMark val="out"/>
        <c:minorTickMark val="none"/>
        <c:tickLblPos val="nextTo"/>
        <c:crossAx val="142454272"/>
        <c:crosses val="autoZero"/>
        <c:crossBetween val="between"/>
      </c:valAx>
    </c:plotArea>
    <c:legend>
      <c:legendPos val="r"/>
      <c:overlay val="0"/>
    </c:legend>
    <c:plotVisOnly val="1"/>
    <c:dispBlanksAs val="gap"/>
    <c:showDLblsOverMax val="0"/>
  </c:chart>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Samenvatting!$A$55</c:f>
          <c:strCache>
            <c:ptCount val="1"/>
            <c:pt idx="0">
              <c:v>311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Samenvatting!$D$55:$H$55</c:f>
              <c:numCache>
                <c:formatCode>#,##0.00</c:formatCode>
                <c:ptCount val="5"/>
                <c:pt idx="0">
                  <c:v>10.99196858036148</c:v>
                </c:pt>
                <c:pt idx="1">
                  <c:v>12.14261242783353</c:v>
                </c:pt>
                <c:pt idx="2">
                  <c:v>12.930847431909612</c:v>
                </c:pt>
                <c:pt idx="3">
                  <c:v>14.164583333333455</c:v>
                </c:pt>
                <c:pt idx="4">
                  <c:v>14.596585483554145</c:v>
                </c:pt>
              </c:numCache>
            </c:numRef>
          </c:val>
          <c:smooth val="0"/>
        </c:ser>
        <c:ser>
          <c:idx val="1"/>
          <c:order val="1"/>
          <c:tx>
            <c:strRef>
              <c:f>Samenvatting!$K$1</c:f>
              <c:strCache>
                <c:ptCount val="1"/>
                <c:pt idx="0">
                  <c:v>Mannen</c:v>
                </c:pt>
              </c:strCache>
            </c:strRef>
          </c:tx>
          <c:marker>
            <c:symbol val="none"/>
          </c:marker>
          <c:val>
            <c:numRef>
              <c:f>Samenvatting!$N$55:$R$55</c:f>
              <c:numCache>
                <c:formatCode>#,##0.00</c:formatCode>
                <c:ptCount val="5"/>
                <c:pt idx="0">
                  <c:v>11.008440316165744</c:v>
                </c:pt>
                <c:pt idx="1">
                  <c:v>12.2313933479036</c:v>
                </c:pt>
                <c:pt idx="2">
                  <c:v>12.940282832878388</c:v>
                </c:pt>
                <c:pt idx="3">
                  <c:v>14.053552122562959</c:v>
                </c:pt>
                <c:pt idx="4">
                  <c:v>14.404881007393737</c:v>
                </c:pt>
              </c:numCache>
            </c:numRef>
          </c:val>
          <c:smooth val="0"/>
        </c:ser>
        <c:ser>
          <c:idx val="2"/>
          <c:order val="2"/>
          <c:tx>
            <c:strRef>
              <c:f>Samenvatting!$U$1</c:f>
              <c:strCache>
                <c:ptCount val="1"/>
                <c:pt idx="0">
                  <c:v>Vrouwen</c:v>
                </c:pt>
              </c:strCache>
            </c:strRef>
          </c:tx>
          <c:marker>
            <c:symbol val="none"/>
          </c:marker>
          <c:val>
            <c:numRef>
              <c:f>Samenvatting!$X$55:$AB$55</c:f>
              <c:numCache>
                <c:formatCode>#,##0.00</c:formatCode>
                <c:ptCount val="5"/>
                <c:pt idx="0">
                  <c:v>10.983436986622927</c:v>
                </c:pt>
                <c:pt idx="1">
                  <c:v>12.097688733808756</c:v>
                </c:pt>
                <c:pt idx="2">
                  <c:v>12.9261259723013</c:v>
                </c:pt>
                <c:pt idx="3">
                  <c:v>14.220118146055203</c:v>
                </c:pt>
                <c:pt idx="4">
                  <c:v>14.69216168132194</c:v>
                </c:pt>
              </c:numCache>
            </c:numRef>
          </c:val>
          <c:smooth val="0"/>
        </c:ser>
        <c:dLbls>
          <c:showLegendKey val="0"/>
          <c:showVal val="0"/>
          <c:showCatName val="0"/>
          <c:showSerName val="0"/>
          <c:showPercent val="0"/>
          <c:showBubbleSize val="0"/>
        </c:dLbls>
        <c:marker val="1"/>
        <c:smooth val="0"/>
        <c:axId val="143967744"/>
        <c:axId val="95246528"/>
      </c:lineChart>
      <c:catAx>
        <c:axId val="143967744"/>
        <c:scaling>
          <c:orientation val="minMax"/>
        </c:scaling>
        <c:delete val="0"/>
        <c:axPos val="b"/>
        <c:numFmt formatCode="General" sourceLinked="1"/>
        <c:majorTickMark val="out"/>
        <c:minorTickMark val="none"/>
        <c:tickLblPos val="nextTo"/>
        <c:crossAx val="95246528"/>
        <c:crosses val="autoZero"/>
        <c:auto val="1"/>
        <c:lblAlgn val="ctr"/>
        <c:lblOffset val="100"/>
        <c:noMultiLvlLbl val="0"/>
      </c:catAx>
      <c:valAx>
        <c:axId val="95246528"/>
        <c:scaling>
          <c:orientation val="minMax"/>
        </c:scaling>
        <c:delete val="0"/>
        <c:axPos val="l"/>
        <c:majorGridlines/>
        <c:numFmt formatCode="#,##0.00" sourceLinked="1"/>
        <c:majorTickMark val="out"/>
        <c:minorTickMark val="none"/>
        <c:tickLblPos val="nextTo"/>
        <c:crossAx val="143967744"/>
        <c:crosses val="autoZero"/>
        <c:crossBetween val="between"/>
      </c:valAx>
    </c:plotArea>
    <c:legend>
      <c:legendPos val="b"/>
      <c:overlay val="0"/>
    </c:legend>
    <c:plotVisOnly val="1"/>
    <c:dispBlanksAs val="gap"/>
    <c:showDLblsOverMax val="0"/>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leeftijdsgroep'!$A$149</c:f>
          <c:strCache>
            <c:ptCount val="1"/>
            <c:pt idx="0">
              <c:v>311</c:v>
            </c:pt>
          </c:strCache>
        </c:strRef>
      </c:tx>
      <c:overlay val="0"/>
    </c:title>
    <c:autoTitleDeleted val="0"/>
    <c:plotArea>
      <c:layout/>
      <c:lineChart>
        <c:grouping val="standard"/>
        <c:varyColors val="0"/>
        <c:ser>
          <c:idx val="0"/>
          <c:order val="0"/>
          <c:tx>
            <c:strRef>
              <c:f>'samenvatting leeftijdsgroep'!$B$149</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leeftijdsgroep'!$C$149:$H$149</c:f>
              <c:numCache>
                <c:formatCode>#,##0</c:formatCode>
                <c:ptCount val="6"/>
                <c:pt idx="0">
                  <c:v>0</c:v>
                </c:pt>
                <c:pt idx="1">
                  <c:v>381</c:v>
                </c:pt>
                <c:pt idx="2">
                  <c:v>1901</c:v>
                </c:pt>
                <c:pt idx="3">
                  <c:v>3936</c:v>
                </c:pt>
                <c:pt idx="4">
                  <c:v>4513</c:v>
                </c:pt>
                <c:pt idx="5">
                  <c:v>1322</c:v>
                </c:pt>
              </c:numCache>
            </c:numRef>
          </c:val>
          <c:smooth val="0"/>
        </c:ser>
        <c:ser>
          <c:idx val="1"/>
          <c:order val="1"/>
          <c:tx>
            <c:strRef>
              <c:f>'samenvatting leeftijdsgroep'!$B$150</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leeftijdsgroep'!$C$150:$H$150</c:f>
              <c:numCache>
                <c:formatCode>#,##0</c:formatCode>
                <c:ptCount val="6"/>
                <c:pt idx="0">
                  <c:v>1</c:v>
                </c:pt>
                <c:pt idx="1">
                  <c:v>355</c:v>
                </c:pt>
                <c:pt idx="2">
                  <c:v>1856</c:v>
                </c:pt>
                <c:pt idx="3">
                  <c:v>3956</c:v>
                </c:pt>
                <c:pt idx="4">
                  <c:v>4721</c:v>
                </c:pt>
                <c:pt idx="5">
                  <c:v>1411</c:v>
                </c:pt>
              </c:numCache>
            </c:numRef>
          </c:val>
          <c:smooth val="0"/>
        </c:ser>
        <c:ser>
          <c:idx val="2"/>
          <c:order val="2"/>
          <c:tx>
            <c:strRef>
              <c:f>'samenvatting leeftijdsgroep'!$B$151</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leeftijdsgroep'!$C$151:$H$151</c:f>
              <c:numCache>
                <c:formatCode>#,##0</c:formatCode>
                <c:ptCount val="6"/>
                <c:pt idx="0">
                  <c:v>0</c:v>
                </c:pt>
                <c:pt idx="1">
                  <c:v>360</c:v>
                </c:pt>
                <c:pt idx="2">
                  <c:v>1855</c:v>
                </c:pt>
                <c:pt idx="3">
                  <c:v>4103</c:v>
                </c:pt>
                <c:pt idx="4">
                  <c:v>4949</c:v>
                </c:pt>
                <c:pt idx="5">
                  <c:v>1669</c:v>
                </c:pt>
              </c:numCache>
            </c:numRef>
          </c:val>
          <c:smooth val="0"/>
        </c:ser>
        <c:ser>
          <c:idx val="3"/>
          <c:order val="3"/>
          <c:tx>
            <c:strRef>
              <c:f>'samenvatting leeftijdsgroep'!$B$152</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leeftijdsgroep'!$C$152:$H$152</c:f>
              <c:numCache>
                <c:formatCode>#,##0</c:formatCode>
                <c:ptCount val="6"/>
                <c:pt idx="0">
                  <c:v>0</c:v>
                </c:pt>
                <c:pt idx="1">
                  <c:v>340</c:v>
                </c:pt>
                <c:pt idx="2">
                  <c:v>1790</c:v>
                </c:pt>
                <c:pt idx="3">
                  <c:v>4068</c:v>
                </c:pt>
                <c:pt idx="4">
                  <c:v>5187</c:v>
                </c:pt>
                <c:pt idx="5">
                  <c:v>1779</c:v>
                </c:pt>
              </c:numCache>
            </c:numRef>
          </c:val>
          <c:smooth val="0"/>
        </c:ser>
        <c:ser>
          <c:idx val="4"/>
          <c:order val="4"/>
          <c:tx>
            <c:strRef>
              <c:f>'samenvatting leeftijdsgroep'!$B$153</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leeftijdsgroep'!$C$153:$H$153</c:f>
              <c:numCache>
                <c:formatCode>#,##0</c:formatCode>
                <c:ptCount val="6"/>
                <c:pt idx="0">
                  <c:v>0</c:v>
                </c:pt>
                <c:pt idx="1">
                  <c:v>305</c:v>
                </c:pt>
                <c:pt idx="2">
                  <c:v>1703</c:v>
                </c:pt>
                <c:pt idx="3">
                  <c:v>3982</c:v>
                </c:pt>
                <c:pt idx="4">
                  <c:v>5327</c:v>
                </c:pt>
                <c:pt idx="5">
                  <c:v>1864</c:v>
                </c:pt>
              </c:numCache>
            </c:numRef>
          </c:val>
          <c:smooth val="0"/>
        </c:ser>
        <c:ser>
          <c:idx val="5"/>
          <c:order val="5"/>
          <c:tx>
            <c:strRef>
              <c:f>'samenvatting leeftijdsgroep'!$B$154</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leeftijdsgroep'!$C$154:$H$154</c:f>
              <c:numCache>
                <c:formatCode>#,##0</c:formatCode>
                <c:ptCount val="6"/>
                <c:pt idx="0">
                  <c:v>0</c:v>
                </c:pt>
                <c:pt idx="1">
                  <c:v>268</c:v>
                </c:pt>
                <c:pt idx="2">
                  <c:v>1565</c:v>
                </c:pt>
                <c:pt idx="3">
                  <c:v>3817</c:v>
                </c:pt>
                <c:pt idx="4">
                  <c:v>5360</c:v>
                </c:pt>
                <c:pt idx="5">
                  <c:v>1998</c:v>
                </c:pt>
              </c:numCache>
            </c:numRef>
          </c:val>
          <c:smooth val="0"/>
        </c:ser>
        <c:ser>
          <c:idx val="6"/>
          <c:order val="6"/>
          <c:tx>
            <c:strRef>
              <c:f>'samenvatting leeftijdsgroep'!$B$155</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leeftijdsgroep'!$C$155:$H$155</c:f>
              <c:numCache>
                <c:formatCode>#,##0</c:formatCode>
                <c:ptCount val="6"/>
                <c:pt idx="0">
                  <c:v>0</c:v>
                </c:pt>
                <c:pt idx="1">
                  <c:v>257</c:v>
                </c:pt>
                <c:pt idx="2">
                  <c:v>1517</c:v>
                </c:pt>
                <c:pt idx="3">
                  <c:v>3794</c:v>
                </c:pt>
                <c:pt idx="4">
                  <c:v>5389</c:v>
                </c:pt>
                <c:pt idx="5">
                  <c:v>2052</c:v>
                </c:pt>
              </c:numCache>
            </c:numRef>
          </c:val>
          <c:smooth val="0"/>
        </c:ser>
        <c:dLbls>
          <c:showLegendKey val="0"/>
          <c:showVal val="0"/>
          <c:showCatName val="0"/>
          <c:showSerName val="0"/>
          <c:showPercent val="0"/>
          <c:showBubbleSize val="0"/>
        </c:dLbls>
        <c:marker val="1"/>
        <c:smooth val="0"/>
        <c:axId val="143725056"/>
        <c:axId val="95282304"/>
      </c:lineChart>
      <c:catAx>
        <c:axId val="143725056"/>
        <c:scaling>
          <c:orientation val="minMax"/>
        </c:scaling>
        <c:delete val="0"/>
        <c:axPos val="b"/>
        <c:numFmt formatCode="General" sourceLinked="1"/>
        <c:majorTickMark val="out"/>
        <c:minorTickMark val="none"/>
        <c:tickLblPos val="nextTo"/>
        <c:crossAx val="95282304"/>
        <c:crosses val="autoZero"/>
        <c:auto val="1"/>
        <c:lblAlgn val="ctr"/>
        <c:lblOffset val="100"/>
        <c:noMultiLvlLbl val="0"/>
      </c:catAx>
      <c:valAx>
        <c:axId val="95282304"/>
        <c:scaling>
          <c:orientation val="minMax"/>
        </c:scaling>
        <c:delete val="0"/>
        <c:axPos val="l"/>
        <c:majorGridlines/>
        <c:numFmt formatCode="#,##0" sourceLinked="1"/>
        <c:majorTickMark val="out"/>
        <c:minorTickMark val="none"/>
        <c:tickLblPos val="nextTo"/>
        <c:crossAx val="143725056"/>
        <c:crosses val="autoZero"/>
        <c:crossBetween val="between"/>
      </c:valAx>
    </c:plotArea>
    <c:legend>
      <c:legendPos val="r"/>
      <c:overlay val="0"/>
    </c:legend>
    <c:plotVisOnly val="1"/>
    <c:dispBlanksAs val="gap"/>
    <c:showDLblsOverMax val="0"/>
  </c:chart>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Samenvatting!$A$55</c:f>
          <c:strCache>
            <c:ptCount val="1"/>
            <c:pt idx="0">
              <c:v>311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Samenvatting!$D$55:$H$55</c:f>
              <c:numCache>
                <c:formatCode>#,##0.00</c:formatCode>
                <c:ptCount val="5"/>
                <c:pt idx="0">
                  <c:v>10.99196858036148</c:v>
                </c:pt>
                <c:pt idx="1">
                  <c:v>12.14261242783353</c:v>
                </c:pt>
                <c:pt idx="2">
                  <c:v>12.930847431909612</c:v>
                </c:pt>
                <c:pt idx="3">
                  <c:v>14.164583333333455</c:v>
                </c:pt>
                <c:pt idx="4">
                  <c:v>14.596585483554145</c:v>
                </c:pt>
              </c:numCache>
            </c:numRef>
          </c:val>
          <c:smooth val="0"/>
        </c:ser>
        <c:ser>
          <c:idx val="1"/>
          <c:order val="1"/>
          <c:tx>
            <c:strRef>
              <c:f>Samenvatting!$K$1</c:f>
              <c:strCache>
                <c:ptCount val="1"/>
                <c:pt idx="0">
                  <c:v>Mannen</c:v>
                </c:pt>
              </c:strCache>
            </c:strRef>
          </c:tx>
          <c:marker>
            <c:symbol val="none"/>
          </c:marker>
          <c:val>
            <c:numRef>
              <c:f>Samenvatting!$N$55:$R$55</c:f>
              <c:numCache>
                <c:formatCode>#,##0.00</c:formatCode>
                <c:ptCount val="5"/>
                <c:pt idx="0">
                  <c:v>11.008440316165744</c:v>
                </c:pt>
                <c:pt idx="1">
                  <c:v>12.2313933479036</c:v>
                </c:pt>
                <c:pt idx="2">
                  <c:v>12.940282832878388</c:v>
                </c:pt>
                <c:pt idx="3">
                  <c:v>14.053552122562959</c:v>
                </c:pt>
                <c:pt idx="4">
                  <c:v>14.404881007393737</c:v>
                </c:pt>
              </c:numCache>
            </c:numRef>
          </c:val>
          <c:smooth val="0"/>
        </c:ser>
        <c:ser>
          <c:idx val="2"/>
          <c:order val="2"/>
          <c:tx>
            <c:strRef>
              <c:f>Samenvatting!$U$1</c:f>
              <c:strCache>
                <c:ptCount val="1"/>
                <c:pt idx="0">
                  <c:v>Vrouwen</c:v>
                </c:pt>
              </c:strCache>
            </c:strRef>
          </c:tx>
          <c:marker>
            <c:symbol val="none"/>
          </c:marker>
          <c:val>
            <c:numRef>
              <c:f>Samenvatting!$X$55:$AB$55</c:f>
              <c:numCache>
                <c:formatCode>#,##0.00</c:formatCode>
                <c:ptCount val="5"/>
                <c:pt idx="0">
                  <c:v>10.983436986622927</c:v>
                </c:pt>
                <c:pt idx="1">
                  <c:v>12.097688733808756</c:v>
                </c:pt>
                <c:pt idx="2">
                  <c:v>12.9261259723013</c:v>
                </c:pt>
                <c:pt idx="3">
                  <c:v>14.220118146055203</c:v>
                </c:pt>
                <c:pt idx="4">
                  <c:v>14.69216168132194</c:v>
                </c:pt>
              </c:numCache>
            </c:numRef>
          </c:val>
          <c:smooth val="0"/>
        </c:ser>
        <c:dLbls>
          <c:showLegendKey val="0"/>
          <c:showVal val="0"/>
          <c:showCatName val="0"/>
          <c:showSerName val="0"/>
          <c:showPercent val="0"/>
          <c:showBubbleSize val="0"/>
        </c:dLbls>
        <c:marker val="1"/>
        <c:smooth val="0"/>
        <c:axId val="142928384"/>
        <c:axId val="95285184"/>
      </c:lineChart>
      <c:catAx>
        <c:axId val="142928384"/>
        <c:scaling>
          <c:orientation val="minMax"/>
        </c:scaling>
        <c:delete val="0"/>
        <c:axPos val="b"/>
        <c:numFmt formatCode="General" sourceLinked="1"/>
        <c:majorTickMark val="out"/>
        <c:minorTickMark val="none"/>
        <c:tickLblPos val="nextTo"/>
        <c:crossAx val="95285184"/>
        <c:crosses val="autoZero"/>
        <c:auto val="1"/>
        <c:lblAlgn val="ctr"/>
        <c:lblOffset val="100"/>
        <c:noMultiLvlLbl val="0"/>
      </c:catAx>
      <c:valAx>
        <c:axId val="95285184"/>
        <c:scaling>
          <c:orientation val="minMax"/>
        </c:scaling>
        <c:delete val="0"/>
        <c:axPos val="l"/>
        <c:majorGridlines/>
        <c:numFmt formatCode="#,##0.00" sourceLinked="1"/>
        <c:majorTickMark val="out"/>
        <c:minorTickMark val="none"/>
        <c:tickLblPos val="nextTo"/>
        <c:crossAx val="142928384"/>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Samenvatting!$A$3</c:f>
          <c:strCache>
            <c:ptCount val="1"/>
            <c:pt idx="0">
              <c:v>291</c:v>
            </c:pt>
          </c:strCache>
        </c:strRef>
      </c:tx>
      <c:layout/>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Samenvatting!$B$3:$H$3</c:f>
              <c:numCache>
                <c:formatCode>#,##0</c:formatCode>
                <c:ptCount val="7"/>
                <c:pt idx="0">
                  <c:v>880</c:v>
                </c:pt>
                <c:pt idx="1">
                  <c:v>888</c:v>
                </c:pt>
                <c:pt idx="2">
                  <c:v>886</c:v>
                </c:pt>
                <c:pt idx="3">
                  <c:v>900</c:v>
                </c:pt>
                <c:pt idx="4">
                  <c:v>881</c:v>
                </c:pt>
                <c:pt idx="5">
                  <c:v>841</c:v>
                </c:pt>
                <c:pt idx="6">
                  <c:v>834</c:v>
                </c:pt>
              </c:numCache>
            </c:numRef>
          </c:val>
          <c:smooth val="0"/>
        </c:ser>
        <c:ser>
          <c:idx val="1"/>
          <c:order val="1"/>
          <c:tx>
            <c:strRef>
              <c:f>Samenvatting!$K$1</c:f>
              <c:strCache>
                <c:ptCount val="1"/>
                <c:pt idx="0">
                  <c:v>Mannen</c:v>
                </c:pt>
              </c:strCache>
            </c:strRef>
          </c:tx>
          <c:marker>
            <c:symbol val="none"/>
          </c:marker>
          <c:val>
            <c:numRef>
              <c:f>Samenvatting!$L$3:$R$3</c:f>
              <c:numCache>
                <c:formatCode>#,##0</c:formatCode>
                <c:ptCount val="7"/>
                <c:pt idx="0">
                  <c:v>708</c:v>
                </c:pt>
                <c:pt idx="1">
                  <c:v>703</c:v>
                </c:pt>
                <c:pt idx="2">
                  <c:v>701</c:v>
                </c:pt>
                <c:pt idx="3">
                  <c:v>713</c:v>
                </c:pt>
                <c:pt idx="4">
                  <c:v>701</c:v>
                </c:pt>
                <c:pt idx="5">
                  <c:v>668</c:v>
                </c:pt>
                <c:pt idx="6">
                  <c:v>659</c:v>
                </c:pt>
              </c:numCache>
            </c:numRef>
          </c:val>
          <c:smooth val="0"/>
        </c:ser>
        <c:ser>
          <c:idx val="2"/>
          <c:order val="2"/>
          <c:tx>
            <c:strRef>
              <c:f>Samenvatting!$U$1</c:f>
              <c:strCache>
                <c:ptCount val="1"/>
                <c:pt idx="0">
                  <c:v>Vrouwen</c:v>
                </c:pt>
              </c:strCache>
            </c:strRef>
          </c:tx>
          <c:marker>
            <c:symbol val="none"/>
          </c:marker>
          <c:val>
            <c:numRef>
              <c:f>Samenvatting!$V$3:$AB$3</c:f>
              <c:numCache>
                <c:formatCode>#,##0</c:formatCode>
                <c:ptCount val="7"/>
                <c:pt idx="0">
                  <c:v>172</c:v>
                </c:pt>
                <c:pt idx="1">
                  <c:v>185</c:v>
                </c:pt>
                <c:pt idx="2">
                  <c:v>185</c:v>
                </c:pt>
                <c:pt idx="3">
                  <c:v>187</c:v>
                </c:pt>
                <c:pt idx="4">
                  <c:v>180</c:v>
                </c:pt>
                <c:pt idx="5">
                  <c:v>173</c:v>
                </c:pt>
                <c:pt idx="6">
                  <c:v>175</c:v>
                </c:pt>
              </c:numCache>
            </c:numRef>
          </c:val>
          <c:smooth val="0"/>
        </c:ser>
        <c:dLbls>
          <c:showLegendKey val="0"/>
          <c:showVal val="0"/>
          <c:showCatName val="0"/>
          <c:showSerName val="0"/>
          <c:showPercent val="0"/>
          <c:showBubbleSize val="0"/>
        </c:dLbls>
        <c:marker val="1"/>
        <c:smooth val="0"/>
        <c:axId val="139057152"/>
        <c:axId val="137933312"/>
      </c:lineChart>
      <c:catAx>
        <c:axId val="139057152"/>
        <c:scaling>
          <c:orientation val="minMax"/>
        </c:scaling>
        <c:delete val="0"/>
        <c:axPos val="b"/>
        <c:numFmt formatCode="General" sourceLinked="1"/>
        <c:majorTickMark val="out"/>
        <c:minorTickMark val="none"/>
        <c:tickLblPos val="nextTo"/>
        <c:crossAx val="137933312"/>
        <c:crosses val="autoZero"/>
        <c:auto val="1"/>
        <c:lblAlgn val="ctr"/>
        <c:lblOffset val="100"/>
        <c:noMultiLvlLbl val="0"/>
      </c:catAx>
      <c:valAx>
        <c:axId val="137933312"/>
        <c:scaling>
          <c:orientation val="minMax"/>
        </c:scaling>
        <c:delete val="0"/>
        <c:axPos val="l"/>
        <c:majorGridlines/>
        <c:numFmt formatCode="#,##0" sourceLinked="1"/>
        <c:majorTickMark val="out"/>
        <c:minorTickMark val="none"/>
        <c:tickLblPos val="nextTo"/>
        <c:crossAx val="1390571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Samenvatting!$A$55</c:f>
          <c:strCache>
            <c:ptCount val="1"/>
            <c:pt idx="0">
              <c:v>311</c:v>
            </c:pt>
          </c:strCache>
        </c:strRef>
      </c:tx>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Samenvatting!$D$55:$H$55</c:f>
              <c:numCache>
                <c:formatCode>#,##0.00</c:formatCode>
                <c:ptCount val="5"/>
                <c:pt idx="0">
                  <c:v>10.99196858036148</c:v>
                </c:pt>
                <c:pt idx="1">
                  <c:v>12.14261242783353</c:v>
                </c:pt>
                <c:pt idx="2">
                  <c:v>12.930847431909612</c:v>
                </c:pt>
                <c:pt idx="3">
                  <c:v>14.164583333333455</c:v>
                </c:pt>
                <c:pt idx="4">
                  <c:v>14.596585483554145</c:v>
                </c:pt>
              </c:numCache>
            </c:numRef>
          </c:val>
          <c:smooth val="0"/>
        </c:ser>
        <c:ser>
          <c:idx val="1"/>
          <c:order val="1"/>
          <c:tx>
            <c:strRef>
              <c:f>Samenvatting!$AD$1</c:f>
              <c:strCache>
                <c:ptCount val="1"/>
                <c:pt idx="0">
                  <c:v>Loontrekkenden</c:v>
                </c:pt>
              </c:strCache>
            </c:strRef>
          </c:tx>
          <c:marker>
            <c:symbol val="none"/>
          </c:marker>
          <c:val>
            <c:numRef>
              <c:f>Samenvatting!$AG$55:$AK$55</c:f>
              <c:numCache>
                <c:formatCode>#,##0.00</c:formatCode>
                <c:ptCount val="5"/>
                <c:pt idx="0">
                  <c:v>11.057694916015476</c:v>
                </c:pt>
                <c:pt idx="1">
                  <c:v>12.214401001778249</c:v>
                </c:pt>
                <c:pt idx="2">
                  <c:v>13.009824907846285</c:v>
                </c:pt>
                <c:pt idx="3">
                  <c:v>14.257357735493798</c:v>
                </c:pt>
                <c:pt idx="4">
                  <c:v>14.692893416788747</c:v>
                </c:pt>
              </c:numCache>
            </c:numRef>
          </c:val>
          <c:smooth val="0"/>
        </c:ser>
        <c:ser>
          <c:idx val="2"/>
          <c:order val="2"/>
          <c:tx>
            <c:strRef>
              <c:f>Samenvatting!$AM$1</c:f>
              <c:strCache>
                <c:ptCount val="1"/>
                <c:pt idx="0">
                  <c:v>Zelfstandigen</c:v>
                </c:pt>
              </c:strCache>
            </c:strRef>
          </c:tx>
          <c:marker>
            <c:symbol val="none"/>
          </c:marker>
          <c:val>
            <c:numRef>
              <c:f>Samenvatting!$AP$55:$AT$55</c:f>
              <c:numCache>
                <c:formatCode>#,##0.00</c:formatCode>
                <c:ptCount val="5"/>
                <c:pt idx="0">
                  <c:v>9.5555113859442677</c:v>
                </c:pt>
                <c:pt idx="1">
                  <c:v>10.470812833128354</c:v>
                </c:pt>
                <c:pt idx="2">
                  <c:v>11.011740243122206</c:v>
                </c:pt>
                <c:pt idx="3">
                  <c:v>11.843738888888895</c:v>
                </c:pt>
                <c:pt idx="4">
                  <c:v>12.15671952316689</c:v>
                </c:pt>
              </c:numCache>
            </c:numRef>
          </c:val>
          <c:smooth val="0"/>
        </c:ser>
        <c:dLbls>
          <c:showLegendKey val="0"/>
          <c:showVal val="0"/>
          <c:showCatName val="0"/>
          <c:showSerName val="0"/>
          <c:showPercent val="0"/>
          <c:showBubbleSize val="0"/>
        </c:dLbls>
        <c:marker val="1"/>
        <c:smooth val="0"/>
        <c:axId val="143716352"/>
        <c:axId val="95288064"/>
      </c:lineChart>
      <c:catAx>
        <c:axId val="143716352"/>
        <c:scaling>
          <c:orientation val="minMax"/>
        </c:scaling>
        <c:delete val="0"/>
        <c:axPos val="b"/>
        <c:numFmt formatCode="General" sourceLinked="1"/>
        <c:majorTickMark val="out"/>
        <c:minorTickMark val="none"/>
        <c:tickLblPos val="nextTo"/>
        <c:crossAx val="95288064"/>
        <c:crosses val="autoZero"/>
        <c:auto val="1"/>
        <c:lblAlgn val="ctr"/>
        <c:lblOffset val="100"/>
        <c:noMultiLvlLbl val="0"/>
      </c:catAx>
      <c:valAx>
        <c:axId val="95288064"/>
        <c:scaling>
          <c:orientation val="minMax"/>
        </c:scaling>
        <c:delete val="0"/>
        <c:axPos val="l"/>
        <c:majorGridlines/>
        <c:numFmt formatCode="#,##0.00" sourceLinked="1"/>
        <c:majorTickMark val="out"/>
        <c:minorTickMark val="none"/>
        <c:tickLblPos val="nextTo"/>
        <c:crossAx val="143716352"/>
        <c:crosses val="autoZero"/>
        <c:crossBetween val="between"/>
      </c:valAx>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Samenvatting!$A$3</c:f>
          <c:strCache>
            <c:ptCount val="1"/>
            <c:pt idx="0">
              <c:v>291</c:v>
            </c:pt>
          </c:strCache>
        </c:strRef>
      </c:tx>
      <c:layout/>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Samenvatting!$B$1:$H$1</c:f>
              <c:numCache>
                <c:formatCode>General</c:formatCode>
                <c:ptCount val="7"/>
                <c:pt idx="0">
                  <c:v>2007</c:v>
                </c:pt>
                <c:pt idx="1">
                  <c:v>2008</c:v>
                </c:pt>
                <c:pt idx="2">
                  <c:v>2009</c:v>
                </c:pt>
                <c:pt idx="3">
                  <c:v>2010</c:v>
                </c:pt>
                <c:pt idx="4">
                  <c:v>2011</c:v>
                </c:pt>
                <c:pt idx="5">
                  <c:v>2012</c:v>
                </c:pt>
                <c:pt idx="6" formatCode="m/d/yyyy">
                  <c:v>41455</c:v>
                </c:pt>
              </c:numCache>
            </c:numRef>
          </c:cat>
          <c:val>
            <c:numRef>
              <c:f>Samenvatting!$B$3:$H$3</c:f>
              <c:numCache>
                <c:formatCode>#,##0</c:formatCode>
                <c:ptCount val="7"/>
                <c:pt idx="0">
                  <c:v>880</c:v>
                </c:pt>
                <c:pt idx="1">
                  <c:v>888</c:v>
                </c:pt>
                <c:pt idx="2">
                  <c:v>886</c:v>
                </c:pt>
                <c:pt idx="3">
                  <c:v>900</c:v>
                </c:pt>
                <c:pt idx="4">
                  <c:v>881</c:v>
                </c:pt>
                <c:pt idx="5">
                  <c:v>841</c:v>
                </c:pt>
                <c:pt idx="6">
                  <c:v>834</c:v>
                </c:pt>
              </c:numCache>
            </c:numRef>
          </c:val>
          <c:smooth val="0"/>
        </c:ser>
        <c:ser>
          <c:idx val="1"/>
          <c:order val="1"/>
          <c:tx>
            <c:strRef>
              <c:f>Samenvatting!$AD$1</c:f>
              <c:strCache>
                <c:ptCount val="1"/>
                <c:pt idx="0">
                  <c:v>Loontrekkenden</c:v>
                </c:pt>
              </c:strCache>
            </c:strRef>
          </c:tx>
          <c:marker>
            <c:symbol val="none"/>
          </c:marker>
          <c:val>
            <c:numRef>
              <c:f>Samenvatting!$AE$3:$AK$3</c:f>
              <c:numCache>
                <c:formatCode>#,##0</c:formatCode>
                <c:ptCount val="7"/>
                <c:pt idx="0">
                  <c:v>804</c:v>
                </c:pt>
                <c:pt idx="1">
                  <c:v>817</c:v>
                </c:pt>
                <c:pt idx="2">
                  <c:v>815</c:v>
                </c:pt>
                <c:pt idx="3">
                  <c:v>834</c:v>
                </c:pt>
                <c:pt idx="4">
                  <c:v>819</c:v>
                </c:pt>
                <c:pt idx="5">
                  <c:v>779</c:v>
                </c:pt>
                <c:pt idx="6">
                  <c:v>773</c:v>
                </c:pt>
              </c:numCache>
            </c:numRef>
          </c:val>
          <c:smooth val="0"/>
        </c:ser>
        <c:ser>
          <c:idx val="2"/>
          <c:order val="2"/>
          <c:tx>
            <c:strRef>
              <c:f>Samenvatting!$AM$1</c:f>
              <c:strCache>
                <c:ptCount val="1"/>
                <c:pt idx="0">
                  <c:v>Zelfstandigen</c:v>
                </c:pt>
              </c:strCache>
            </c:strRef>
          </c:tx>
          <c:marker>
            <c:symbol val="none"/>
          </c:marker>
          <c:val>
            <c:numRef>
              <c:f>Samenvatting!$AN$3:$AT$3</c:f>
              <c:numCache>
                <c:formatCode>#,##0</c:formatCode>
                <c:ptCount val="7"/>
                <c:pt idx="0">
                  <c:v>76</c:v>
                </c:pt>
                <c:pt idx="1">
                  <c:v>71</c:v>
                </c:pt>
                <c:pt idx="2">
                  <c:v>71</c:v>
                </c:pt>
                <c:pt idx="3">
                  <c:v>66</c:v>
                </c:pt>
                <c:pt idx="4">
                  <c:v>62</c:v>
                </c:pt>
                <c:pt idx="5">
                  <c:v>62</c:v>
                </c:pt>
                <c:pt idx="6">
                  <c:v>61</c:v>
                </c:pt>
              </c:numCache>
            </c:numRef>
          </c:val>
          <c:smooth val="0"/>
        </c:ser>
        <c:dLbls>
          <c:showLegendKey val="0"/>
          <c:showVal val="0"/>
          <c:showCatName val="0"/>
          <c:showSerName val="0"/>
          <c:showPercent val="0"/>
          <c:showBubbleSize val="0"/>
        </c:dLbls>
        <c:marker val="1"/>
        <c:smooth val="0"/>
        <c:axId val="139591680"/>
        <c:axId val="137936192"/>
      </c:lineChart>
      <c:catAx>
        <c:axId val="139591680"/>
        <c:scaling>
          <c:orientation val="minMax"/>
        </c:scaling>
        <c:delete val="0"/>
        <c:axPos val="b"/>
        <c:numFmt formatCode="General" sourceLinked="1"/>
        <c:majorTickMark val="out"/>
        <c:minorTickMark val="none"/>
        <c:tickLblPos val="nextTo"/>
        <c:crossAx val="137936192"/>
        <c:crosses val="autoZero"/>
        <c:auto val="1"/>
        <c:lblAlgn val="ctr"/>
        <c:lblOffset val="100"/>
        <c:noMultiLvlLbl val="0"/>
      </c:catAx>
      <c:valAx>
        <c:axId val="137936192"/>
        <c:scaling>
          <c:orientation val="minMax"/>
        </c:scaling>
        <c:delete val="0"/>
        <c:axPos val="l"/>
        <c:majorGridlines/>
        <c:numFmt formatCode="#,##0" sourceLinked="1"/>
        <c:majorTickMark val="out"/>
        <c:minorTickMark val="none"/>
        <c:tickLblPos val="nextTo"/>
        <c:crossAx val="1395916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 leeftijdsgroep'!$A$9</c:f>
          <c:strCache>
            <c:ptCount val="1"/>
            <c:pt idx="0">
              <c:v>291</c:v>
            </c:pt>
          </c:strCache>
        </c:strRef>
      </c:tx>
      <c:layout/>
      <c:overlay val="0"/>
    </c:title>
    <c:autoTitleDeleted val="0"/>
    <c:plotArea>
      <c:layout/>
      <c:lineChart>
        <c:grouping val="standard"/>
        <c:varyColors val="0"/>
        <c:ser>
          <c:idx val="0"/>
          <c:order val="0"/>
          <c:tx>
            <c:strRef>
              <c:f>'samenvatting leeftijdsgroep'!$B$9</c:f>
              <c:strCache>
                <c:ptCount val="1"/>
                <c:pt idx="0">
                  <c:v>2007</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leeftijdsgroep'!$C$9:$H$9</c:f>
              <c:numCache>
                <c:formatCode>#,##0</c:formatCode>
                <c:ptCount val="6"/>
                <c:pt idx="0">
                  <c:v>0</c:v>
                </c:pt>
                <c:pt idx="1">
                  <c:v>1</c:v>
                </c:pt>
                <c:pt idx="2">
                  <c:v>7</c:v>
                </c:pt>
                <c:pt idx="3">
                  <c:v>131</c:v>
                </c:pt>
                <c:pt idx="4">
                  <c:v>477</c:v>
                </c:pt>
                <c:pt idx="5">
                  <c:v>264</c:v>
                </c:pt>
              </c:numCache>
            </c:numRef>
          </c:val>
          <c:smooth val="0"/>
        </c:ser>
        <c:ser>
          <c:idx val="1"/>
          <c:order val="1"/>
          <c:tx>
            <c:strRef>
              <c:f>'samenvatting leeftijdsgroep'!$B$10</c:f>
              <c:strCache>
                <c:ptCount val="1"/>
                <c:pt idx="0">
                  <c:v>2008</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leeftijdsgroep'!$C$10:$H$10</c:f>
              <c:numCache>
                <c:formatCode>#,##0</c:formatCode>
                <c:ptCount val="6"/>
                <c:pt idx="0">
                  <c:v>0</c:v>
                </c:pt>
                <c:pt idx="1">
                  <c:v>2</c:v>
                </c:pt>
                <c:pt idx="2">
                  <c:v>10</c:v>
                </c:pt>
                <c:pt idx="3">
                  <c:v>129</c:v>
                </c:pt>
                <c:pt idx="4">
                  <c:v>485</c:v>
                </c:pt>
                <c:pt idx="5">
                  <c:v>262</c:v>
                </c:pt>
              </c:numCache>
            </c:numRef>
          </c:val>
          <c:smooth val="0"/>
        </c:ser>
        <c:ser>
          <c:idx val="2"/>
          <c:order val="2"/>
          <c:tx>
            <c:strRef>
              <c:f>'samenvatting leeftijdsgroep'!$B$11</c:f>
              <c:strCache>
                <c:ptCount val="1"/>
                <c:pt idx="0">
                  <c:v>2009</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leeftijdsgroep'!$C$11:$H$11</c:f>
              <c:numCache>
                <c:formatCode>#,##0</c:formatCode>
                <c:ptCount val="6"/>
                <c:pt idx="0">
                  <c:v>0</c:v>
                </c:pt>
                <c:pt idx="1">
                  <c:v>1</c:v>
                </c:pt>
                <c:pt idx="2">
                  <c:v>10</c:v>
                </c:pt>
                <c:pt idx="3">
                  <c:v>121</c:v>
                </c:pt>
                <c:pt idx="4">
                  <c:v>484</c:v>
                </c:pt>
                <c:pt idx="5">
                  <c:v>270</c:v>
                </c:pt>
              </c:numCache>
            </c:numRef>
          </c:val>
          <c:smooth val="0"/>
        </c:ser>
        <c:ser>
          <c:idx val="3"/>
          <c:order val="3"/>
          <c:tx>
            <c:strRef>
              <c:f>'samenvatting leeftijdsgroep'!$B$12</c:f>
              <c:strCache>
                <c:ptCount val="1"/>
                <c:pt idx="0">
                  <c:v>2010</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leeftijdsgroep'!$C$12:$H$12</c:f>
              <c:numCache>
                <c:formatCode>#,##0</c:formatCode>
                <c:ptCount val="6"/>
                <c:pt idx="0">
                  <c:v>0</c:v>
                </c:pt>
                <c:pt idx="1">
                  <c:v>1</c:v>
                </c:pt>
                <c:pt idx="2">
                  <c:v>12</c:v>
                </c:pt>
                <c:pt idx="3">
                  <c:v>137</c:v>
                </c:pt>
                <c:pt idx="4">
                  <c:v>477</c:v>
                </c:pt>
                <c:pt idx="5">
                  <c:v>273</c:v>
                </c:pt>
              </c:numCache>
            </c:numRef>
          </c:val>
          <c:smooth val="0"/>
        </c:ser>
        <c:ser>
          <c:idx val="4"/>
          <c:order val="4"/>
          <c:tx>
            <c:strRef>
              <c:f>'samenvatting leeftijdsgroep'!$B$13</c:f>
              <c:strCache>
                <c:ptCount val="1"/>
                <c:pt idx="0">
                  <c:v>2011</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leeftijdsgroep'!$C$13:$H$13</c:f>
              <c:numCache>
                <c:formatCode>#,##0</c:formatCode>
                <c:ptCount val="6"/>
                <c:pt idx="0">
                  <c:v>0</c:v>
                </c:pt>
                <c:pt idx="1">
                  <c:v>2</c:v>
                </c:pt>
                <c:pt idx="2">
                  <c:v>10</c:v>
                </c:pt>
                <c:pt idx="3">
                  <c:v>134</c:v>
                </c:pt>
                <c:pt idx="4">
                  <c:v>476</c:v>
                </c:pt>
                <c:pt idx="5">
                  <c:v>259</c:v>
                </c:pt>
              </c:numCache>
            </c:numRef>
          </c:val>
          <c:smooth val="0"/>
        </c:ser>
        <c:ser>
          <c:idx val="5"/>
          <c:order val="5"/>
          <c:tx>
            <c:strRef>
              <c:f>'samenvatting leeftijdsgroep'!$B$14</c:f>
              <c:strCache>
                <c:ptCount val="1"/>
                <c:pt idx="0">
                  <c:v>2012</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leeftijdsgroep'!$C$14:$H$14</c:f>
              <c:numCache>
                <c:formatCode>#,##0</c:formatCode>
                <c:ptCount val="6"/>
                <c:pt idx="0">
                  <c:v>0</c:v>
                </c:pt>
                <c:pt idx="1">
                  <c:v>3</c:v>
                </c:pt>
                <c:pt idx="2">
                  <c:v>10</c:v>
                </c:pt>
                <c:pt idx="3">
                  <c:v>112</c:v>
                </c:pt>
                <c:pt idx="4">
                  <c:v>475</c:v>
                </c:pt>
                <c:pt idx="5">
                  <c:v>241</c:v>
                </c:pt>
              </c:numCache>
            </c:numRef>
          </c:val>
          <c:smooth val="0"/>
        </c:ser>
        <c:ser>
          <c:idx val="6"/>
          <c:order val="6"/>
          <c:tx>
            <c:strRef>
              <c:f>'samenvatting leeftijdsgroep'!$B$15</c:f>
              <c:strCache>
                <c:ptCount val="1"/>
                <c:pt idx="0">
                  <c:v>30-06-2013</c:v>
                </c:pt>
              </c:strCache>
            </c:strRef>
          </c:tx>
          <c:marker>
            <c:symbol val="none"/>
          </c:marker>
          <c:cat>
            <c:strRef>
              <c:f>'samenvatting leeftijdsgroep'!$C$1:$H$1</c:f>
              <c:strCache>
                <c:ptCount val="6"/>
                <c:pt idx="0">
                  <c:v>-20</c:v>
                </c:pt>
                <c:pt idx="1">
                  <c:v>20-29</c:v>
                </c:pt>
                <c:pt idx="2">
                  <c:v>30-39</c:v>
                </c:pt>
                <c:pt idx="3">
                  <c:v>40-49</c:v>
                </c:pt>
                <c:pt idx="4">
                  <c:v>50-59</c:v>
                </c:pt>
                <c:pt idx="5">
                  <c:v>60+</c:v>
                </c:pt>
              </c:strCache>
            </c:strRef>
          </c:cat>
          <c:val>
            <c:numRef>
              <c:f>'samenvatting leeftijdsgroep'!$C$15:$H$15</c:f>
              <c:numCache>
                <c:formatCode>#,##0</c:formatCode>
                <c:ptCount val="6"/>
                <c:pt idx="0">
                  <c:v>0</c:v>
                </c:pt>
                <c:pt idx="1">
                  <c:v>4</c:v>
                </c:pt>
                <c:pt idx="2">
                  <c:v>16</c:v>
                </c:pt>
                <c:pt idx="3">
                  <c:v>102</c:v>
                </c:pt>
                <c:pt idx="4">
                  <c:v>475</c:v>
                </c:pt>
                <c:pt idx="5">
                  <c:v>237</c:v>
                </c:pt>
              </c:numCache>
            </c:numRef>
          </c:val>
          <c:smooth val="0"/>
        </c:ser>
        <c:dLbls>
          <c:showLegendKey val="0"/>
          <c:showVal val="0"/>
          <c:showCatName val="0"/>
          <c:showSerName val="0"/>
          <c:showPercent val="0"/>
          <c:showBubbleSize val="0"/>
        </c:dLbls>
        <c:marker val="1"/>
        <c:smooth val="0"/>
        <c:axId val="139594752"/>
        <c:axId val="139659520"/>
      </c:lineChart>
      <c:catAx>
        <c:axId val="139594752"/>
        <c:scaling>
          <c:orientation val="minMax"/>
        </c:scaling>
        <c:delete val="0"/>
        <c:axPos val="b"/>
        <c:numFmt formatCode="General" sourceLinked="1"/>
        <c:majorTickMark val="out"/>
        <c:minorTickMark val="none"/>
        <c:tickLblPos val="nextTo"/>
        <c:crossAx val="139659520"/>
        <c:crosses val="autoZero"/>
        <c:auto val="1"/>
        <c:lblAlgn val="ctr"/>
        <c:lblOffset val="100"/>
        <c:noMultiLvlLbl val="0"/>
      </c:catAx>
      <c:valAx>
        <c:axId val="139659520"/>
        <c:scaling>
          <c:orientation val="minMax"/>
        </c:scaling>
        <c:delete val="0"/>
        <c:axPos val="l"/>
        <c:majorGridlines/>
        <c:numFmt formatCode="#,##0" sourceLinked="1"/>
        <c:majorTickMark val="out"/>
        <c:minorTickMark val="none"/>
        <c:tickLblPos val="nextTo"/>
        <c:crossAx val="1395947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Samenvatting!$A$35</c:f>
          <c:strCache>
            <c:ptCount val="1"/>
            <c:pt idx="0">
              <c:v>291</c:v>
            </c:pt>
          </c:strCache>
        </c:strRef>
      </c:tx>
      <c:layout/>
      <c:overlay val="0"/>
    </c:title>
    <c:autoTitleDeleted val="0"/>
    <c:plotArea>
      <c:layout/>
      <c:lineChart>
        <c:grouping val="standard"/>
        <c:varyColors val="0"/>
        <c:ser>
          <c:idx val="0"/>
          <c:order val="0"/>
          <c:tx>
            <c:strRef>
              <c:f>Samenvatting!$A$1</c:f>
              <c:strCache>
                <c:ptCount val="1"/>
                <c:pt idx="0">
                  <c:v>Totaal</c:v>
                </c:pt>
              </c:strCache>
            </c:strRef>
          </c:tx>
          <c:marker>
            <c:symbol val="none"/>
          </c:marker>
          <c:cat>
            <c:numRef>
              <c:f>Samenvatting!$D$33:$H$33</c:f>
              <c:numCache>
                <c:formatCode>General</c:formatCode>
                <c:ptCount val="5"/>
                <c:pt idx="0">
                  <c:v>2009</c:v>
                </c:pt>
                <c:pt idx="1">
                  <c:v>2010</c:v>
                </c:pt>
                <c:pt idx="2">
                  <c:v>2011</c:v>
                </c:pt>
                <c:pt idx="3">
                  <c:v>2012</c:v>
                </c:pt>
                <c:pt idx="4" formatCode="m/d/yyyy">
                  <c:v>41455</c:v>
                </c:pt>
              </c:numCache>
            </c:numRef>
          </c:cat>
          <c:val>
            <c:numRef>
              <c:f>Samenvatting!$D$35:$H$35</c:f>
              <c:numCache>
                <c:formatCode>#,##0.00</c:formatCode>
                <c:ptCount val="5"/>
                <c:pt idx="0">
                  <c:v>16.272824178580382</c:v>
                </c:pt>
                <c:pt idx="1">
                  <c:v>15.952376543209876</c:v>
                </c:pt>
                <c:pt idx="2">
                  <c:v>15.572111867826967</c:v>
                </c:pt>
                <c:pt idx="3">
                  <c:v>15.682870920861419</c:v>
                </c:pt>
                <c:pt idx="4">
                  <c:v>15.388102851052503</c:v>
                </c:pt>
              </c:numCache>
            </c:numRef>
          </c:val>
          <c:smooth val="0"/>
        </c:ser>
        <c:ser>
          <c:idx val="1"/>
          <c:order val="1"/>
          <c:tx>
            <c:strRef>
              <c:f>Samenvatting!$K$1</c:f>
              <c:strCache>
                <c:ptCount val="1"/>
                <c:pt idx="0">
                  <c:v>Mannen</c:v>
                </c:pt>
              </c:strCache>
            </c:strRef>
          </c:tx>
          <c:marker>
            <c:symbol val="none"/>
          </c:marker>
          <c:val>
            <c:numRef>
              <c:f>Samenvatting!$N$35:$R$35</c:f>
              <c:numCache>
                <c:formatCode>#,##0.00</c:formatCode>
                <c:ptCount val="5"/>
                <c:pt idx="0">
                  <c:v>16.303526707877626</c:v>
                </c:pt>
                <c:pt idx="1">
                  <c:v>15.840988779803647</c:v>
                </c:pt>
                <c:pt idx="2">
                  <c:v>15.519793152639071</c:v>
                </c:pt>
                <c:pt idx="3">
                  <c:v>15.528260146373933</c:v>
                </c:pt>
                <c:pt idx="4">
                  <c:v>15.334922441409555</c:v>
                </c:pt>
              </c:numCache>
            </c:numRef>
          </c:val>
          <c:smooth val="0"/>
        </c:ser>
        <c:ser>
          <c:idx val="2"/>
          <c:order val="2"/>
          <c:tx>
            <c:strRef>
              <c:f>Samenvatting!$U$1</c:f>
              <c:strCache>
                <c:ptCount val="1"/>
                <c:pt idx="0">
                  <c:v>Vrouwen</c:v>
                </c:pt>
              </c:strCache>
            </c:strRef>
          </c:tx>
          <c:marker>
            <c:symbol val="none"/>
          </c:marker>
          <c:val>
            <c:numRef>
              <c:f>Samenvatting!$X$35:$AB$35</c:f>
              <c:numCache>
                <c:formatCode>#,##0.00</c:formatCode>
                <c:ptCount val="5"/>
                <c:pt idx="0">
                  <c:v>16.156486486486497</c:v>
                </c:pt>
                <c:pt idx="1">
                  <c:v>16.37707961972669</c:v>
                </c:pt>
                <c:pt idx="2">
                  <c:v>15.775864197530867</c:v>
                </c:pt>
                <c:pt idx="3">
                  <c:v>16.279865125240867</c:v>
                </c:pt>
                <c:pt idx="4">
                  <c:v>15.58836507936509</c:v>
                </c:pt>
              </c:numCache>
            </c:numRef>
          </c:val>
          <c:smooth val="0"/>
        </c:ser>
        <c:dLbls>
          <c:showLegendKey val="0"/>
          <c:showVal val="0"/>
          <c:showCatName val="0"/>
          <c:showSerName val="0"/>
          <c:showPercent val="0"/>
          <c:showBubbleSize val="0"/>
        </c:dLbls>
        <c:marker val="1"/>
        <c:smooth val="0"/>
        <c:axId val="140042752"/>
        <c:axId val="139662400"/>
      </c:lineChart>
      <c:catAx>
        <c:axId val="140042752"/>
        <c:scaling>
          <c:orientation val="minMax"/>
        </c:scaling>
        <c:delete val="0"/>
        <c:axPos val="b"/>
        <c:numFmt formatCode="General" sourceLinked="1"/>
        <c:majorTickMark val="out"/>
        <c:minorTickMark val="none"/>
        <c:tickLblPos val="nextTo"/>
        <c:crossAx val="139662400"/>
        <c:crosses val="autoZero"/>
        <c:auto val="1"/>
        <c:lblAlgn val="ctr"/>
        <c:lblOffset val="100"/>
        <c:noMultiLvlLbl val="0"/>
      </c:catAx>
      <c:valAx>
        <c:axId val="139662400"/>
        <c:scaling>
          <c:orientation val="minMax"/>
        </c:scaling>
        <c:delete val="0"/>
        <c:axPos val="l"/>
        <c:majorGridlines/>
        <c:numFmt formatCode="#,##0.00" sourceLinked="1"/>
        <c:majorTickMark val="out"/>
        <c:minorTickMark val="none"/>
        <c:tickLblPos val="nextTo"/>
        <c:crossAx val="140042752"/>
        <c:crosses val="autoZero"/>
        <c:crossBetween val="between"/>
      </c:val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BE"/>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BE"/>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BE" smtClean="0"/>
              <a:t>Klik om de opmaakprofielen van de modeltekst te bewerken</a:t>
            </a:r>
          </a:p>
          <a:p>
            <a:pPr lvl="1"/>
            <a:r>
              <a:rPr lang="nl-BE" smtClean="0"/>
              <a:t>Tweede niveau</a:t>
            </a:r>
          </a:p>
          <a:p>
            <a:pPr lvl="2"/>
            <a:r>
              <a:rPr lang="nl-BE" smtClean="0"/>
              <a:t>Derde niveau</a:t>
            </a:r>
          </a:p>
          <a:p>
            <a:pPr lvl="3"/>
            <a:r>
              <a:rPr lang="nl-BE" smtClean="0"/>
              <a:t>Vierde niveau</a:t>
            </a:r>
          </a:p>
          <a:p>
            <a:pPr lvl="4"/>
            <a:r>
              <a:rPr lang="nl-BE" smtClean="0"/>
              <a:t>Vijfde niveau</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BE"/>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B0E68C5-5A16-464B-9202-60E9707A5BE4}" type="slidenum">
              <a:rPr lang="nl-BE"/>
              <a:pPr/>
              <a:t>‹#›</a:t>
            </a:fld>
            <a:endParaRPr lang="nl-BE"/>
          </a:p>
        </p:txBody>
      </p:sp>
    </p:spTree>
    <p:extLst>
      <p:ext uri="{BB962C8B-B14F-4D97-AF65-F5344CB8AC3E}">
        <p14:creationId xmlns:p14="http://schemas.microsoft.com/office/powerpoint/2010/main" val="1042090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0E68C5-5A16-464B-9202-60E9707A5BE4}" type="slidenum">
              <a:rPr lang="nl-BE" smtClean="0"/>
              <a:pPr/>
              <a:t>11</a:t>
            </a:fld>
            <a:endParaRPr lang="nl-BE"/>
          </a:p>
        </p:txBody>
      </p:sp>
    </p:spTree>
    <p:extLst>
      <p:ext uri="{BB962C8B-B14F-4D97-AF65-F5344CB8AC3E}">
        <p14:creationId xmlns:p14="http://schemas.microsoft.com/office/powerpoint/2010/main" val="192754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74443-409B-41E2-B508-39C3ACF447F9}" type="slidenum">
              <a:rPr lang="en-US" smtClean="0"/>
              <a:pPr/>
              <a:t>‹#›</a:t>
            </a:fld>
            <a:endParaRPr lang="en-US"/>
          </a:p>
        </p:txBody>
      </p:sp>
    </p:spTree>
    <p:extLst>
      <p:ext uri="{BB962C8B-B14F-4D97-AF65-F5344CB8AC3E}">
        <p14:creationId xmlns:p14="http://schemas.microsoft.com/office/powerpoint/2010/main" val="417363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5767C0-0C04-402B-96CE-2371182EEF6B}" type="slidenum">
              <a:rPr lang="en-US" smtClean="0"/>
              <a:pPr/>
              <a:t>‹#›</a:t>
            </a:fld>
            <a:endParaRPr lang="en-US"/>
          </a:p>
        </p:txBody>
      </p:sp>
    </p:spTree>
    <p:extLst>
      <p:ext uri="{BB962C8B-B14F-4D97-AF65-F5344CB8AC3E}">
        <p14:creationId xmlns:p14="http://schemas.microsoft.com/office/powerpoint/2010/main" val="409667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3194C-34E0-44FA-8B1C-50691C872DAD}" type="slidenum">
              <a:rPr lang="en-US" smtClean="0"/>
              <a:pPr/>
              <a:t>‹#›</a:t>
            </a:fld>
            <a:endParaRPr lang="en-US"/>
          </a:p>
        </p:txBody>
      </p:sp>
    </p:spTree>
    <p:extLst>
      <p:ext uri="{BB962C8B-B14F-4D97-AF65-F5344CB8AC3E}">
        <p14:creationId xmlns:p14="http://schemas.microsoft.com/office/powerpoint/2010/main" val="10164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48564-2F19-4B9E-A3C7-9D9660399A93}" type="slidenum">
              <a:rPr lang="en-US" smtClean="0"/>
              <a:pPr/>
              <a:t>‹#›</a:t>
            </a:fld>
            <a:endParaRPr lang="en-US"/>
          </a:p>
        </p:txBody>
      </p:sp>
    </p:spTree>
    <p:extLst>
      <p:ext uri="{BB962C8B-B14F-4D97-AF65-F5344CB8AC3E}">
        <p14:creationId xmlns:p14="http://schemas.microsoft.com/office/powerpoint/2010/main" val="44097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DF86A-34CC-46E4-A77A-3EA174D1BB61}" type="slidenum">
              <a:rPr lang="en-US" smtClean="0"/>
              <a:pPr/>
              <a:t>‹#›</a:t>
            </a:fld>
            <a:endParaRPr lang="en-US"/>
          </a:p>
        </p:txBody>
      </p:sp>
    </p:spTree>
    <p:extLst>
      <p:ext uri="{BB962C8B-B14F-4D97-AF65-F5344CB8AC3E}">
        <p14:creationId xmlns:p14="http://schemas.microsoft.com/office/powerpoint/2010/main" val="86277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9F1C4-5DB3-4550-8129-A054A0901FAF}" type="slidenum">
              <a:rPr lang="en-US" smtClean="0"/>
              <a:pPr/>
              <a:t>‹#›</a:t>
            </a:fld>
            <a:endParaRPr lang="en-US"/>
          </a:p>
        </p:txBody>
      </p:sp>
    </p:spTree>
    <p:extLst>
      <p:ext uri="{BB962C8B-B14F-4D97-AF65-F5344CB8AC3E}">
        <p14:creationId xmlns:p14="http://schemas.microsoft.com/office/powerpoint/2010/main" val="305722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185A4-4589-426D-B08C-D8E1BB99612A}" type="slidenum">
              <a:rPr lang="en-US" smtClean="0"/>
              <a:pPr/>
              <a:t>‹#›</a:t>
            </a:fld>
            <a:endParaRPr lang="en-US"/>
          </a:p>
        </p:txBody>
      </p:sp>
    </p:spTree>
    <p:extLst>
      <p:ext uri="{BB962C8B-B14F-4D97-AF65-F5344CB8AC3E}">
        <p14:creationId xmlns:p14="http://schemas.microsoft.com/office/powerpoint/2010/main" val="209859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75E2E-FFBD-436E-AE7F-2664F240681B}" type="slidenum">
              <a:rPr lang="en-US" smtClean="0"/>
              <a:pPr/>
              <a:t>‹#›</a:t>
            </a:fld>
            <a:endParaRPr lang="en-US"/>
          </a:p>
        </p:txBody>
      </p:sp>
    </p:spTree>
    <p:extLst>
      <p:ext uri="{BB962C8B-B14F-4D97-AF65-F5344CB8AC3E}">
        <p14:creationId xmlns:p14="http://schemas.microsoft.com/office/powerpoint/2010/main" val="222570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F9AE5-9D84-40A3-98D7-2B0E018FCCF2}" type="slidenum">
              <a:rPr lang="en-US" smtClean="0"/>
              <a:pPr/>
              <a:t>‹#›</a:t>
            </a:fld>
            <a:endParaRPr lang="en-US"/>
          </a:p>
        </p:txBody>
      </p:sp>
    </p:spTree>
    <p:extLst>
      <p:ext uri="{BB962C8B-B14F-4D97-AF65-F5344CB8AC3E}">
        <p14:creationId xmlns:p14="http://schemas.microsoft.com/office/powerpoint/2010/main" val="257812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0C712-FE7C-4E43-B598-BA56AFF19E45}" type="slidenum">
              <a:rPr lang="en-US" smtClean="0"/>
              <a:pPr/>
              <a:t>‹#›</a:t>
            </a:fld>
            <a:endParaRPr lang="en-US"/>
          </a:p>
        </p:txBody>
      </p:sp>
    </p:spTree>
    <p:extLst>
      <p:ext uri="{BB962C8B-B14F-4D97-AF65-F5344CB8AC3E}">
        <p14:creationId xmlns:p14="http://schemas.microsoft.com/office/powerpoint/2010/main" val="60414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B3A44-CF04-4D4C-AA49-79AE59B66D4E}" type="slidenum">
              <a:rPr lang="en-US" smtClean="0"/>
              <a:pPr/>
              <a:t>‹#›</a:t>
            </a:fld>
            <a:endParaRPr lang="en-US"/>
          </a:p>
        </p:txBody>
      </p:sp>
    </p:spTree>
    <p:extLst>
      <p:ext uri="{BB962C8B-B14F-4D97-AF65-F5344CB8AC3E}">
        <p14:creationId xmlns:p14="http://schemas.microsoft.com/office/powerpoint/2010/main" val="33980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CF58F-6DB0-4800-8D51-F72D150B7CCB}" type="slidenum">
              <a:rPr lang="en-US" smtClean="0"/>
              <a:pPr/>
              <a:t>‹#›</a:t>
            </a:fld>
            <a:endParaRPr lang="en-US"/>
          </a:p>
        </p:txBody>
      </p:sp>
    </p:spTree>
    <p:extLst>
      <p:ext uri="{BB962C8B-B14F-4D97-AF65-F5344CB8AC3E}">
        <p14:creationId xmlns:p14="http://schemas.microsoft.com/office/powerpoint/2010/main" val="9018572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normAutofit/>
          </a:bodyPr>
          <a:lstStyle/>
          <a:p>
            <a:r>
              <a:rPr lang="nl-BE" dirty="0" smtClean="0"/>
              <a:t>Invaliditeit en werk, Geestelijke gezondheid  </a:t>
            </a:r>
            <a:endParaRPr lang="nl-BE" dirty="0"/>
          </a:p>
        </p:txBody>
      </p:sp>
      <p:sp>
        <p:nvSpPr>
          <p:cNvPr id="20483" name="Rectangle 3"/>
          <p:cNvSpPr>
            <a:spLocks noGrp="1" noChangeArrowheads="1"/>
          </p:cNvSpPr>
          <p:nvPr>
            <p:ph type="subTitle" idx="1"/>
          </p:nvPr>
        </p:nvSpPr>
        <p:spPr>
          <a:xfrm>
            <a:off x="1619672" y="4005064"/>
            <a:ext cx="6400800" cy="1752600"/>
          </a:xfrm>
        </p:spPr>
        <p:txBody>
          <a:bodyPr>
            <a:normAutofit fontScale="47500" lnSpcReduction="20000"/>
          </a:bodyPr>
          <a:lstStyle/>
          <a:p>
            <a:r>
              <a:rPr lang="nl-BE" sz="3300" b="1" dirty="0" smtClean="0"/>
              <a:t>Psychische / Mentale aandoeningen</a:t>
            </a:r>
          </a:p>
          <a:p>
            <a:r>
              <a:rPr lang="nl-BE" sz="3300" b="1" dirty="0" smtClean="0"/>
              <a:t>Kenmerken van een populatie </a:t>
            </a:r>
          </a:p>
          <a:p>
            <a:r>
              <a:rPr lang="nl-BE" sz="3300" b="1" dirty="0" smtClean="0"/>
              <a:t>“ erkend arbeidsongeschikt “ </a:t>
            </a:r>
          </a:p>
          <a:p>
            <a:r>
              <a:rPr lang="nl-BE" sz="3300" b="1" dirty="0" smtClean="0"/>
              <a:t> in de periode 2007 – eerste semester 2013</a:t>
            </a:r>
          </a:p>
          <a:p>
            <a:endParaRPr lang="nl-BE" dirty="0" smtClean="0"/>
          </a:p>
          <a:p>
            <a:r>
              <a:rPr lang="nl-BE" dirty="0" smtClean="0"/>
              <a:t>Dr. L.  Vanwynsberghe  - Geneesheer–inspecteur RDQ – 25/04/2014</a:t>
            </a:r>
          </a:p>
          <a:p>
            <a:endParaRPr lang="nl-BE" dirty="0"/>
          </a:p>
        </p:txBody>
      </p:sp>
      <p:sp>
        <p:nvSpPr>
          <p:cNvPr id="6" name="Rectangle 6"/>
          <p:cNvSpPr>
            <a:spLocks noGrp="1" noChangeArrowheads="1"/>
          </p:cNvSpPr>
          <p:nvPr>
            <p:ph type="sldNum" sz="quarter" idx="12"/>
          </p:nvPr>
        </p:nvSpPr>
        <p:spPr/>
        <p:txBody>
          <a:bodyPr/>
          <a:lstStyle/>
          <a:p>
            <a:fld id="{671BE2DD-634F-47C5-AA74-130F01372E7F}" type="slidenum">
              <a:rPr lang="en-US"/>
              <a:pPr/>
              <a:t>1</a:t>
            </a:fld>
            <a:endParaRPr lang="en-US"/>
          </a:p>
        </p:txBody>
      </p:sp>
      <p:pic>
        <p:nvPicPr>
          <p:cNvPr id="1026" name="Picture 2" descr="http://intranet/portal/images/logo_charter/I-logo%2072%20dpi%20color%20RIZIV%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10</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14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56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11</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7170" name="Picture 2" descr="http://intranet/portal/images/logo_charter/I-logo%2072%20dpi%20color%20RIZIV%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4"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48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r>
              <a:rPr lang="nl-BE" dirty="0" smtClean="0"/>
              <a:t>Twee aandoeningen als oorzaak voor intrede in invaliditeit : meer dan de helft van het aantal invalide populatie</a:t>
            </a:r>
          </a:p>
          <a:p>
            <a:pPr>
              <a:buNone/>
            </a:pPr>
            <a:r>
              <a:rPr lang="nl-BE" dirty="0" smtClean="0"/>
              <a:t>    classificatie 300: 43.01 % </a:t>
            </a:r>
            <a:br>
              <a:rPr lang="nl-BE" dirty="0" smtClean="0"/>
            </a:br>
            <a:r>
              <a:rPr lang="nl-BE" dirty="0" smtClean="0"/>
              <a:t>classificatie 311: 12.62 % </a:t>
            </a:r>
          </a:p>
          <a:p>
            <a:r>
              <a:rPr lang="nl-BE" dirty="0" smtClean="0"/>
              <a:t>Andere aandoeningen blijven onder 10%</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r>
              <a:rPr lang="nl-BE" dirty="0" smtClean="0"/>
              <a:t>Vrouwelijke populatie in arbeidsongeschiktheid: </a:t>
            </a:r>
            <a:br>
              <a:rPr lang="nl-BE" dirty="0" smtClean="0"/>
            </a:br>
            <a:r>
              <a:rPr lang="nl-BE" dirty="0" smtClean="0"/>
              <a:t>      </a:t>
            </a:r>
            <a:r>
              <a:rPr lang="nl-BE" sz="2800" dirty="0" smtClean="0"/>
              <a:t>classificatie 300: 49.95%</a:t>
            </a:r>
            <a:br>
              <a:rPr lang="nl-BE" sz="2800" dirty="0" smtClean="0"/>
            </a:br>
            <a:r>
              <a:rPr lang="nl-BE" sz="2800" dirty="0" smtClean="0"/>
              <a:t>       classificatie 311:  14.27%</a:t>
            </a:r>
          </a:p>
          <a:p>
            <a:pPr>
              <a:buNone/>
            </a:pPr>
            <a:endParaRPr lang="nl-BE" dirty="0" smtClean="0"/>
          </a:p>
          <a:p>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r>
              <a:rPr lang="nl-BE" dirty="0" smtClean="0"/>
              <a:t>Mannelijke populatie in arbeidsongeschiktheid:</a:t>
            </a:r>
            <a:br>
              <a:rPr lang="nl-BE" dirty="0" smtClean="0"/>
            </a:br>
            <a:r>
              <a:rPr lang="nl-BE" dirty="0" smtClean="0"/>
              <a:t>     classificatie 300: 33.61%</a:t>
            </a:r>
            <a:br>
              <a:rPr lang="nl-BE" dirty="0" smtClean="0"/>
            </a:br>
            <a:r>
              <a:rPr lang="nl-BE" dirty="0" smtClean="0"/>
              <a:t>     classificatie 311:  minder dan 10%</a:t>
            </a:r>
            <a:br>
              <a:rPr lang="nl-BE" dirty="0" smtClean="0"/>
            </a:br>
            <a:r>
              <a:rPr lang="nl-BE" dirty="0" smtClean="0"/>
              <a:t>     classificatie 295:  10.99 %</a:t>
            </a:r>
            <a:br>
              <a:rPr lang="nl-BE" dirty="0" smtClean="0"/>
            </a:br>
            <a:r>
              <a:rPr lang="nl-BE" dirty="0" smtClean="0"/>
              <a:t>     classificatie 303: 10.03%</a:t>
            </a:r>
          </a:p>
          <a:p>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endParaRPr lang="nl-BE" dirty="0" smtClean="0"/>
          </a:p>
          <a:p>
            <a:pPr algn="ctr"/>
            <a:r>
              <a:rPr lang="nl-BE" dirty="0" smtClean="0"/>
              <a:t>Vrouwelijke populatie: </a:t>
            </a:r>
            <a:br>
              <a:rPr lang="nl-BE" dirty="0" smtClean="0"/>
            </a:br>
            <a:r>
              <a:rPr lang="nl-BE" dirty="0" smtClean="0"/>
              <a:t>sinds 2007: 44.64% toename </a:t>
            </a:r>
          </a:p>
          <a:p>
            <a:pPr algn="ctr">
              <a:buNone/>
            </a:pPr>
            <a:endParaRPr lang="nl-BE" dirty="0" smtClean="0"/>
          </a:p>
          <a:p>
            <a:pPr algn="ctr"/>
            <a:r>
              <a:rPr lang="nl-BE" dirty="0" smtClean="0"/>
              <a:t>Mannelijke populatie: </a:t>
            </a:r>
            <a:br>
              <a:rPr lang="nl-BE" dirty="0" smtClean="0"/>
            </a:br>
            <a:r>
              <a:rPr lang="nl-BE" dirty="0" smtClean="0"/>
              <a:t>sinds 2007: 26.95% toename</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16</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433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9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17</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536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6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18</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638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83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19</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741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54"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6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r>
              <a:rPr lang="nl-BE" dirty="0" smtClean="0"/>
              <a:t>Totaal invaliden : evolutie </a:t>
            </a:r>
          </a:p>
          <a:p>
            <a:pPr>
              <a:buNone/>
            </a:pPr>
            <a:r>
              <a:rPr lang="nl-BE" dirty="0" smtClean="0"/>
              <a:t>        2007: 242.086</a:t>
            </a:r>
            <a:br>
              <a:rPr lang="nl-BE" dirty="0" smtClean="0"/>
            </a:br>
            <a:r>
              <a:rPr lang="nl-BE" dirty="0" smtClean="0"/>
              <a:t>    2008 : 250.705</a:t>
            </a:r>
            <a:br>
              <a:rPr lang="nl-BE" dirty="0" smtClean="0"/>
            </a:br>
            <a:r>
              <a:rPr lang="nl-BE" dirty="0" smtClean="0"/>
              <a:t>    2009 : 250.668</a:t>
            </a:r>
            <a:br>
              <a:rPr lang="nl-BE" dirty="0" smtClean="0"/>
            </a:br>
            <a:r>
              <a:rPr lang="nl-BE" dirty="0" smtClean="0"/>
              <a:t>    2010 : 278.071</a:t>
            </a:r>
            <a:br>
              <a:rPr lang="nl-BE" dirty="0" smtClean="0"/>
            </a:br>
            <a:r>
              <a:rPr lang="nl-BE" dirty="0" smtClean="0"/>
              <a:t>    2011 : 280.814</a:t>
            </a:r>
            <a:br>
              <a:rPr lang="nl-BE" dirty="0" smtClean="0"/>
            </a:br>
            <a:r>
              <a:rPr lang="nl-BE" dirty="0" smtClean="0"/>
              <a:t>    2012 : 304.452  </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20</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843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52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21</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945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81"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5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22</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3891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82"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23</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3993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2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24</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096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44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25</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198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463"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597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26</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301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1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27</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403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28</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505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5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864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29</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608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200"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3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normAutofit lnSpcReduction="10000"/>
          </a:bodyPr>
          <a:lstStyle/>
          <a:p>
            <a:r>
              <a:rPr lang="nl-BE" dirty="0" smtClean="0"/>
              <a:t>Totaal aantal arbeidsongeschikte personen : </a:t>
            </a:r>
          </a:p>
          <a:p>
            <a:pPr>
              <a:buNone/>
            </a:pPr>
            <a:endParaRPr lang="nl-BE" dirty="0" smtClean="0"/>
          </a:p>
          <a:p>
            <a:pPr>
              <a:buNone/>
            </a:pPr>
            <a:r>
              <a:rPr lang="nl-BE" sz="2800" dirty="0" smtClean="0"/>
              <a:t>             2007:  77.394</a:t>
            </a:r>
            <a:br>
              <a:rPr lang="nl-BE" sz="2800" dirty="0" smtClean="0"/>
            </a:br>
            <a:r>
              <a:rPr lang="nl-BE" sz="2800" dirty="0" smtClean="0"/>
              <a:t>         2008:  81.552</a:t>
            </a:r>
            <a:br>
              <a:rPr lang="nl-BE" sz="2800" dirty="0" smtClean="0"/>
            </a:br>
            <a:r>
              <a:rPr lang="nl-BE" sz="2800" dirty="0" smtClean="0"/>
              <a:t>         2009:  86.925</a:t>
            </a:r>
            <a:br>
              <a:rPr lang="nl-BE" sz="2800" dirty="0" smtClean="0"/>
            </a:br>
            <a:r>
              <a:rPr lang="nl-BE" sz="2800" dirty="0" smtClean="0"/>
              <a:t>         2010:  92.425</a:t>
            </a:r>
            <a:br>
              <a:rPr lang="nl-BE" sz="2800" dirty="0" smtClean="0"/>
            </a:br>
            <a:r>
              <a:rPr lang="nl-BE" sz="2800" dirty="0" smtClean="0"/>
              <a:t>         2011:  96.879</a:t>
            </a:r>
            <a:br>
              <a:rPr lang="nl-BE" sz="2800" dirty="0" smtClean="0"/>
            </a:br>
            <a:r>
              <a:rPr lang="nl-BE" sz="2800" dirty="0" smtClean="0"/>
              <a:t>         2012: 102.322</a:t>
            </a:r>
            <a:br>
              <a:rPr lang="nl-BE" sz="2800" dirty="0" smtClean="0"/>
            </a:br>
            <a:r>
              <a:rPr lang="nl-BE" sz="2800" dirty="0" smtClean="0"/>
              <a:t>   S1- 2013: 105.689</a:t>
            </a:r>
          </a:p>
          <a:p>
            <a:pPr>
              <a:buNone/>
            </a:pPr>
            <a:r>
              <a:rPr lang="nl-BE" sz="2800" dirty="0" smtClean="0"/>
              <a:t>   gemiddeld 32.92 % van de totale populatie invaliden </a:t>
            </a:r>
            <a:endParaRPr lang="nl-BE" sz="2800"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30</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710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40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31</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813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16"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88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32</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915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432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33</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017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651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34</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963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29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35</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065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28"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399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36</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168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90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37</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270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68"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43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38</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373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29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39</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475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5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normAutofit fontScale="25000" lnSpcReduction="20000"/>
          </a:bodyPr>
          <a:lstStyle/>
          <a:p>
            <a:r>
              <a:rPr lang="nl-BE" sz="11200" dirty="0" smtClean="0"/>
              <a:t>Classificatie ICD-9: bij intrede in invaliditeit</a:t>
            </a:r>
          </a:p>
          <a:p>
            <a:pPr>
              <a:buNone/>
            </a:pPr>
            <a:endParaRPr lang="nl-BE" sz="11200" dirty="0" smtClean="0"/>
          </a:p>
          <a:p>
            <a:pPr>
              <a:buNone/>
            </a:pPr>
            <a:r>
              <a:rPr lang="nl-BE" sz="7400" dirty="0" smtClean="0"/>
              <a:t>       </a:t>
            </a:r>
            <a:r>
              <a:rPr lang="nl-BE" sz="9600" dirty="0" smtClean="0"/>
              <a:t>290: </a:t>
            </a:r>
            <a:r>
              <a:rPr lang="nl-BE" sz="9600" dirty="0" err="1" smtClean="0"/>
              <a:t>Senile</a:t>
            </a:r>
            <a:r>
              <a:rPr lang="nl-BE" sz="9600" dirty="0" smtClean="0"/>
              <a:t> en </a:t>
            </a:r>
            <a:r>
              <a:rPr lang="nl-BE" sz="9600" dirty="0" err="1" smtClean="0"/>
              <a:t>presenile</a:t>
            </a:r>
            <a:r>
              <a:rPr lang="nl-BE" sz="9600" dirty="0" smtClean="0"/>
              <a:t> </a:t>
            </a:r>
            <a:r>
              <a:rPr lang="nl-BE" sz="9600" dirty="0" err="1" smtClean="0"/>
              <a:t>organic</a:t>
            </a:r>
            <a:r>
              <a:rPr lang="nl-BE" sz="9600" dirty="0" smtClean="0"/>
              <a:t> </a:t>
            </a:r>
            <a:r>
              <a:rPr lang="nl-BE" sz="9600" dirty="0" err="1" smtClean="0"/>
              <a:t>psychotic</a:t>
            </a:r>
            <a:r>
              <a:rPr lang="nl-BE" sz="9600" dirty="0" smtClean="0"/>
              <a:t> </a:t>
            </a:r>
            <a:r>
              <a:rPr lang="nl-BE" sz="9600" dirty="0" err="1" smtClean="0"/>
              <a:t>conditions</a:t>
            </a:r>
            <a:r>
              <a:rPr lang="nl-BE" sz="9600" dirty="0" smtClean="0"/>
              <a:t> </a:t>
            </a:r>
            <a:br>
              <a:rPr lang="nl-BE" sz="9600" dirty="0" smtClean="0"/>
            </a:br>
            <a:r>
              <a:rPr lang="nl-BE" sz="9600" dirty="0" smtClean="0"/>
              <a:t>291: </a:t>
            </a:r>
            <a:r>
              <a:rPr lang="nl-BE" sz="9600" dirty="0" err="1" smtClean="0"/>
              <a:t>Alcoholic</a:t>
            </a:r>
            <a:r>
              <a:rPr lang="nl-BE" sz="9600" dirty="0" smtClean="0"/>
              <a:t> psychoses</a:t>
            </a:r>
            <a:br>
              <a:rPr lang="nl-BE" sz="9600" dirty="0" smtClean="0"/>
            </a:br>
            <a:r>
              <a:rPr lang="nl-BE" sz="9600" dirty="0" smtClean="0"/>
              <a:t>292: Drug psychoses</a:t>
            </a:r>
            <a:br>
              <a:rPr lang="nl-BE" sz="9600" dirty="0" smtClean="0"/>
            </a:br>
            <a:r>
              <a:rPr lang="nl-BE" sz="9600" dirty="0" smtClean="0"/>
              <a:t>293: </a:t>
            </a:r>
            <a:r>
              <a:rPr lang="nl-BE" sz="9600" dirty="0" err="1" smtClean="0"/>
              <a:t>Transient</a:t>
            </a:r>
            <a:r>
              <a:rPr lang="nl-BE" sz="9600" dirty="0" smtClean="0"/>
              <a:t> </a:t>
            </a:r>
            <a:r>
              <a:rPr lang="nl-BE" sz="9600" dirty="0" err="1" smtClean="0"/>
              <a:t>organic</a:t>
            </a:r>
            <a:r>
              <a:rPr lang="nl-BE" sz="9600" dirty="0" smtClean="0"/>
              <a:t> </a:t>
            </a:r>
            <a:r>
              <a:rPr lang="nl-BE" sz="9600" dirty="0" err="1" smtClean="0"/>
              <a:t>psychotic</a:t>
            </a:r>
            <a:r>
              <a:rPr lang="nl-BE" sz="9600" dirty="0" smtClean="0"/>
              <a:t> </a:t>
            </a:r>
            <a:r>
              <a:rPr lang="nl-BE" sz="9600" dirty="0" err="1" smtClean="0"/>
              <a:t>conditions</a:t>
            </a:r>
            <a:r>
              <a:rPr lang="nl-BE" sz="9600" dirty="0" smtClean="0"/>
              <a:t/>
            </a:r>
            <a:br>
              <a:rPr lang="nl-BE" sz="9600" dirty="0" smtClean="0"/>
            </a:br>
            <a:r>
              <a:rPr lang="nl-BE" sz="9600" dirty="0" smtClean="0"/>
              <a:t>294: </a:t>
            </a:r>
            <a:r>
              <a:rPr lang="nl-BE" sz="9600" dirty="0" err="1" smtClean="0"/>
              <a:t>Other</a:t>
            </a:r>
            <a:r>
              <a:rPr lang="nl-BE" sz="9600" dirty="0" smtClean="0"/>
              <a:t> </a:t>
            </a:r>
            <a:r>
              <a:rPr lang="nl-BE" sz="9600" dirty="0" err="1" smtClean="0"/>
              <a:t>organic</a:t>
            </a:r>
            <a:r>
              <a:rPr lang="nl-BE" sz="9600" dirty="0" smtClean="0"/>
              <a:t> </a:t>
            </a:r>
            <a:r>
              <a:rPr lang="nl-BE" sz="9600" dirty="0" err="1" smtClean="0"/>
              <a:t>psychotic</a:t>
            </a:r>
            <a:r>
              <a:rPr lang="nl-BE" sz="9600" dirty="0" smtClean="0"/>
              <a:t> </a:t>
            </a:r>
            <a:r>
              <a:rPr lang="nl-BE" sz="9600" dirty="0" err="1" smtClean="0"/>
              <a:t>conditions</a:t>
            </a:r>
            <a:r>
              <a:rPr lang="nl-BE" sz="9600" dirty="0" smtClean="0"/>
              <a:t> (</a:t>
            </a:r>
            <a:r>
              <a:rPr lang="nl-BE" sz="9600" dirty="0" err="1" smtClean="0"/>
              <a:t>chronic</a:t>
            </a:r>
            <a:r>
              <a:rPr lang="nl-BE" sz="9600" dirty="0" smtClean="0"/>
              <a:t>)</a:t>
            </a:r>
            <a:br>
              <a:rPr lang="nl-BE" sz="9600" dirty="0" smtClean="0"/>
            </a:br>
            <a:r>
              <a:rPr lang="nl-BE" sz="9600" dirty="0" smtClean="0">
                <a:solidFill>
                  <a:srgbClr val="FF0000"/>
                </a:solidFill>
              </a:rPr>
              <a:t>295: </a:t>
            </a:r>
            <a:r>
              <a:rPr lang="nl-BE" sz="9600" dirty="0" err="1" smtClean="0">
                <a:solidFill>
                  <a:srgbClr val="FF0000"/>
                </a:solidFill>
              </a:rPr>
              <a:t>Schizophrenic</a:t>
            </a:r>
            <a:r>
              <a:rPr lang="nl-BE" sz="9600" dirty="0" smtClean="0">
                <a:solidFill>
                  <a:srgbClr val="FF0000"/>
                </a:solidFill>
              </a:rPr>
              <a:t> disorders</a:t>
            </a:r>
            <a:br>
              <a:rPr lang="nl-BE" sz="9600" dirty="0" smtClean="0">
                <a:solidFill>
                  <a:srgbClr val="FF0000"/>
                </a:solidFill>
              </a:rPr>
            </a:br>
            <a:r>
              <a:rPr lang="nl-BE" sz="9600" dirty="0" smtClean="0">
                <a:solidFill>
                  <a:srgbClr val="FF0000"/>
                </a:solidFill>
              </a:rPr>
              <a:t>296: </a:t>
            </a:r>
            <a:r>
              <a:rPr lang="nl-BE" sz="9600" dirty="0" err="1" smtClean="0">
                <a:solidFill>
                  <a:srgbClr val="FF0000"/>
                </a:solidFill>
              </a:rPr>
              <a:t>Affective</a:t>
            </a:r>
            <a:r>
              <a:rPr lang="nl-BE" sz="9600" dirty="0" smtClean="0">
                <a:solidFill>
                  <a:srgbClr val="FF0000"/>
                </a:solidFill>
              </a:rPr>
              <a:t> psychoses</a:t>
            </a:r>
            <a:r>
              <a:rPr lang="nl-BE" sz="9600" dirty="0" smtClean="0"/>
              <a:t/>
            </a:r>
            <a:br>
              <a:rPr lang="nl-BE" sz="9600" dirty="0" smtClean="0"/>
            </a:br>
            <a:r>
              <a:rPr lang="nl-BE" sz="9600" dirty="0" smtClean="0"/>
              <a:t>297: </a:t>
            </a:r>
            <a:r>
              <a:rPr lang="nl-BE" sz="9600" dirty="0" err="1" smtClean="0"/>
              <a:t>Paranoid</a:t>
            </a:r>
            <a:r>
              <a:rPr lang="nl-BE" sz="9600" dirty="0" smtClean="0"/>
              <a:t> </a:t>
            </a:r>
            <a:r>
              <a:rPr lang="nl-BE" sz="9600" dirty="0" err="1" smtClean="0"/>
              <a:t>states</a:t>
            </a:r>
            <a:r>
              <a:rPr lang="nl-BE" sz="9600" dirty="0" smtClean="0"/>
              <a:t/>
            </a:r>
            <a:br>
              <a:rPr lang="nl-BE" sz="9600" dirty="0" smtClean="0"/>
            </a:br>
            <a:r>
              <a:rPr lang="nl-BE" sz="9600" dirty="0" smtClean="0"/>
              <a:t>298: </a:t>
            </a:r>
            <a:r>
              <a:rPr lang="nl-BE" sz="9600" dirty="0" err="1" smtClean="0"/>
              <a:t>Other</a:t>
            </a:r>
            <a:r>
              <a:rPr lang="nl-BE" sz="9600" dirty="0" smtClean="0"/>
              <a:t> non </a:t>
            </a:r>
            <a:r>
              <a:rPr lang="nl-BE" sz="9600" dirty="0" err="1" smtClean="0"/>
              <a:t>organic</a:t>
            </a:r>
            <a:r>
              <a:rPr lang="nl-BE" sz="9600" dirty="0" smtClean="0"/>
              <a:t> psychoses</a:t>
            </a:r>
            <a:br>
              <a:rPr lang="nl-BE" sz="9600" dirty="0" smtClean="0"/>
            </a:br>
            <a:r>
              <a:rPr lang="nl-BE" sz="9600" dirty="0" smtClean="0"/>
              <a:t>299: Psychoses </a:t>
            </a:r>
            <a:r>
              <a:rPr lang="nl-BE" sz="9600" dirty="0" err="1" smtClean="0"/>
              <a:t>with</a:t>
            </a:r>
            <a:r>
              <a:rPr lang="nl-BE" sz="9600" dirty="0" smtClean="0"/>
              <a:t> </a:t>
            </a:r>
            <a:r>
              <a:rPr lang="nl-BE" sz="9600" dirty="0" err="1" smtClean="0"/>
              <a:t>origin</a:t>
            </a:r>
            <a:r>
              <a:rPr lang="nl-BE" sz="9600" dirty="0" smtClean="0"/>
              <a:t> </a:t>
            </a:r>
            <a:r>
              <a:rPr lang="nl-BE" sz="9600" dirty="0" err="1" smtClean="0"/>
              <a:t>specific</a:t>
            </a:r>
            <a:r>
              <a:rPr lang="nl-BE" sz="9600" dirty="0" smtClean="0"/>
              <a:t> to </a:t>
            </a:r>
            <a:r>
              <a:rPr lang="nl-BE" sz="9600" dirty="0" err="1" smtClean="0"/>
              <a:t>childhood</a:t>
            </a:r>
            <a:endParaRPr lang="nl-BE" sz="9600" dirty="0" smtClean="0"/>
          </a:p>
          <a:p>
            <a:pPr>
              <a:buNone/>
            </a:pPr>
            <a:r>
              <a:rPr lang="nl-BE" sz="9600" dirty="0" smtClean="0"/>
              <a:t>     </a:t>
            </a:r>
            <a:r>
              <a:rPr lang="nl-BE" sz="11200" b="1" dirty="0" smtClean="0">
                <a:solidFill>
                  <a:srgbClr val="FF0000"/>
                </a:solidFill>
              </a:rPr>
              <a:t>300: </a:t>
            </a:r>
            <a:r>
              <a:rPr lang="nl-BE" sz="11200" b="1" dirty="0" err="1" smtClean="0">
                <a:solidFill>
                  <a:srgbClr val="FF0000"/>
                </a:solidFill>
              </a:rPr>
              <a:t>Neurotic</a:t>
            </a:r>
            <a:r>
              <a:rPr lang="nl-BE" sz="11200" b="1" dirty="0" smtClean="0">
                <a:solidFill>
                  <a:srgbClr val="FF0000"/>
                </a:solidFill>
              </a:rPr>
              <a:t> disorders </a:t>
            </a:r>
            <a:r>
              <a:rPr lang="nl-BE" sz="8000" dirty="0" smtClean="0"/>
              <a:t/>
            </a:r>
            <a:br>
              <a:rPr lang="nl-BE" sz="8000" dirty="0" smtClean="0"/>
            </a:br>
            <a:r>
              <a:rPr lang="nl-BE" sz="8000" dirty="0" smtClean="0"/>
              <a:t/>
            </a:r>
            <a:br>
              <a:rPr lang="nl-BE" sz="8000" dirty="0" smtClean="0"/>
            </a:br>
            <a:endParaRPr lang="nl-BE" sz="8000" dirty="0" smtClean="0"/>
          </a:p>
          <a:p>
            <a:pPr>
              <a:buNone/>
            </a:pPr>
            <a:endParaRPr lang="nl-BE" sz="2400" dirty="0" smtClean="0"/>
          </a:p>
          <a:p>
            <a:pPr>
              <a:buNone/>
            </a:pPr>
            <a:r>
              <a:rPr lang="nl-BE" sz="2400" dirty="0" smtClean="0"/>
              <a:t/>
            </a:r>
            <a:br>
              <a:rPr lang="nl-BE" sz="2400" dirty="0" smtClean="0"/>
            </a:br>
            <a:r>
              <a:rPr lang="nl-BE" sz="2400" dirty="0" smtClean="0"/>
              <a:t> </a:t>
            </a:r>
          </a:p>
          <a:p>
            <a:pPr>
              <a:buNone/>
            </a:pPr>
            <a:r>
              <a:rPr lang="nl-BE" sz="2400" dirty="0" smtClean="0"/>
              <a:t>  </a:t>
            </a:r>
            <a:r>
              <a:rPr lang="nl-BE" dirty="0" smtClean="0"/>
              <a:t/>
            </a:r>
            <a:br>
              <a:rPr lang="nl-BE" dirty="0" smtClean="0"/>
            </a:b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40</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577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53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41</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680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62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42</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782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49"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9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43</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885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94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44</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7987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7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97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45</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8089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49"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123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46</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8806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92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47</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8909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73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48</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011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523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49</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113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8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normAutofit fontScale="55000" lnSpcReduction="20000"/>
          </a:bodyPr>
          <a:lstStyle/>
          <a:p>
            <a:pPr>
              <a:buNone/>
            </a:pPr>
            <a:r>
              <a:rPr lang="nl-BE" dirty="0" smtClean="0"/>
              <a:t>       </a:t>
            </a:r>
          </a:p>
          <a:p>
            <a:pPr>
              <a:buNone/>
            </a:pPr>
            <a:r>
              <a:rPr lang="nl-BE" sz="4400" dirty="0" smtClean="0"/>
              <a:t>     301:  </a:t>
            </a:r>
            <a:r>
              <a:rPr lang="nl-BE" sz="4400" dirty="0" err="1" smtClean="0"/>
              <a:t>Personality</a:t>
            </a:r>
            <a:r>
              <a:rPr lang="nl-BE" sz="4400" dirty="0" smtClean="0"/>
              <a:t> disorders</a:t>
            </a:r>
            <a:br>
              <a:rPr lang="nl-BE" sz="4400" dirty="0" smtClean="0"/>
            </a:br>
            <a:r>
              <a:rPr lang="nl-BE" sz="4400" dirty="0" smtClean="0"/>
              <a:t>302: </a:t>
            </a:r>
            <a:r>
              <a:rPr lang="nl-BE" sz="4400" dirty="0" err="1" smtClean="0"/>
              <a:t>Sexual</a:t>
            </a:r>
            <a:r>
              <a:rPr lang="nl-BE" sz="4400" dirty="0" smtClean="0"/>
              <a:t> </a:t>
            </a:r>
            <a:r>
              <a:rPr lang="nl-BE" sz="4400" dirty="0" err="1" smtClean="0"/>
              <a:t>deviations</a:t>
            </a:r>
            <a:r>
              <a:rPr lang="nl-BE" sz="4400" dirty="0" smtClean="0"/>
              <a:t> and disorders</a:t>
            </a:r>
            <a:br>
              <a:rPr lang="nl-BE" sz="4400" dirty="0" smtClean="0"/>
            </a:br>
            <a:r>
              <a:rPr lang="nl-BE" sz="4400" dirty="0" smtClean="0"/>
              <a:t>303: Alcohol </a:t>
            </a:r>
            <a:r>
              <a:rPr lang="nl-BE" sz="4400" dirty="0" err="1" smtClean="0"/>
              <a:t>dependence</a:t>
            </a:r>
            <a:r>
              <a:rPr lang="nl-BE" sz="4400" dirty="0" smtClean="0"/>
              <a:t> </a:t>
            </a:r>
            <a:r>
              <a:rPr lang="nl-BE" sz="4400" dirty="0" err="1" smtClean="0"/>
              <a:t>syndrome</a:t>
            </a:r>
            <a:r>
              <a:rPr lang="nl-BE" sz="4400" dirty="0" smtClean="0"/>
              <a:t/>
            </a:r>
            <a:br>
              <a:rPr lang="nl-BE" sz="4400" dirty="0" smtClean="0"/>
            </a:br>
            <a:r>
              <a:rPr lang="nl-BE" sz="4400" dirty="0" smtClean="0"/>
              <a:t>304: Drug </a:t>
            </a:r>
            <a:r>
              <a:rPr lang="nl-BE" sz="4400" dirty="0" err="1" smtClean="0"/>
              <a:t>dependence</a:t>
            </a:r>
            <a:r>
              <a:rPr lang="nl-BE" sz="4400" dirty="0" smtClean="0"/>
              <a:t> </a:t>
            </a:r>
            <a:br>
              <a:rPr lang="nl-BE" sz="4400" dirty="0" smtClean="0"/>
            </a:br>
            <a:r>
              <a:rPr lang="nl-BE" sz="4400" dirty="0" smtClean="0"/>
              <a:t>305: </a:t>
            </a:r>
            <a:r>
              <a:rPr lang="nl-BE" sz="4400" dirty="0" err="1" smtClean="0"/>
              <a:t>Nondependent</a:t>
            </a:r>
            <a:r>
              <a:rPr lang="nl-BE" sz="4400" dirty="0" smtClean="0"/>
              <a:t> </a:t>
            </a:r>
            <a:r>
              <a:rPr lang="nl-BE" sz="4400" dirty="0" err="1" smtClean="0"/>
              <a:t>abuse</a:t>
            </a:r>
            <a:r>
              <a:rPr lang="nl-BE" sz="4400" dirty="0" smtClean="0"/>
              <a:t> of drugs</a:t>
            </a:r>
            <a:br>
              <a:rPr lang="nl-BE" sz="4400" dirty="0" smtClean="0"/>
            </a:br>
            <a:r>
              <a:rPr lang="nl-BE" sz="4400" dirty="0" smtClean="0"/>
              <a:t>306: </a:t>
            </a:r>
            <a:r>
              <a:rPr lang="nl-BE" sz="4400" dirty="0" err="1" smtClean="0"/>
              <a:t>Psychological</a:t>
            </a:r>
            <a:r>
              <a:rPr lang="nl-BE" sz="4400" dirty="0" smtClean="0"/>
              <a:t> </a:t>
            </a:r>
            <a:r>
              <a:rPr lang="nl-BE" sz="4400" dirty="0" err="1" smtClean="0"/>
              <a:t>malfunction</a:t>
            </a:r>
            <a:r>
              <a:rPr lang="nl-BE" sz="4400" dirty="0" smtClean="0"/>
              <a:t> </a:t>
            </a:r>
            <a:r>
              <a:rPr lang="nl-BE" sz="4400" dirty="0" err="1" smtClean="0"/>
              <a:t>arising</a:t>
            </a:r>
            <a:r>
              <a:rPr lang="nl-BE" sz="4400" dirty="0" smtClean="0"/>
              <a:t> </a:t>
            </a:r>
            <a:r>
              <a:rPr lang="nl-BE" sz="4400" dirty="0" err="1" smtClean="0"/>
              <a:t>from</a:t>
            </a:r>
            <a:r>
              <a:rPr lang="nl-BE" sz="4400" dirty="0" smtClean="0"/>
              <a:t> mental factors</a:t>
            </a:r>
            <a:br>
              <a:rPr lang="nl-BE" sz="4400" dirty="0" smtClean="0"/>
            </a:br>
            <a:r>
              <a:rPr lang="nl-BE" sz="4400" dirty="0" smtClean="0"/>
              <a:t>307: Special </a:t>
            </a:r>
            <a:r>
              <a:rPr lang="nl-BE" sz="4400" dirty="0" err="1" smtClean="0"/>
              <a:t>symptoms</a:t>
            </a:r>
            <a:r>
              <a:rPr lang="nl-BE" sz="4400" dirty="0" smtClean="0"/>
              <a:t> </a:t>
            </a:r>
            <a:r>
              <a:rPr lang="nl-BE" sz="4400" dirty="0" err="1" smtClean="0"/>
              <a:t>or</a:t>
            </a:r>
            <a:r>
              <a:rPr lang="nl-BE" sz="4400" dirty="0" smtClean="0"/>
              <a:t> </a:t>
            </a:r>
            <a:r>
              <a:rPr lang="nl-BE" sz="4400" dirty="0" err="1" smtClean="0"/>
              <a:t>syndromes</a:t>
            </a:r>
            <a:r>
              <a:rPr lang="nl-BE" sz="4400" dirty="0" smtClean="0"/>
              <a:t>, </a:t>
            </a:r>
            <a:r>
              <a:rPr lang="nl-BE" sz="4400" dirty="0" err="1" smtClean="0"/>
              <a:t>not</a:t>
            </a:r>
            <a:r>
              <a:rPr lang="nl-BE" sz="4400" dirty="0" smtClean="0"/>
              <a:t> </a:t>
            </a:r>
            <a:r>
              <a:rPr lang="nl-BE" sz="4400" dirty="0" err="1" smtClean="0"/>
              <a:t>elsewhere</a:t>
            </a:r>
            <a:r>
              <a:rPr lang="nl-BE" sz="4400" dirty="0" smtClean="0"/>
              <a:t> </a:t>
            </a:r>
            <a:r>
              <a:rPr lang="nl-BE" sz="4400" dirty="0" err="1" smtClean="0"/>
              <a:t>classified</a:t>
            </a:r>
            <a:r>
              <a:rPr lang="nl-BE" sz="4400" dirty="0" smtClean="0"/>
              <a:t/>
            </a:r>
            <a:br>
              <a:rPr lang="nl-BE" sz="4400" dirty="0" smtClean="0"/>
            </a:br>
            <a:r>
              <a:rPr lang="nl-BE" sz="4400" dirty="0" smtClean="0"/>
              <a:t>308: Acute </a:t>
            </a:r>
            <a:r>
              <a:rPr lang="nl-BE" sz="4400" dirty="0" err="1" smtClean="0"/>
              <a:t>reaction</a:t>
            </a:r>
            <a:r>
              <a:rPr lang="nl-BE" sz="4400" dirty="0" smtClean="0"/>
              <a:t> to stress</a:t>
            </a:r>
            <a:br>
              <a:rPr lang="nl-BE" sz="4400" dirty="0" smtClean="0"/>
            </a:br>
            <a:r>
              <a:rPr lang="nl-BE" sz="4400" dirty="0" smtClean="0">
                <a:solidFill>
                  <a:srgbClr val="FF0000"/>
                </a:solidFill>
              </a:rPr>
              <a:t>309: </a:t>
            </a:r>
            <a:r>
              <a:rPr lang="nl-BE" sz="4400" dirty="0" err="1" smtClean="0">
                <a:solidFill>
                  <a:srgbClr val="FF0000"/>
                </a:solidFill>
              </a:rPr>
              <a:t>Adjustement</a:t>
            </a:r>
            <a:r>
              <a:rPr lang="nl-BE" sz="4400" dirty="0" smtClean="0">
                <a:solidFill>
                  <a:srgbClr val="FF0000"/>
                </a:solidFill>
              </a:rPr>
              <a:t> </a:t>
            </a:r>
            <a:r>
              <a:rPr lang="nl-BE" sz="4400" dirty="0" err="1" smtClean="0">
                <a:solidFill>
                  <a:srgbClr val="FF0000"/>
                </a:solidFill>
              </a:rPr>
              <a:t>reaction</a:t>
            </a:r>
            <a:r>
              <a:rPr lang="nl-BE" sz="4400" dirty="0" smtClean="0"/>
              <a:t/>
            </a:r>
            <a:br>
              <a:rPr lang="nl-BE" sz="4400" dirty="0" smtClean="0"/>
            </a:br>
            <a:r>
              <a:rPr lang="nl-BE" sz="4400" dirty="0" smtClean="0"/>
              <a:t>310: </a:t>
            </a:r>
            <a:r>
              <a:rPr lang="nl-BE" sz="4400" dirty="0" err="1" smtClean="0"/>
              <a:t>Specific</a:t>
            </a:r>
            <a:r>
              <a:rPr lang="nl-BE" sz="4400" dirty="0" smtClean="0"/>
              <a:t> </a:t>
            </a:r>
            <a:r>
              <a:rPr lang="nl-BE" sz="4400" dirty="0" err="1" smtClean="0"/>
              <a:t>nonpsychotic</a:t>
            </a:r>
            <a:r>
              <a:rPr lang="nl-BE" sz="4400" dirty="0" smtClean="0"/>
              <a:t> mental disorder </a:t>
            </a:r>
            <a:r>
              <a:rPr lang="nl-BE" sz="4400" dirty="0" err="1" smtClean="0"/>
              <a:t>due</a:t>
            </a:r>
            <a:r>
              <a:rPr lang="nl-BE" sz="4400" dirty="0" smtClean="0"/>
              <a:t> to </a:t>
            </a:r>
            <a:r>
              <a:rPr lang="nl-BE" sz="4400" dirty="0" err="1" smtClean="0"/>
              <a:t>organic</a:t>
            </a:r>
            <a:r>
              <a:rPr lang="nl-BE" sz="4400" dirty="0" smtClean="0"/>
              <a:t> </a:t>
            </a:r>
            <a:r>
              <a:rPr lang="nl-BE" sz="4400" dirty="0" err="1" smtClean="0"/>
              <a:t>brain</a:t>
            </a:r>
            <a:r>
              <a:rPr lang="nl-BE" sz="4400" dirty="0" smtClean="0"/>
              <a:t> </a:t>
            </a:r>
            <a:r>
              <a:rPr lang="nl-BE" sz="4400" dirty="0" err="1" smtClean="0"/>
              <a:t>damage</a:t>
            </a:r>
            <a:r>
              <a:rPr lang="nl-BE" sz="4400" dirty="0" smtClean="0"/>
              <a:t> </a:t>
            </a:r>
            <a:br>
              <a:rPr lang="nl-BE" sz="4400" dirty="0" smtClean="0"/>
            </a:b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50</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216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23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51</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318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56"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65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52</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421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463"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45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53</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523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75"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67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54</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625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30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55</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728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8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56</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830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2878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57</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9933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042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58</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2493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42"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72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59</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2595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1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normAutofit fontScale="92500" lnSpcReduction="10000"/>
          </a:bodyPr>
          <a:lstStyle/>
          <a:p>
            <a:pPr>
              <a:buNone/>
            </a:pPr>
            <a:r>
              <a:rPr lang="nl-BE" dirty="0" smtClean="0"/>
              <a:t>     </a:t>
            </a:r>
            <a:r>
              <a:rPr lang="nl-BE" sz="3300" b="1" dirty="0" smtClean="0">
                <a:solidFill>
                  <a:srgbClr val="FF0000"/>
                </a:solidFill>
              </a:rPr>
              <a:t>311: </a:t>
            </a:r>
            <a:r>
              <a:rPr lang="nl-BE" sz="3300" b="1" dirty="0" err="1" smtClean="0">
                <a:solidFill>
                  <a:srgbClr val="FF0000"/>
                </a:solidFill>
              </a:rPr>
              <a:t>depressive</a:t>
            </a:r>
            <a:r>
              <a:rPr lang="nl-BE" sz="3300" b="1" dirty="0" smtClean="0">
                <a:solidFill>
                  <a:srgbClr val="FF0000"/>
                </a:solidFill>
              </a:rPr>
              <a:t> disorder, </a:t>
            </a:r>
            <a:r>
              <a:rPr lang="nl-BE" sz="3300" b="1" dirty="0" err="1" smtClean="0">
                <a:solidFill>
                  <a:srgbClr val="FF0000"/>
                </a:solidFill>
              </a:rPr>
              <a:t>not</a:t>
            </a:r>
            <a:r>
              <a:rPr lang="nl-BE" sz="3300" b="1" dirty="0" smtClean="0">
                <a:solidFill>
                  <a:srgbClr val="FF0000"/>
                </a:solidFill>
              </a:rPr>
              <a:t> </a:t>
            </a:r>
            <a:r>
              <a:rPr lang="nl-BE" sz="3300" b="1" dirty="0" err="1" smtClean="0">
                <a:solidFill>
                  <a:srgbClr val="FF0000"/>
                </a:solidFill>
              </a:rPr>
              <a:t>elsewhere</a:t>
            </a:r>
            <a:r>
              <a:rPr lang="nl-BE" sz="3300" b="1" dirty="0" smtClean="0">
                <a:solidFill>
                  <a:srgbClr val="FF0000"/>
                </a:solidFill>
              </a:rPr>
              <a:t> </a:t>
            </a:r>
            <a:r>
              <a:rPr lang="nl-BE" sz="3300" b="1" dirty="0" err="1" smtClean="0">
                <a:solidFill>
                  <a:srgbClr val="FF0000"/>
                </a:solidFill>
              </a:rPr>
              <a:t>classified</a:t>
            </a:r>
            <a:r>
              <a:rPr lang="nl-BE" sz="3300" b="1" dirty="0" smtClean="0">
                <a:solidFill>
                  <a:srgbClr val="FF0000"/>
                </a:solidFill>
              </a:rPr>
              <a:t> </a:t>
            </a:r>
            <a:r>
              <a:rPr lang="nl-BE" dirty="0" smtClean="0"/>
              <a:t/>
            </a:r>
            <a:br>
              <a:rPr lang="nl-BE" dirty="0" smtClean="0"/>
            </a:br>
            <a:r>
              <a:rPr lang="nl-BE" sz="2800" dirty="0" smtClean="0"/>
              <a:t>312: </a:t>
            </a:r>
            <a:r>
              <a:rPr lang="nl-BE" sz="2800" dirty="0" err="1" smtClean="0"/>
              <a:t>Disturbance</a:t>
            </a:r>
            <a:r>
              <a:rPr lang="nl-BE" sz="2800" dirty="0" smtClean="0"/>
              <a:t> of </a:t>
            </a:r>
            <a:r>
              <a:rPr lang="nl-BE" sz="2800" dirty="0" err="1" smtClean="0"/>
              <a:t>conduct</a:t>
            </a:r>
            <a:r>
              <a:rPr lang="nl-BE" sz="2800" dirty="0" smtClean="0"/>
              <a:t>, </a:t>
            </a:r>
            <a:r>
              <a:rPr lang="nl-BE" sz="2800" dirty="0" err="1" smtClean="0"/>
              <a:t>not</a:t>
            </a:r>
            <a:r>
              <a:rPr lang="nl-BE" sz="2800" dirty="0" smtClean="0"/>
              <a:t> </a:t>
            </a:r>
            <a:r>
              <a:rPr lang="nl-BE" sz="2800" dirty="0" err="1" smtClean="0"/>
              <a:t>elsewhere</a:t>
            </a:r>
            <a:r>
              <a:rPr lang="nl-BE" sz="2800" dirty="0" smtClean="0"/>
              <a:t> </a:t>
            </a:r>
            <a:r>
              <a:rPr lang="nl-BE" sz="2800" dirty="0" err="1" smtClean="0"/>
              <a:t>classified</a:t>
            </a:r>
            <a:r>
              <a:rPr lang="nl-BE" sz="2800" dirty="0" smtClean="0"/>
              <a:t> </a:t>
            </a:r>
            <a:br>
              <a:rPr lang="nl-BE" sz="2800" dirty="0" smtClean="0"/>
            </a:br>
            <a:r>
              <a:rPr lang="nl-BE" sz="2800" dirty="0" smtClean="0"/>
              <a:t>313: </a:t>
            </a:r>
            <a:r>
              <a:rPr lang="nl-BE" sz="2800" dirty="0" err="1" smtClean="0"/>
              <a:t>Disturbance</a:t>
            </a:r>
            <a:r>
              <a:rPr lang="nl-BE" sz="2800" dirty="0" smtClean="0"/>
              <a:t> of </a:t>
            </a:r>
            <a:r>
              <a:rPr lang="nl-BE" sz="2800" dirty="0" err="1" smtClean="0"/>
              <a:t>emotions</a:t>
            </a:r>
            <a:r>
              <a:rPr lang="nl-BE" sz="2800" dirty="0" smtClean="0"/>
              <a:t> </a:t>
            </a:r>
            <a:r>
              <a:rPr lang="nl-BE" sz="2800" dirty="0" err="1" smtClean="0"/>
              <a:t>specific</a:t>
            </a:r>
            <a:r>
              <a:rPr lang="nl-BE" sz="2800" dirty="0" smtClean="0"/>
              <a:t> to </a:t>
            </a:r>
            <a:r>
              <a:rPr lang="nl-BE" sz="2800" dirty="0" err="1" smtClean="0"/>
              <a:t>childhood</a:t>
            </a:r>
            <a:r>
              <a:rPr lang="nl-BE" sz="2800" dirty="0" smtClean="0"/>
              <a:t> and </a:t>
            </a:r>
            <a:r>
              <a:rPr lang="nl-BE" sz="2800" dirty="0" err="1" smtClean="0"/>
              <a:t>adolescence</a:t>
            </a:r>
            <a:r>
              <a:rPr lang="nl-BE" sz="2800" dirty="0" smtClean="0"/>
              <a:t/>
            </a:r>
            <a:br>
              <a:rPr lang="nl-BE" sz="2800" dirty="0" smtClean="0"/>
            </a:br>
            <a:r>
              <a:rPr lang="nl-BE" sz="2800" dirty="0" smtClean="0"/>
              <a:t>314: </a:t>
            </a:r>
            <a:r>
              <a:rPr lang="nl-BE" sz="2800" dirty="0" err="1" smtClean="0"/>
              <a:t>Hyperkinetic</a:t>
            </a:r>
            <a:r>
              <a:rPr lang="nl-BE" sz="2800" dirty="0" smtClean="0"/>
              <a:t> </a:t>
            </a:r>
            <a:r>
              <a:rPr lang="nl-BE" sz="2800" dirty="0" err="1" smtClean="0"/>
              <a:t>syndrome</a:t>
            </a:r>
            <a:r>
              <a:rPr lang="nl-BE" sz="2800" dirty="0" smtClean="0"/>
              <a:t> of </a:t>
            </a:r>
            <a:r>
              <a:rPr lang="nl-BE" sz="2800" dirty="0" err="1" smtClean="0"/>
              <a:t>childhood</a:t>
            </a:r>
            <a:r>
              <a:rPr lang="nl-BE" sz="2800" dirty="0" smtClean="0"/>
              <a:t/>
            </a:r>
            <a:br>
              <a:rPr lang="nl-BE" sz="2800" dirty="0" smtClean="0"/>
            </a:br>
            <a:r>
              <a:rPr lang="nl-BE" sz="2800" dirty="0" smtClean="0"/>
              <a:t>315: </a:t>
            </a:r>
            <a:r>
              <a:rPr lang="nl-BE" sz="2800" dirty="0" err="1" smtClean="0"/>
              <a:t>Specific</a:t>
            </a:r>
            <a:r>
              <a:rPr lang="nl-BE" sz="2800" dirty="0" smtClean="0"/>
              <a:t> </a:t>
            </a:r>
            <a:r>
              <a:rPr lang="nl-BE" sz="2800" dirty="0" err="1" smtClean="0"/>
              <a:t>delays</a:t>
            </a:r>
            <a:r>
              <a:rPr lang="nl-BE" sz="2800" dirty="0" smtClean="0"/>
              <a:t> in </a:t>
            </a:r>
            <a:r>
              <a:rPr lang="nl-BE" sz="2800" dirty="0" err="1" smtClean="0"/>
              <a:t>development</a:t>
            </a:r>
            <a:r>
              <a:rPr lang="nl-BE" sz="2800" dirty="0" smtClean="0"/>
              <a:t/>
            </a:r>
            <a:br>
              <a:rPr lang="nl-BE" sz="2800" dirty="0" smtClean="0"/>
            </a:br>
            <a:r>
              <a:rPr lang="nl-BE" sz="2800" dirty="0" smtClean="0"/>
              <a:t>316: </a:t>
            </a:r>
            <a:r>
              <a:rPr lang="nl-BE" sz="2800" dirty="0" err="1" smtClean="0"/>
              <a:t>psychic</a:t>
            </a:r>
            <a:r>
              <a:rPr lang="nl-BE" sz="2800" dirty="0" smtClean="0"/>
              <a:t> factors </a:t>
            </a:r>
            <a:r>
              <a:rPr lang="nl-BE" sz="2800" dirty="0" err="1" smtClean="0"/>
              <a:t>associated</a:t>
            </a:r>
            <a:r>
              <a:rPr lang="nl-BE" sz="2800" dirty="0" smtClean="0"/>
              <a:t> </a:t>
            </a:r>
            <a:r>
              <a:rPr lang="nl-BE" sz="2800" dirty="0" err="1" smtClean="0"/>
              <a:t>with</a:t>
            </a:r>
            <a:r>
              <a:rPr lang="nl-BE" sz="2800" dirty="0" smtClean="0"/>
              <a:t> </a:t>
            </a:r>
            <a:r>
              <a:rPr lang="nl-BE" sz="2800" dirty="0" err="1" smtClean="0"/>
              <a:t>diseases</a:t>
            </a:r>
            <a:r>
              <a:rPr lang="nl-BE" sz="2800" dirty="0" smtClean="0"/>
              <a:t> </a:t>
            </a:r>
            <a:r>
              <a:rPr lang="nl-BE" sz="2800" dirty="0" err="1" smtClean="0"/>
              <a:t>classified</a:t>
            </a:r>
            <a:r>
              <a:rPr lang="nl-BE" sz="2800" dirty="0" smtClean="0"/>
              <a:t> </a:t>
            </a:r>
            <a:r>
              <a:rPr lang="nl-BE" sz="2800" dirty="0" err="1" smtClean="0"/>
              <a:t>elsewhere</a:t>
            </a:r>
            <a:r>
              <a:rPr lang="nl-BE" sz="2800" dirty="0" smtClean="0"/>
              <a:t/>
            </a:r>
            <a:br>
              <a:rPr lang="nl-BE" sz="2800" dirty="0" smtClean="0"/>
            </a:br>
            <a:r>
              <a:rPr lang="nl-BE" sz="2800" dirty="0" smtClean="0"/>
              <a:t>317: Mild mental </a:t>
            </a:r>
            <a:r>
              <a:rPr lang="nl-BE" sz="2800" dirty="0" err="1" smtClean="0"/>
              <a:t>retardation</a:t>
            </a:r>
            <a:r>
              <a:rPr lang="nl-BE" sz="2800" dirty="0" smtClean="0"/>
              <a:t/>
            </a:r>
            <a:br>
              <a:rPr lang="nl-BE" sz="2800" dirty="0" smtClean="0"/>
            </a:br>
            <a:r>
              <a:rPr lang="nl-BE" sz="2800" dirty="0" smtClean="0"/>
              <a:t>318: </a:t>
            </a:r>
            <a:r>
              <a:rPr lang="nl-BE" sz="2800" dirty="0" err="1" smtClean="0"/>
              <a:t>Other</a:t>
            </a:r>
            <a:r>
              <a:rPr lang="nl-BE" sz="2800" dirty="0" smtClean="0"/>
              <a:t> </a:t>
            </a:r>
            <a:r>
              <a:rPr lang="nl-BE" sz="2800" dirty="0" err="1" smtClean="0"/>
              <a:t>specified</a:t>
            </a:r>
            <a:r>
              <a:rPr lang="nl-BE" sz="2800" dirty="0" smtClean="0"/>
              <a:t> mental  </a:t>
            </a:r>
            <a:r>
              <a:rPr lang="nl-BE" sz="2800" dirty="0" err="1" smtClean="0"/>
              <a:t>retardation</a:t>
            </a:r>
            <a:r>
              <a:rPr lang="nl-BE" sz="2800" dirty="0" smtClean="0"/>
              <a:t/>
            </a:r>
            <a:br>
              <a:rPr lang="nl-BE" sz="2800" dirty="0" smtClean="0"/>
            </a:br>
            <a:r>
              <a:rPr lang="nl-BE" sz="2800" dirty="0" smtClean="0"/>
              <a:t>319: </a:t>
            </a:r>
            <a:r>
              <a:rPr lang="nl-BE" sz="2800" dirty="0" err="1" smtClean="0"/>
              <a:t>Unspecified</a:t>
            </a:r>
            <a:r>
              <a:rPr lang="nl-BE" sz="2800" dirty="0" smtClean="0"/>
              <a:t> mental </a:t>
            </a:r>
            <a:r>
              <a:rPr lang="nl-BE" sz="2800" dirty="0" err="1" smtClean="0"/>
              <a:t>retardation</a:t>
            </a:r>
            <a:endParaRPr lang="nl-BE" sz="2800" dirty="0" smtClean="0"/>
          </a:p>
          <a:p>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60</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2697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88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61</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2800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9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75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62</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2902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23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63</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3005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49"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226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64</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3721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96"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803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65</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3824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648"/>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203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66</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3926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36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67</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4029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56"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75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68</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39266"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636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69</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40290"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56"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7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nl-BE" dirty="0">
                <a:solidFill>
                  <a:prstClr val="black"/>
                </a:solidFill>
              </a:rPr>
              <a:t>Mentale Aandoeningen</a:t>
            </a:r>
            <a:endParaRPr lang="en-US" dirty="0"/>
          </a:p>
        </p:txBody>
      </p:sp>
      <p:sp>
        <p:nvSpPr>
          <p:cNvPr id="6" name="Slide Number Placeholder 5"/>
          <p:cNvSpPr>
            <a:spLocks noGrp="1"/>
          </p:cNvSpPr>
          <p:nvPr>
            <p:ph type="sldNum" sz="quarter" idx="12"/>
          </p:nvPr>
        </p:nvSpPr>
        <p:spPr/>
        <p:txBody>
          <a:bodyPr/>
          <a:lstStyle/>
          <a:p>
            <a:fld id="{B121378F-629A-4FE6-AAA2-8F355F0957A3}" type="slidenum">
              <a:rPr lang="en-US"/>
              <a:pPr/>
              <a:t>7</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674531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61"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70</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141314"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77"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83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pPr algn="ctr">
              <a:buNone/>
            </a:pPr>
            <a:endParaRPr lang="nl-BE" dirty="0" smtClean="0"/>
          </a:p>
          <a:p>
            <a:pPr algn="ctr">
              <a:buNone/>
            </a:pPr>
            <a:endParaRPr lang="nl-BE" dirty="0" smtClean="0"/>
          </a:p>
          <a:p>
            <a:pPr algn="ctr">
              <a:buNone/>
            </a:pPr>
            <a:r>
              <a:rPr lang="nl-BE" dirty="0" smtClean="0"/>
              <a:t>CONCLUSIES</a:t>
            </a:r>
          </a:p>
          <a:p>
            <a:pPr algn="ctr">
              <a:buNone/>
            </a:pPr>
            <a:r>
              <a:rPr lang="nl-BE" dirty="0" smtClean="0"/>
              <a:t>Per leeftijd</a:t>
            </a:r>
            <a:br>
              <a:rPr lang="nl-BE" dirty="0" smtClean="0"/>
            </a:br>
            <a:r>
              <a:rPr lang="nl-BE" dirty="0" smtClean="0"/>
              <a:t> </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normAutofit/>
          </a:bodyPr>
          <a:lstStyle/>
          <a:p>
            <a:r>
              <a:rPr lang="nl-BE" dirty="0" smtClean="0"/>
              <a:t>Gestage toename van het aantal invaliden in een leeftijdsgroep naarmate de leeftijd toeneemt</a:t>
            </a:r>
          </a:p>
          <a:p>
            <a:r>
              <a:rPr lang="nl-BE" dirty="0" smtClean="0"/>
              <a:t>Dit lijkt aan te geven dat de invaliden erkend blijven terwijl steeds nieuwe invaliden de groep vervoegen</a:t>
            </a:r>
          </a:p>
          <a:p>
            <a:r>
              <a:rPr lang="nl-BE" dirty="0" smtClean="0"/>
              <a:t>Knik voor de 60 plussers verklaarbaar door verhoogde mortaliteit   </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pPr algn="ctr">
              <a:buNone/>
            </a:pPr>
            <a:endParaRPr lang="nl-BE" dirty="0" smtClean="0"/>
          </a:p>
          <a:p>
            <a:pPr algn="ctr">
              <a:buNone/>
            </a:pPr>
            <a:endParaRPr lang="nl-BE" dirty="0" smtClean="0"/>
          </a:p>
          <a:p>
            <a:pPr algn="ctr">
              <a:buNone/>
            </a:pPr>
            <a:r>
              <a:rPr lang="nl-BE" dirty="0" smtClean="0"/>
              <a:t>Conclusies </a:t>
            </a:r>
          </a:p>
          <a:p>
            <a:pPr algn="ctr">
              <a:buNone/>
            </a:pPr>
            <a:r>
              <a:rPr lang="nl-BE" dirty="0" smtClean="0"/>
              <a:t>per </a:t>
            </a:r>
            <a:r>
              <a:rPr lang="nl-BE" dirty="0" err="1" smtClean="0"/>
              <a:t>erkenningsduur</a:t>
            </a:r>
            <a:r>
              <a:rPr lang="nl-BE" dirty="0" smtClean="0"/>
              <a:t> </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normAutofit lnSpcReduction="10000"/>
          </a:bodyPr>
          <a:lstStyle/>
          <a:p>
            <a:r>
              <a:rPr lang="nl-BE" dirty="0" smtClean="0"/>
              <a:t>gemiddelde duur van erkenning voor een man in zijn geheel genomen 1 jaar en 9 maanden langer dan voor een vrouw, die in 2007 nog 1 jaar en zes maanden bedroeg</a:t>
            </a:r>
          </a:p>
          <a:p>
            <a:r>
              <a:rPr lang="nl-BE" dirty="0" smtClean="0"/>
              <a:t>Gemiddelde duur erkenning van 13.79 jaar lijkt aan te geven dat een persoon op de leeftijd van 51 jaar erkend wordt als invalide wegens een psychische aandoening definitief niet meer naar de arbeidsmarkt terugkeert </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normAutofit/>
          </a:bodyPr>
          <a:lstStyle/>
          <a:p>
            <a:endParaRPr lang="nl-BE" dirty="0" smtClean="0"/>
          </a:p>
          <a:p>
            <a:endParaRPr lang="nl-BE" dirty="0"/>
          </a:p>
          <a:p>
            <a:r>
              <a:rPr lang="nl-BE" dirty="0" smtClean="0"/>
              <a:t>Slechts twee aandoeningen kennen een gemiddelde duur erkenning van minder dan 10 jaar: </a:t>
            </a:r>
            <a:br>
              <a:rPr lang="nl-BE" dirty="0" smtClean="0"/>
            </a:br>
            <a:r>
              <a:rPr lang="nl-BE" sz="2800" dirty="0" smtClean="0"/>
              <a:t>classificatie 309: </a:t>
            </a:r>
            <a:r>
              <a:rPr lang="nl-BE" sz="2800" dirty="0" err="1" smtClean="0"/>
              <a:t>adjustement</a:t>
            </a:r>
            <a:r>
              <a:rPr lang="nl-BE" sz="2800" dirty="0" smtClean="0"/>
              <a:t> </a:t>
            </a:r>
            <a:r>
              <a:rPr lang="nl-BE" sz="2800" dirty="0" err="1" smtClean="0"/>
              <a:t>reaction</a:t>
            </a:r>
            <a:r>
              <a:rPr lang="nl-BE" sz="2800" dirty="0" smtClean="0"/>
              <a:t/>
            </a:r>
            <a:br>
              <a:rPr lang="nl-BE" sz="2800" dirty="0" smtClean="0"/>
            </a:br>
            <a:r>
              <a:rPr lang="nl-BE" sz="2800" dirty="0" smtClean="0"/>
              <a:t>classificatie 292: drug </a:t>
            </a:r>
            <a:r>
              <a:rPr lang="nl-BE" sz="2800" dirty="0" err="1" smtClean="0"/>
              <a:t>induced</a:t>
            </a:r>
            <a:r>
              <a:rPr lang="nl-BE" sz="2800" dirty="0" smtClean="0"/>
              <a:t> </a:t>
            </a:r>
            <a:r>
              <a:rPr lang="nl-BE" sz="2800" dirty="0" err="1" smtClean="0"/>
              <a:t>mental</a:t>
            </a:r>
            <a:r>
              <a:rPr lang="nl-BE" sz="2800" dirty="0" smtClean="0"/>
              <a:t> disorder</a:t>
            </a:r>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r>
              <a:rPr lang="nl-BE" dirty="0" smtClean="0"/>
              <a:t>De zelfstandigen kennen een gemiddelde duur van erkenning van 11.17 jaar</a:t>
            </a:r>
          </a:p>
          <a:p>
            <a:r>
              <a:rPr lang="nl-BE" dirty="0" smtClean="0"/>
              <a:t>De </a:t>
            </a:r>
            <a:r>
              <a:rPr lang="nl-BE" dirty="0" err="1" smtClean="0"/>
              <a:t>loontrekkenden</a:t>
            </a:r>
            <a:r>
              <a:rPr lang="nl-BE" dirty="0" smtClean="0"/>
              <a:t> kennen een gemiddelde duur van erkenning van 13.90 jaar </a:t>
            </a:r>
          </a:p>
          <a:p>
            <a:r>
              <a:rPr lang="nl-BE" dirty="0" smtClean="0"/>
              <a:t>Een zelfstandige is 2 jaar en 10 maanden minder lang arbeidsongeschikt dan een loontrekkende</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endParaRPr lang="nl-BE" dirty="0" smtClean="0"/>
          </a:p>
          <a:p>
            <a:r>
              <a:rPr lang="nl-BE" dirty="0" smtClean="0"/>
              <a:t>Naarmate de leeftijd stijgt, stijgt de gemiddelde duur van erkenning</a:t>
            </a:r>
          </a:p>
          <a:p>
            <a:r>
              <a:rPr lang="nl-BE" dirty="0" smtClean="0"/>
              <a:t>Over de jaren heen is er in het algemeen geen verschil tussen deze duur </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normAutofit lnSpcReduction="10000"/>
          </a:bodyPr>
          <a:lstStyle/>
          <a:p>
            <a:r>
              <a:rPr lang="nl-BE" dirty="0" smtClean="0"/>
              <a:t>Psychosen (classificatie 290 – 299) meer voorkomend bij mannen dan vrouwen maar langere duur van erkenning voor vrouwen dan mannen</a:t>
            </a:r>
          </a:p>
          <a:p>
            <a:r>
              <a:rPr lang="nl-BE" dirty="0" smtClean="0"/>
              <a:t>Classificatie 299 : </a:t>
            </a:r>
            <a:r>
              <a:rPr lang="nl-BE" dirty="0" err="1" smtClean="0"/>
              <a:t>pervasive</a:t>
            </a:r>
            <a:r>
              <a:rPr lang="nl-BE" dirty="0" smtClean="0"/>
              <a:t> </a:t>
            </a:r>
            <a:r>
              <a:rPr lang="nl-BE" dirty="0" err="1" smtClean="0"/>
              <a:t>development</a:t>
            </a:r>
            <a:r>
              <a:rPr lang="nl-BE" dirty="0" smtClean="0"/>
              <a:t> disorder langere duur erkenning voor zelfstandigen </a:t>
            </a:r>
          </a:p>
          <a:p>
            <a:r>
              <a:rPr lang="nl-BE" dirty="0" smtClean="0"/>
              <a:t>Classificatie 304 – 305: langere duur erkenning voor de zelfstandigen   </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prstClr val="black"/>
                </a:solidFill>
              </a:rPr>
              <a:t>Mentale Aandoeningen</a:t>
            </a:r>
            <a:endParaRPr lang="nl-BE" dirty="0"/>
          </a:p>
        </p:txBody>
      </p:sp>
      <p:sp>
        <p:nvSpPr>
          <p:cNvPr id="3" name="Tijdelijke aanduiding voor inhoud 2"/>
          <p:cNvSpPr>
            <a:spLocks noGrp="1"/>
          </p:cNvSpPr>
          <p:nvPr>
            <p:ph idx="1"/>
          </p:nvPr>
        </p:nvSpPr>
        <p:spPr/>
        <p:txBody>
          <a:bodyPr/>
          <a:lstStyle/>
          <a:p>
            <a:pPr algn="ctr">
              <a:buNone/>
            </a:pPr>
            <a:endParaRPr lang="nl-BE" dirty="0" smtClean="0"/>
          </a:p>
          <a:p>
            <a:pPr algn="ctr">
              <a:buNone/>
            </a:pPr>
            <a:endParaRPr lang="nl-BE" dirty="0" smtClean="0"/>
          </a:p>
          <a:p>
            <a:pPr algn="ctr">
              <a:buNone/>
            </a:pPr>
            <a:endParaRPr lang="nl-BE" dirty="0" smtClean="0"/>
          </a:p>
          <a:p>
            <a:pPr algn="ctr">
              <a:buNone/>
            </a:pPr>
            <a:endParaRPr lang="nl-BE" dirty="0" smtClean="0"/>
          </a:p>
          <a:p>
            <a:pPr algn="ctr">
              <a:buNone/>
            </a:pPr>
            <a:r>
              <a:rPr lang="nl-BE" smtClean="0"/>
              <a:t>DANK VOOR DE AANDACHT  </a:t>
            </a:r>
            <a:endParaRPr lang="nl-BE" dirty="0"/>
          </a:p>
        </p:txBody>
      </p:sp>
      <p:sp>
        <p:nvSpPr>
          <p:cNvPr id="4" name="Tijdelijke aanduiding voor dianummer 3"/>
          <p:cNvSpPr>
            <a:spLocks noGrp="1"/>
          </p:cNvSpPr>
          <p:nvPr>
            <p:ph type="sldNum" sz="quarter" idx="12"/>
          </p:nvPr>
        </p:nvSpPr>
        <p:spPr/>
        <p:txBody>
          <a:bodyPr/>
          <a:lstStyle/>
          <a:p>
            <a:fld id="{37148564-2F19-4B9E-A3C7-9D9660399A9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8</a:t>
            </a:fld>
            <a:endParaRPr lang="en-US"/>
          </a:p>
        </p:txBody>
      </p:sp>
      <p:graphicFrame>
        <p:nvGraphicFramePr>
          <p:cNvPr id="5" name="Chart 4"/>
          <p:cNvGraphicFramePr/>
          <p:nvPr>
            <p:extLst>
              <p:ext uri="{D42A27DB-BD31-4B8C-83A1-F6EECF244321}">
                <p14:modId xmlns:p14="http://schemas.microsoft.com/office/powerpoint/2010/main" val="3643531239"/>
              </p:ext>
            </p:extLst>
          </p:nvPr>
        </p:nvGraphicFramePr>
        <p:xfrm>
          <a:off x="539553" y="2057400"/>
          <a:ext cx="6492120" cy="4035896"/>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01" y="188640"/>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9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prstClr val="black"/>
                </a:solidFill>
              </a:rPr>
              <a:t>Mentale Aandoeningen</a:t>
            </a:r>
            <a:endParaRPr lang="en-US" dirty="0"/>
          </a:p>
        </p:txBody>
      </p:sp>
      <p:sp>
        <p:nvSpPr>
          <p:cNvPr id="4" name="Slide Number Placeholder 3"/>
          <p:cNvSpPr>
            <a:spLocks noGrp="1"/>
          </p:cNvSpPr>
          <p:nvPr>
            <p:ph type="sldNum" sz="quarter" idx="12"/>
          </p:nvPr>
        </p:nvSpPr>
        <p:spPr/>
        <p:txBody>
          <a:bodyPr/>
          <a:lstStyle/>
          <a:p>
            <a:fld id="{37148564-2F19-4B9E-A3C7-9D9660399A93}" type="slidenum">
              <a:rPr lang="en-US" smtClean="0"/>
              <a:pPr/>
              <a:t>9</a:t>
            </a:fld>
            <a:endParaRPr lang="en-US"/>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descr="http://intranet/portal/images/logo_charter/I-logo%2072%20dpi%20color%20RIZIV%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332656"/>
            <a:ext cx="15144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20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2014-04-24T22:00:00+00:00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Professionnel de la santé</TermName>
          <TermId xmlns="http://schemas.microsoft.com/office/infopath/2007/PartnerControls">2ad223cb-5dec-4759-add4-b89b36632398</TermId>
        </TermInfo>
        <TermInfo xmlns="http://schemas.microsoft.com/office/infopath/2007/PartnerControls">
          <TermName xmlns="http://schemas.microsoft.com/office/infopath/2007/PartnerControls">Patient</TermName>
          <TermId xmlns="http://schemas.microsoft.com/office/infopath/2007/PartnerControls">2ebaf0cf-7353-4273-b1af-236262c84494</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Français</TermName>
          <TermId xmlns="http://schemas.microsoft.com/office/infopath/2007/PartnerControls">aa2269b8-11bd-4cc9-9267-801806817e60</TermId>
        </TermInfo>
        <TermInfo xmlns="http://schemas.microsoft.com/office/infopath/2007/PartnerControls">
          <TermName xmlns="http://schemas.microsoft.com/office/infopath/2007/PartnerControls">Néerlandais</TermName>
          <TermId xmlns="http://schemas.microsoft.com/office/infopath/2007/PartnerControls">1daba039-17e6-4993-bb2c-50e1d16ef364</TermId>
        </TermInfo>
      </Terms>
    </RILanguageTaxHTField0>
    <TaxCatchAll xmlns="61fd8d87-ea47-44bb-afd6-b4d99b1d9c1f">
      <Value>8</Value>
      <Value>58</Value>
      <Value>37</Value>
      <Value>25</Value>
      <Value>12</Value>
    </TaxCatchAll>
    <RIDocSummary xmlns="f15eea43-7fa7-45cf-8dc0-d5244e2cd467">Evolution des affections psychiques chez les invalides - Evolutie van psychische aandoeningen bij invaliden
Dr L. Vanwynsberghe</RIDocSummary>
    <RIThemeTaxHTField0 xmlns="f15eea43-7fa7-45cf-8dc0-d5244e2cd467">
      <Terms xmlns="http://schemas.microsoft.com/office/infopath/2007/PartnerControls">
        <TermInfo xmlns="http://schemas.microsoft.com/office/infopath/2007/PartnerControls">
          <TermName xmlns="http://schemas.microsoft.com/office/infopath/2007/PartnerControls">Qualité des soins</TermName>
          <TermId xmlns="http://schemas.microsoft.com/office/infopath/2007/PartnerControls">11f87e63-cebe-492a-ad11-b522d99c5c3f</TermId>
        </TermInfo>
      </Terms>
    </RIThemeTaxHTField0>
    <RIDocTypeTaxHTField0 xmlns="f15eea43-7fa7-45cf-8dc0-d5244e2cd467">
      <Terms xmlns="http://schemas.microsoft.com/office/infopath/2007/PartnerControls"/>
    </RIDocTypeTaxHTField0>
    <cc6d4d0f41a44532aeb7bee41b15f208 xmlns="61fd8d87-ea47-44bb-afd6-b4d99b1d9c1f">
      <Terms xmlns="http://schemas.microsoft.com/office/infopath/2007/PartnerControls"/>
    </cc6d4d0f41a44532aeb7bee41b15f208>
    <PublishingExpirationDate xmlns="http://schemas.microsoft.com/sharepoint/v3" xsi:nil="true"/>
    <PublishingStartDate xmlns="http://schemas.microsoft.com/sharepoint/v3" xsi:nil="true"/>
    <gde733b7de1f426ba66c11d7c4a6ad8f xmlns="61fd8d87-ea47-44bb-afd6-b4d99b1d9c1f" xsi:nil="true"/>
  </documentManagement>
</p:properties>
</file>

<file path=customXml/itemProps1.xml><?xml version="1.0" encoding="utf-8"?>
<ds:datastoreItem xmlns:ds="http://schemas.openxmlformats.org/officeDocument/2006/customXml" ds:itemID="{9FEE8656-D9D1-4F94-9F8E-00D2D94B5182}"/>
</file>

<file path=customXml/itemProps2.xml><?xml version="1.0" encoding="utf-8"?>
<ds:datastoreItem xmlns:ds="http://schemas.openxmlformats.org/officeDocument/2006/customXml" ds:itemID="{EA1F91DC-10B3-43BC-AE6B-241C9F0D72D3}"/>
</file>

<file path=customXml/itemProps3.xml><?xml version="1.0" encoding="utf-8"?>
<ds:datastoreItem xmlns:ds="http://schemas.openxmlformats.org/officeDocument/2006/customXml" ds:itemID="{34DAEAB1-9328-42D8-A0E9-2CAD695C0D9E}"/>
</file>

<file path=docProps/app.xml><?xml version="1.0" encoding="utf-8"?>
<Properties xmlns="http://schemas.openxmlformats.org/officeDocument/2006/extended-properties" xmlns:vt="http://schemas.openxmlformats.org/officeDocument/2006/docPropsVTypes">
  <Template/>
  <TotalTime>0</TotalTime>
  <Words>616</Words>
  <Application>Microsoft Office PowerPoint</Application>
  <PresentationFormat>On-screen Show (4:3)</PresentationFormat>
  <Paragraphs>223</Paragraphs>
  <Slides>79</Slides>
  <Notes>1</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Invaliditeit en werk, Geestelijke gezondheid  </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lpstr>Mentale Aandoeningen</vt:lpstr>
    </vt:vector>
  </TitlesOfParts>
  <Company>R.I.Z.I.V. - I.N.A.M.I.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Colloque « Invalidité et travail, santé mentale » - Colloquium “Invaliditeit en werk, geestelijke gezondheid”</dc:title>
  <dc:creator>Eric Verbraeken</dc:creator>
  <cp:lastModifiedBy>Tessy Van Berlo</cp:lastModifiedBy>
  <cp:revision>63</cp:revision>
  <dcterms:created xsi:type="dcterms:W3CDTF">2014-03-26T10:55:39Z</dcterms:created>
  <dcterms:modified xsi:type="dcterms:W3CDTF">2014-04-22T06:57:06Z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25;#Professionnel de la santé|2ad223cb-5dec-4759-add4-b89b36632398;#58;#Patient|2ebaf0cf-7353-4273-b1af-236262c84494</vt:lpwstr>
  </property>
  <property fmtid="{D5CDD505-2E9C-101B-9397-08002B2CF9AE}" pid="4" name="RITheme">
    <vt:lpwstr>37;#Qualité des soins|11f87e63-cebe-492a-ad11-b522d99c5c3f</vt:lpwstr>
  </property>
  <property fmtid="{D5CDD505-2E9C-101B-9397-08002B2CF9AE}" pid="5" name="RILanguage">
    <vt:lpwstr>8;#Français|aa2269b8-11bd-4cc9-9267-801806817e60;#12;#Néerlandais|1daba039-17e6-4993-bb2c-50e1d16ef364</vt:lpwstr>
  </property>
  <property fmtid="{D5CDD505-2E9C-101B-9397-08002B2CF9AE}" pid="6" name="RIDocType">
    <vt:lpwstr/>
  </property>
</Properties>
</file>