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 id="2147483672" r:id="rId6"/>
  </p:sldMasterIdLst>
  <p:notesMasterIdLst>
    <p:notesMasterId r:id="rId20"/>
  </p:notesMasterIdLst>
  <p:handoutMasterIdLst>
    <p:handoutMasterId r:id="rId21"/>
  </p:handoutMasterIdLst>
  <p:sldIdLst>
    <p:sldId id="256" r:id="rId7"/>
    <p:sldId id="272" r:id="rId8"/>
    <p:sldId id="273" r:id="rId9"/>
    <p:sldId id="274" r:id="rId10"/>
    <p:sldId id="275" r:id="rId11"/>
    <p:sldId id="276" r:id="rId12"/>
    <p:sldId id="281" r:id="rId13"/>
    <p:sldId id="278" r:id="rId14"/>
    <p:sldId id="277" r:id="rId15"/>
    <p:sldId id="279" r:id="rId16"/>
    <p:sldId id="280" r:id="rId17"/>
    <p:sldId id="282" r:id="rId18"/>
    <p:sldId id="259" r:id="rId1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38CB45B4-1895-F340-B647-65C1324C1A4E}">
          <p14:sldIdLst>
            <p14:sldId id="256"/>
            <p14:sldId id="272"/>
            <p14:sldId id="273"/>
            <p14:sldId id="274"/>
            <p14:sldId id="275"/>
            <p14:sldId id="276"/>
            <p14:sldId id="281"/>
            <p14:sldId id="278"/>
            <p14:sldId id="277"/>
            <p14:sldId id="279"/>
            <p14:sldId id="280"/>
            <p14:sldId id="282"/>
            <p14:sldId id="25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E58"/>
    <a:srgbClr val="5F6C86"/>
    <a:srgbClr val="505A70"/>
    <a:srgbClr val="495265"/>
    <a:srgbClr val="3F4657"/>
    <a:srgbClr val="3A41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97" autoAdjust="0"/>
  </p:normalViewPr>
  <p:slideViewPr>
    <p:cSldViewPr snapToObjects="1">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1" d="100"/>
          <a:sy n="151" d="100"/>
        </p:scale>
        <p:origin x="-672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fld id="{DBB84CED-41CB-6841-9A21-354F4CE0CB37}" type="datetimeFigureOut">
              <a:rPr lang="fr-FR" smtClean="0"/>
              <a:t>28/04/2014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4" y="8685213"/>
            <a:ext cx="2971800" cy="457200"/>
          </a:xfrm>
          <a:prstGeom prst="rect">
            <a:avLst/>
          </a:prstGeom>
        </p:spPr>
        <p:txBody>
          <a:bodyPr vert="horz" lIns="91440" tIns="45720" rIns="91440" bIns="45720" rtlCol="0" anchor="b"/>
          <a:lstStyle>
            <a:lvl1pPr algn="r">
              <a:defRPr sz="1200"/>
            </a:lvl1pPr>
          </a:lstStyle>
          <a:p>
            <a:fld id="{EE68110B-F4AC-994A-8E29-9C31B6824294}" type="slidenum">
              <a:rPr lang="fr-FR" smtClean="0"/>
              <a:t>‹#›</a:t>
            </a:fld>
            <a:endParaRPr lang="fr-FR" dirty="0"/>
          </a:p>
        </p:txBody>
      </p:sp>
    </p:spTree>
    <p:extLst>
      <p:ext uri="{BB962C8B-B14F-4D97-AF65-F5344CB8AC3E}">
        <p14:creationId xmlns:p14="http://schemas.microsoft.com/office/powerpoint/2010/main" val="2793546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4" y="0"/>
            <a:ext cx="2971800" cy="457200"/>
          </a:xfrm>
          <a:prstGeom prst="rect">
            <a:avLst/>
          </a:prstGeom>
        </p:spPr>
        <p:txBody>
          <a:bodyPr vert="horz" lIns="91440" tIns="45720" rIns="91440" bIns="45720" rtlCol="0"/>
          <a:lstStyle>
            <a:lvl1pPr algn="r">
              <a:defRPr sz="1200"/>
            </a:lvl1pPr>
          </a:lstStyle>
          <a:p>
            <a:fld id="{1AD7506F-3704-A04E-A88C-06B8FDB3A436}" type="datetimeFigureOut">
              <a:rPr lang="fr-FR" smtClean="0"/>
              <a:t>28/04/2014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a:defRPr sz="1200"/>
            </a:lvl1pPr>
          </a:lstStyle>
          <a:p>
            <a:fld id="{CC864E60-C958-2F43-982D-135836EC997F}" type="slidenum">
              <a:rPr lang="fr-FR" smtClean="0"/>
              <a:t>‹#›</a:t>
            </a:fld>
            <a:endParaRPr lang="fr-FR" dirty="0"/>
          </a:p>
        </p:txBody>
      </p:sp>
    </p:spTree>
    <p:extLst>
      <p:ext uri="{BB962C8B-B14F-4D97-AF65-F5344CB8AC3E}">
        <p14:creationId xmlns:p14="http://schemas.microsoft.com/office/powerpoint/2010/main" val="27009798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CC864E60-C958-2F43-982D-135836EC997F}" type="slidenum">
              <a:rPr lang="fr-FR" smtClean="0"/>
              <a:t>1</a:t>
            </a:fld>
            <a:endParaRPr lang="fr-FR" dirty="0"/>
          </a:p>
        </p:txBody>
      </p:sp>
    </p:spTree>
    <p:extLst>
      <p:ext uri="{BB962C8B-B14F-4D97-AF65-F5344CB8AC3E}">
        <p14:creationId xmlns:p14="http://schemas.microsoft.com/office/powerpoint/2010/main" val="417067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CC864E60-C958-2F43-982D-135836EC997F}" type="slidenum">
              <a:rPr lang="fr-FR" smtClean="0"/>
              <a:t>13</a:t>
            </a:fld>
            <a:endParaRPr lang="fr-FR" dirty="0"/>
          </a:p>
        </p:txBody>
      </p:sp>
    </p:spTree>
    <p:extLst>
      <p:ext uri="{BB962C8B-B14F-4D97-AF65-F5344CB8AC3E}">
        <p14:creationId xmlns:p14="http://schemas.microsoft.com/office/powerpoint/2010/main" val="197059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nl-BE" dirty="0" err="1" smtClean="0"/>
              <a:t>Cliquez</a:t>
            </a:r>
            <a:r>
              <a:rPr lang="nl-BE" dirty="0" smtClean="0"/>
              <a:t> et </a:t>
            </a:r>
            <a:r>
              <a:rPr lang="nl-BE" dirty="0" err="1" smtClean="0"/>
              <a:t>modifiez</a:t>
            </a:r>
            <a:r>
              <a:rPr lang="nl-BE" dirty="0" smtClean="0"/>
              <a:t> </a:t>
            </a:r>
            <a:r>
              <a:rPr lang="nl-BE" dirty="0" err="1" smtClean="0"/>
              <a:t>le</a:t>
            </a:r>
            <a:r>
              <a:rPr lang="nl-BE" dirty="0" smtClean="0"/>
              <a:t> </a:t>
            </a:r>
            <a:r>
              <a:rPr lang="nl-BE" dirty="0" err="1" smtClean="0"/>
              <a:t>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F6EBE53-429F-4221-9F4A-27E901B2D7AD}" type="datetime1">
              <a:rPr lang="fr-FR" smtClean="0"/>
              <a:t>28/04/2014</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7C1FC37-CF71-6D41-B575-4BC54A503808}" type="slidenum">
              <a:rPr lang="fr-FR" smtClean="0"/>
              <a:t>‹#›</a:t>
            </a:fld>
            <a:endParaRPr lang="fr-FR" dirty="0"/>
          </a:p>
        </p:txBody>
      </p:sp>
    </p:spTree>
    <p:extLst>
      <p:ext uri="{BB962C8B-B14F-4D97-AF65-F5344CB8AC3E}">
        <p14:creationId xmlns:p14="http://schemas.microsoft.com/office/powerpoint/2010/main" val="451937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82382C4-E046-46EC-9B9F-4389CC09FEB7}" type="datetime1">
              <a:rPr lang="fr-FR" smtClean="0"/>
              <a:t>28/04/2014</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7C1FC37-CF71-6D41-B575-4BC54A503808}" type="slidenum">
              <a:rPr lang="fr-FR" smtClean="0"/>
              <a:t>‹#›</a:t>
            </a:fld>
            <a:endParaRPr lang="fr-FR" dirty="0"/>
          </a:p>
        </p:txBody>
      </p:sp>
    </p:spTree>
    <p:extLst>
      <p:ext uri="{BB962C8B-B14F-4D97-AF65-F5344CB8AC3E}">
        <p14:creationId xmlns:p14="http://schemas.microsoft.com/office/powerpoint/2010/main" val="354727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1DED4E31-2523-46B9-BEB4-BCA12E7AA3B1}" type="datetime1">
              <a:rPr lang="fr-FR" smtClean="0"/>
              <a:t>28/04/2014</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7C1FC37-CF71-6D41-B575-4BC54A503808}" type="slidenum">
              <a:rPr lang="fr-FR" smtClean="0"/>
              <a:t>‹#›</a:t>
            </a:fld>
            <a:endParaRPr lang="fr-FR" dirty="0"/>
          </a:p>
        </p:txBody>
      </p:sp>
    </p:spTree>
    <p:extLst>
      <p:ext uri="{BB962C8B-B14F-4D97-AF65-F5344CB8AC3E}">
        <p14:creationId xmlns:p14="http://schemas.microsoft.com/office/powerpoint/2010/main" val="3091263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nl-BE" dirty="0" smtClean="0"/>
              <a:t>Cliquez et modifiez le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fr-FR"/>
          </a:p>
        </p:txBody>
      </p:sp>
      <p:sp>
        <p:nvSpPr>
          <p:cNvPr id="4" name="Espace réservé de la date 3"/>
          <p:cNvSpPr>
            <a:spLocks noGrp="1"/>
          </p:cNvSpPr>
          <p:nvPr>
            <p:ph type="dt" sz="half" idx="10"/>
          </p:nvPr>
        </p:nvSpPr>
        <p:spPr>
          <a:xfrm>
            <a:off x="457200" y="6294096"/>
            <a:ext cx="2133600" cy="365125"/>
          </a:xfrm>
          <a:prstGeom prst="rect">
            <a:avLst/>
          </a:prstGeom>
        </p:spPr>
        <p:txBody>
          <a:bodyPr/>
          <a:lstStyle/>
          <a:p>
            <a:fld id="{AE4960F0-C495-4E45-BEBF-17C5055ECE05}" type="datetime1">
              <a:rPr lang="fr-FR" smtClean="0"/>
              <a:t>28/04/2014</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E4118E1D-A2B2-3D4A-8DB5-9AA37502615C}" type="slidenum">
              <a:rPr lang="fr-FR" smtClean="0"/>
              <a:t>‹#›</a:t>
            </a:fld>
            <a:endParaRPr lang="fr-FR" dirty="0"/>
          </a:p>
        </p:txBody>
      </p:sp>
    </p:spTree>
    <p:extLst>
      <p:ext uri="{BB962C8B-B14F-4D97-AF65-F5344CB8AC3E}">
        <p14:creationId xmlns:p14="http://schemas.microsoft.com/office/powerpoint/2010/main" val="1336541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457200" y="6294096"/>
            <a:ext cx="2133600" cy="365125"/>
          </a:xfrm>
          <a:prstGeom prst="rect">
            <a:avLst/>
          </a:prstGeom>
        </p:spPr>
        <p:txBody>
          <a:bodyPr/>
          <a:lstStyle/>
          <a:p>
            <a:fld id="{71C1A023-839A-4BFB-BD36-2EBBA1B69019}" type="datetime1">
              <a:rPr lang="fr-FR" smtClean="0"/>
              <a:t>28/04/2014</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E4118E1D-A2B2-3D4A-8DB5-9AA37502615C}" type="slidenum">
              <a:rPr lang="fr-FR" smtClean="0"/>
              <a:t>‹#›</a:t>
            </a:fld>
            <a:endParaRPr lang="fr-FR" dirty="0"/>
          </a:p>
        </p:txBody>
      </p:sp>
    </p:spTree>
    <p:extLst>
      <p:ext uri="{BB962C8B-B14F-4D97-AF65-F5344CB8AC3E}">
        <p14:creationId xmlns:p14="http://schemas.microsoft.com/office/powerpoint/2010/main" val="3426536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a:xfrm>
            <a:off x="457200" y="6294096"/>
            <a:ext cx="2133600" cy="365125"/>
          </a:xfrm>
          <a:prstGeom prst="rect">
            <a:avLst/>
          </a:prstGeom>
        </p:spPr>
        <p:txBody>
          <a:bodyPr/>
          <a:lstStyle/>
          <a:p>
            <a:fld id="{D3AF0CA2-1ACC-4741-92DF-9098047799FE}" type="datetime1">
              <a:rPr lang="fr-FR" smtClean="0"/>
              <a:t>28/04/2014</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E4118E1D-A2B2-3D4A-8DB5-9AA37502615C}" type="slidenum">
              <a:rPr lang="fr-FR" smtClean="0"/>
              <a:t>‹#›</a:t>
            </a:fld>
            <a:endParaRPr lang="fr-FR" dirty="0"/>
          </a:p>
        </p:txBody>
      </p:sp>
    </p:spTree>
    <p:extLst>
      <p:ext uri="{BB962C8B-B14F-4D97-AF65-F5344CB8AC3E}">
        <p14:creationId xmlns:p14="http://schemas.microsoft.com/office/powerpoint/2010/main" val="3397681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a:xfrm>
            <a:off x="457200" y="6294096"/>
            <a:ext cx="2133600" cy="365125"/>
          </a:xfrm>
          <a:prstGeom prst="rect">
            <a:avLst/>
          </a:prstGeom>
        </p:spPr>
        <p:txBody>
          <a:bodyPr/>
          <a:lstStyle/>
          <a:p>
            <a:fld id="{3DA86F5D-AE52-4436-9D2C-9053DBFB9161}" type="datetime1">
              <a:rPr lang="fr-FR" smtClean="0"/>
              <a:t>28/04/2014</a:t>
            </a:fld>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E4118E1D-A2B2-3D4A-8DB5-9AA37502615C}" type="slidenum">
              <a:rPr lang="fr-FR" smtClean="0"/>
              <a:t>‹#›</a:t>
            </a:fld>
            <a:endParaRPr lang="fr-FR" dirty="0"/>
          </a:p>
        </p:txBody>
      </p:sp>
    </p:spTree>
    <p:extLst>
      <p:ext uri="{BB962C8B-B14F-4D97-AF65-F5344CB8AC3E}">
        <p14:creationId xmlns:p14="http://schemas.microsoft.com/office/powerpoint/2010/main" val="302305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a:xfrm>
            <a:off x="457200" y="6294096"/>
            <a:ext cx="2133600" cy="365125"/>
          </a:xfrm>
          <a:prstGeom prst="rect">
            <a:avLst/>
          </a:prstGeom>
        </p:spPr>
        <p:txBody>
          <a:bodyPr/>
          <a:lstStyle/>
          <a:p>
            <a:fld id="{678D5BCA-0EB8-4AEB-B18E-0FA5BE8DC2CF}" type="datetime1">
              <a:rPr lang="fr-FR" smtClean="0"/>
              <a:t>28/04/2014</a:t>
            </a:fld>
            <a:endParaRPr lang="fr-FR" dirty="0"/>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E4118E1D-A2B2-3D4A-8DB5-9AA37502615C}" type="slidenum">
              <a:rPr lang="fr-FR" smtClean="0"/>
              <a:t>‹#›</a:t>
            </a:fld>
            <a:endParaRPr lang="fr-FR" dirty="0"/>
          </a:p>
        </p:txBody>
      </p:sp>
    </p:spTree>
    <p:extLst>
      <p:ext uri="{BB962C8B-B14F-4D97-AF65-F5344CB8AC3E}">
        <p14:creationId xmlns:p14="http://schemas.microsoft.com/office/powerpoint/2010/main" val="496537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e la date 2"/>
          <p:cNvSpPr>
            <a:spLocks noGrp="1"/>
          </p:cNvSpPr>
          <p:nvPr>
            <p:ph type="dt" sz="half" idx="10"/>
          </p:nvPr>
        </p:nvSpPr>
        <p:spPr>
          <a:xfrm>
            <a:off x="457200" y="6294096"/>
            <a:ext cx="2133600" cy="365125"/>
          </a:xfrm>
          <a:prstGeom prst="rect">
            <a:avLst/>
          </a:prstGeom>
        </p:spPr>
        <p:txBody>
          <a:bodyPr/>
          <a:lstStyle/>
          <a:p>
            <a:fld id="{5FC0B985-59AB-418A-9412-4F0D7D595DAF}" type="datetime1">
              <a:rPr lang="fr-FR" smtClean="0"/>
              <a:t>28/04/2014</a:t>
            </a:fld>
            <a:endParaRPr lang="fr-FR" dirty="0"/>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E4118E1D-A2B2-3D4A-8DB5-9AA37502615C}" type="slidenum">
              <a:rPr lang="fr-FR" smtClean="0"/>
              <a:t>‹#›</a:t>
            </a:fld>
            <a:endParaRPr lang="fr-FR" dirty="0"/>
          </a:p>
        </p:txBody>
      </p:sp>
    </p:spTree>
    <p:extLst>
      <p:ext uri="{BB962C8B-B14F-4D97-AF65-F5344CB8AC3E}">
        <p14:creationId xmlns:p14="http://schemas.microsoft.com/office/powerpoint/2010/main" val="521803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294096"/>
            <a:ext cx="2133600" cy="365125"/>
          </a:xfrm>
          <a:prstGeom prst="rect">
            <a:avLst/>
          </a:prstGeom>
        </p:spPr>
        <p:txBody>
          <a:bodyPr/>
          <a:lstStyle/>
          <a:p>
            <a:fld id="{D14E1241-C923-4651-9A81-B2D288034973}" type="datetime1">
              <a:rPr lang="fr-FR" smtClean="0"/>
              <a:t>28/04/2014</a:t>
            </a:fld>
            <a:endParaRPr lang="fr-FR" dirty="0"/>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E4118E1D-A2B2-3D4A-8DB5-9AA37502615C}" type="slidenum">
              <a:rPr lang="fr-FR" smtClean="0"/>
              <a:t>‹#›</a:t>
            </a:fld>
            <a:endParaRPr lang="fr-FR" dirty="0"/>
          </a:p>
        </p:txBody>
      </p:sp>
    </p:spTree>
    <p:extLst>
      <p:ext uri="{BB962C8B-B14F-4D97-AF65-F5344CB8AC3E}">
        <p14:creationId xmlns:p14="http://schemas.microsoft.com/office/powerpoint/2010/main" val="2098015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a:xfrm>
            <a:off x="457200" y="6294096"/>
            <a:ext cx="2133600" cy="365125"/>
          </a:xfrm>
          <a:prstGeom prst="rect">
            <a:avLst/>
          </a:prstGeom>
        </p:spPr>
        <p:txBody>
          <a:bodyPr/>
          <a:lstStyle/>
          <a:p>
            <a:fld id="{DA115BFD-E147-4B75-9A94-430EDA4813B5}" type="datetime1">
              <a:rPr lang="fr-FR" smtClean="0"/>
              <a:t>28/04/2014</a:t>
            </a:fld>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E4118E1D-A2B2-3D4A-8DB5-9AA37502615C}" type="slidenum">
              <a:rPr lang="fr-FR" smtClean="0"/>
              <a:t>‹#›</a:t>
            </a:fld>
            <a:endParaRPr lang="fr-FR" dirty="0"/>
          </a:p>
        </p:txBody>
      </p:sp>
    </p:spTree>
    <p:extLst>
      <p:ext uri="{BB962C8B-B14F-4D97-AF65-F5344CB8AC3E}">
        <p14:creationId xmlns:p14="http://schemas.microsoft.com/office/powerpoint/2010/main" val="126117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endParaRPr lang="fr-FR" dirty="0"/>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nl-BE" dirty="0" err="1" smtClean="0"/>
              <a:t>Cliquez</a:t>
            </a:r>
            <a:r>
              <a:rPr lang="nl-BE" dirty="0" smtClean="0"/>
              <a:t> pour </a:t>
            </a:r>
            <a:r>
              <a:rPr lang="nl-BE" dirty="0" err="1" smtClean="0"/>
              <a:t>modifier</a:t>
            </a:r>
            <a:r>
              <a:rPr lang="nl-BE" dirty="0" smtClean="0"/>
              <a:t> les </a:t>
            </a:r>
            <a:r>
              <a:rPr lang="nl-BE" dirty="0" err="1" smtClean="0"/>
              <a:t>styles</a:t>
            </a:r>
            <a:r>
              <a:rPr lang="nl-BE" dirty="0" smtClean="0"/>
              <a:t> du </a:t>
            </a:r>
            <a:r>
              <a:rPr lang="nl-BE" dirty="0" err="1" smtClean="0"/>
              <a:t>texte</a:t>
            </a:r>
            <a:r>
              <a:rPr lang="nl-BE" dirty="0" smtClean="0"/>
              <a:t> du </a:t>
            </a:r>
            <a:r>
              <a:rPr lang="nl-BE" dirty="0" err="1" smtClean="0"/>
              <a:t>masque</a:t>
            </a:r>
            <a:endParaRPr lang="nl-BE" dirty="0" smtClean="0"/>
          </a:p>
          <a:p>
            <a:pPr lvl="1"/>
            <a:r>
              <a:rPr lang="nl-BE" dirty="0" err="1" smtClean="0"/>
              <a:t>Deuxième</a:t>
            </a:r>
            <a:r>
              <a:rPr lang="nl-BE" dirty="0" smtClean="0"/>
              <a:t> niveau</a:t>
            </a:r>
          </a:p>
          <a:p>
            <a:pPr lvl="2"/>
            <a:r>
              <a:rPr lang="nl-BE" dirty="0" err="1" smtClean="0"/>
              <a:t>Troisième</a:t>
            </a:r>
            <a:r>
              <a:rPr lang="nl-BE" dirty="0" smtClean="0"/>
              <a:t> niveau</a:t>
            </a:r>
          </a:p>
          <a:p>
            <a:pPr lvl="3"/>
            <a:r>
              <a:rPr lang="nl-BE" dirty="0" err="1" smtClean="0"/>
              <a:t>Quatrième</a:t>
            </a:r>
            <a:r>
              <a:rPr lang="nl-BE" dirty="0" smtClean="0"/>
              <a:t> niveau</a:t>
            </a:r>
          </a:p>
          <a:p>
            <a:pPr lvl="4"/>
            <a:r>
              <a:rPr lang="nl-BE" dirty="0" err="1" smtClean="0"/>
              <a:t>Cinquième</a:t>
            </a:r>
            <a:r>
              <a:rPr lang="nl-BE" dirty="0" smtClean="0"/>
              <a:t>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E179A01-9A84-4CE2-8BA2-7F7A86781838}" type="datetime1">
              <a:rPr lang="fr-FR" smtClean="0"/>
              <a:t>28/04/2014</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7C1FC37-CF71-6D41-B575-4BC54A503808}" type="slidenum">
              <a:rPr lang="fr-FR" smtClean="0"/>
              <a:t>‹#›</a:t>
            </a:fld>
            <a:endParaRPr lang="fr-FR" dirty="0"/>
          </a:p>
        </p:txBody>
      </p:sp>
    </p:spTree>
    <p:extLst>
      <p:ext uri="{BB962C8B-B14F-4D97-AF65-F5344CB8AC3E}">
        <p14:creationId xmlns:p14="http://schemas.microsoft.com/office/powerpoint/2010/main" val="210679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a:xfrm>
            <a:off x="457200" y="6294096"/>
            <a:ext cx="2133600" cy="365125"/>
          </a:xfrm>
          <a:prstGeom prst="rect">
            <a:avLst/>
          </a:prstGeom>
        </p:spPr>
        <p:txBody>
          <a:bodyPr/>
          <a:lstStyle/>
          <a:p>
            <a:fld id="{554D4502-18D0-4471-B5C5-5CA83F58A11E}" type="datetime1">
              <a:rPr lang="fr-FR" smtClean="0"/>
              <a:t>28/04/2014</a:t>
            </a:fld>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E4118E1D-A2B2-3D4A-8DB5-9AA37502615C}" type="slidenum">
              <a:rPr lang="fr-FR" smtClean="0"/>
              <a:t>‹#›</a:t>
            </a:fld>
            <a:endParaRPr lang="fr-FR" dirty="0"/>
          </a:p>
        </p:txBody>
      </p:sp>
    </p:spTree>
    <p:extLst>
      <p:ext uri="{BB962C8B-B14F-4D97-AF65-F5344CB8AC3E}">
        <p14:creationId xmlns:p14="http://schemas.microsoft.com/office/powerpoint/2010/main" val="1942727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457200" y="6294096"/>
            <a:ext cx="2133600" cy="365125"/>
          </a:xfrm>
          <a:prstGeom prst="rect">
            <a:avLst/>
          </a:prstGeom>
        </p:spPr>
        <p:txBody>
          <a:bodyPr/>
          <a:lstStyle/>
          <a:p>
            <a:fld id="{5E310AC4-4BA1-44ED-A746-E0D6183567BE}" type="datetime1">
              <a:rPr lang="fr-FR" smtClean="0"/>
              <a:t>28/04/2014</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E4118E1D-A2B2-3D4A-8DB5-9AA37502615C}" type="slidenum">
              <a:rPr lang="fr-FR" smtClean="0"/>
              <a:t>‹#›</a:t>
            </a:fld>
            <a:endParaRPr lang="fr-FR" dirty="0"/>
          </a:p>
        </p:txBody>
      </p:sp>
    </p:spTree>
    <p:extLst>
      <p:ext uri="{BB962C8B-B14F-4D97-AF65-F5344CB8AC3E}">
        <p14:creationId xmlns:p14="http://schemas.microsoft.com/office/powerpoint/2010/main" val="1838800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457200" y="6294096"/>
            <a:ext cx="2133600" cy="365125"/>
          </a:xfrm>
          <a:prstGeom prst="rect">
            <a:avLst/>
          </a:prstGeom>
        </p:spPr>
        <p:txBody>
          <a:bodyPr/>
          <a:lstStyle/>
          <a:p>
            <a:fld id="{4957852F-855F-44F5-BAB6-00A76096A0C1}" type="datetime1">
              <a:rPr lang="fr-FR" smtClean="0"/>
              <a:t>28/04/2014</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E4118E1D-A2B2-3D4A-8DB5-9AA37502615C}" type="slidenum">
              <a:rPr lang="fr-FR" smtClean="0"/>
              <a:t>‹#›</a:t>
            </a:fld>
            <a:endParaRPr lang="fr-FR" dirty="0"/>
          </a:p>
        </p:txBody>
      </p:sp>
    </p:spTree>
    <p:extLst>
      <p:ext uri="{BB962C8B-B14F-4D97-AF65-F5344CB8AC3E}">
        <p14:creationId xmlns:p14="http://schemas.microsoft.com/office/powerpoint/2010/main" val="2083732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nl-BE"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179F13B-DB23-4F88-B4D8-90CFB40BE8C1}" type="datetime1">
              <a:rPr lang="fr-FR" smtClean="0"/>
              <a:t>28/04/2014</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F8025D7-CE11-8349-804C-D2D33EDBA390}" type="slidenum">
              <a:rPr lang="fr-FR" smtClean="0"/>
              <a:t>‹#›</a:t>
            </a:fld>
            <a:endParaRPr lang="fr-FR" dirty="0"/>
          </a:p>
        </p:txBody>
      </p:sp>
    </p:spTree>
    <p:extLst>
      <p:ext uri="{BB962C8B-B14F-4D97-AF65-F5344CB8AC3E}">
        <p14:creationId xmlns:p14="http://schemas.microsoft.com/office/powerpoint/2010/main" val="498808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51BE66F-58A0-4931-A76F-90F8CD400830}" type="datetime1">
              <a:rPr lang="fr-FR" smtClean="0"/>
              <a:t>28/04/2014</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F8025D7-CE11-8349-804C-D2D33EDBA390}" type="slidenum">
              <a:rPr lang="fr-FR" smtClean="0"/>
              <a:t>‹#›</a:t>
            </a:fld>
            <a:endParaRPr lang="fr-FR" dirty="0"/>
          </a:p>
        </p:txBody>
      </p:sp>
    </p:spTree>
    <p:extLst>
      <p:ext uri="{BB962C8B-B14F-4D97-AF65-F5344CB8AC3E}">
        <p14:creationId xmlns:p14="http://schemas.microsoft.com/office/powerpoint/2010/main" val="1051286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662D33A4-4B38-43E5-8068-160FA9585D17}" type="datetime1">
              <a:rPr lang="fr-FR" smtClean="0"/>
              <a:t>28/04/2014</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F8025D7-CE11-8349-804C-D2D33EDBA390}" type="slidenum">
              <a:rPr lang="fr-FR" smtClean="0"/>
              <a:t>‹#›</a:t>
            </a:fld>
            <a:endParaRPr lang="fr-FR" dirty="0"/>
          </a:p>
        </p:txBody>
      </p:sp>
    </p:spTree>
    <p:extLst>
      <p:ext uri="{BB962C8B-B14F-4D97-AF65-F5344CB8AC3E}">
        <p14:creationId xmlns:p14="http://schemas.microsoft.com/office/powerpoint/2010/main" val="655631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57DC1477-8552-4473-8BEE-979D32581EF1}" type="datetime1">
              <a:rPr lang="fr-FR" smtClean="0"/>
              <a:t>28/04/2014</a:t>
            </a:fld>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F8025D7-CE11-8349-804C-D2D33EDBA390}" type="slidenum">
              <a:rPr lang="fr-FR" smtClean="0"/>
              <a:t>‹#›</a:t>
            </a:fld>
            <a:endParaRPr lang="fr-FR" dirty="0"/>
          </a:p>
        </p:txBody>
      </p:sp>
    </p:spTree>
    <p:extLst>
      <p:ext uri="{BB962C8B-B14F-4D97-AF65-F5344CB8AC3E}">
        <p14:creationId xmlns:p14="http://schemas.microsoft.com/office/powerpoint/2010/main" val="1746578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31B91DEF-F118-48E8-9679-BD72E5CB8B93}" type="datetime1">
              <a:rPr lang="fr-FR" smtClean="0"/>
              <a:t>28/04/2014</a:t>
            </a:fld>
            <a:endParaRPr lang="fr-FR" dirty="0"/>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DF8025D7-CE11-8349-804C-D2D33EDBA390}" type="slidenum">
              <a:rPr lang="fr-FR" smtClean="0"/>
              <a:t>‹#›</a:t>
            </a:fld>
            <a:endParaRPr lang="fr-FR" dirty="0"/>
          </a:p>
        </p:txBody>
      </p:sp>
    </p:spTree>
    <p:extLst>
      <p:ext uri="{BB962C8B-B14F-4D97-AF65-F5344CB8AC3E}">
        <p14:creationId xmlns:p14="http://schemas.microsoft.com/office/powerpoint/2010/main" val="1226360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518E1245-0023-4C6E-AAC4-EAF449AC6F36}" type="datetime1">
              <a:rPr lang="fr-FR" smtClean="0"/>
              <a:t>28/04/2014</a:t>
            </a:fld>
            <a:endParaRPr lang="fr-FR" dirty="0"/>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DF8025D7-CE11-8349-804C-D2D33EDBA390}" type="slidenum">
              <a:rPr lang="fr-FR" smtClean="0"/>
              <a:t>‹#›</a:t>
            </a:fld>
            <a:endParaRPr lang="fr-FR" dirty="0"/>
          </a:p>
        </p:txBody>
      </p:sp>
    </p:spTree>
    <p:extLst>
      <p:ext uri="{BB962C8B-B14F-4D97-AF65-F5344CB8AC3E}">
        <p14:creationId xmlns:p14="http://schemas.microsoft.com/office/powerpoint/2010/main" val="2625119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33D78215-FF8C-474C-A516-F82953416913}" type="datetime1">
              <a:rPr lang="fr-FR" smtClean="0"/>
              <a:t>28/04/2014</a:t>
            </a:fld>
            <a:endParaRPr lang="fr-FR" dirty="0"/>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DF8025D7-CE11-8349-804C-D2D33EDBA390}" type="slidenum">
              <a:rPr lang="fr-FR" smtClean="0"/>
              <a:t>‹#›</a:t>
            </a:fld>
            <a:endParaRPr lang="fr-FR" dirty="0"/>
          </a:p>
        </p:txBody>
      </p:sp>
    </p:spTree>
    <p:extLst>
      <p:ext uri="{BB962C8B-B14F-4D97-AF65-F5344CB8AC3E}">
        <p14:creationId xmlns:p14="http://schemas.microsoft.com/office/powerpoint/2010/main" val="406689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63364E2B-35A3-4F55-8652-B0164AEEDDCD}" type="datetime1">
              <a:rPr lang="fr-FR" smtClean="0"/>
              <a:t>28/04/2014</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07C1FC37-CF71-6D41-B575-4BC54A503808}" type="slidenum">
              <a:rPr lang="fr-FR" smtClean="0"/>
              <a:t>‹#›</a:t>
            </a:fld>
            <a:endParaRPr lang="fr-FR" dirty="0"/>
          </a:p>
        </p:txBody>
      </p:sp>
    </p:spTree>
    <p:extLst>
      <p:ext uri="{BB962C8B-B14F-4D97-AF65-F5344CB8AC3E}">
        <p14:creationId xmlns:p14="http://schemas.microsoft.com/office/powerpoint/2010/main" val="1845518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9B98F8DB-1A9F-4B58-9862-CD6655698E69}" type="datetime1">
              <a:rPr lang="fr-FR" smtClean="0"/>
              <a:t>28/04/2014</a:t>
            </a:fld>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F8025D7-CE11-8349-804C-D2D33EDBA390}" type="slidenum">
              <a:rPr lang="fr-FR" smtClean="0"/>
              <a:t>‹#›</a:t>
            </a:fld>
            <a:endParaRPr lang="fr-FR" dirty="0"/>
          </a:p>
        </p:txBody>
      </p:sp>
    </p:spTree>
    <p:extLst>
      <p:ext uri="{BB962C8B-B14F-4D97-AF65-F5344CB8AC3E}">
        <p14:creationId xmlns:p14="http://schemas.microsoft.com/office/powerpoint/2010/main" val="1029749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6CA7B74B-A70A-4F5E-BD47-2518BE023DCB}" type="datetime1">
              <a:rPr lang="fr-FR" smtClean="0"/>
              <a:t>28/04/2014</a:t>
            </a:fld>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F8025D7-CE11-8349-804C-D2D33EDBA390}" type="slidenum">
              <a:rPr lang="fr-FR" smtClean="0"/>
              <a:t>‹#›</a:t>
            </a:fld>
            <a:endParaRPr lang="fr-FR" dirty="0"/>
          </a:p>
        </p:txBody>
      </p:sp>
    </p:spTree>
    <p:extLst>
      <p:ext uri="{BB962C8B-B14F-4D97-AF65-F5344CB8AC3E}">
        <p14:creationId xmlns:p14="http://schemas.microsoft.com/office/powerpoint/2010/main" val="1106215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5EF8167-1BF8-429C-8277-6DF2D2B5059A}" type="datetime1">
              <a:rPr lang="fr-FR" smtClean="0"/>
              <a:t>28/04/2014</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F8025D7-CE11-8349-804C-D2D33EDBA390}" type="slidenum">
              <a:rPr lang="fr-FR" smtClean="0"/>
              <a:t>‹#›</a:t>
            </a:fld>
            <a:endParaRPr lang="fr-FR" dirty="0"/>
          </a:p>
        </p:txBody>
      </p:sp>
    </p:spTree>
    <p:extLst>
      <p:ext uri="{BB962C8B-B14F-4D97-AF65-F5344CB8AC3E}">
        <p14:creationId xmlns:p14="http://schemas.microsoft.com/office/powerpoint/2010/main" val="3004912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6BFD824-5D1B-4085-8D5F-BDAD9861B44F}" type="datetime1">
              <a:rPr lang="fr-FR" smtClean="0"/>
              <a:t>28/04/2014</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F8025D7-CE11-8349-804C-D2D33EDBA390}" type="slidenum">
              <a:rPr lang="fr-FR" smtClean="0"/>
              <a:t>‹#›</a:t>
            </a:fld>
            <a:endParaRPr lang="fr-FR" dirty="0"/>
          </a:p>
        </p:txBody>
      </p:sp>
    </p:spTree>
    <p:extLst>
      <p:ext uri="{BB962C8B-B14F-4D97-AF65-F5344CB8AC3E}">
        <p14:creationId xmlns:p14="http://schemas.microsoft.com/office/powerpoint/2010/main" val="71200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343E8039-D28F-4E58-B764-CDF915944937}" type="datetime1">
              <a:rPr lang="fr-FR" smtClean="0"/>
              <a:t>28/04/2014</a:t>
            </a:fld>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07C1FC37-CF71-6D41-B575-4BC54A503808}" type="slidenum">
              <a:rPr lang="fr-FR" smtClean="0"/>
              <a:t>‹#›</a:t>
            </a:fld>
            <a:endParaRPr lang="fr-FR" dirty="0"/>
          </a:p>
        </p:txBody>
      </p:sp>
    </p:spTree>
    <p:extLst>
      <p:ext uri="{BB962C8B-B14F-4D97-AF65-F5344CB8AC3E}">
        <p14:creationId xmlns:p14="http://schemas.microsoft.com/office/powerpoint/2010/main" val="375814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1AA9167A-9D52-4B60-82EF-B51FE343E62E}" type="datetime1">
              <a:rPr lang="fr-FR" smtClean="0"/>
              <a:t>28/04/2014</a:t>
            </a:fld>
            <a:endParaRPr lang="fr-FR" dirty="0"/>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07C1FC37-CF71-6D41-B575-4BC54A503808}" type="slidenum">
              <a:rPr lang="fr-FR" smtClean="0"/>
              <a:t>‹#›</a:t>
            </a:fld>
            <a:endParaRPr lang="fr-FR" dirty="0"/>
          </a:p>
        </p:txBody>
      </p:sp>
    </p:spTree>
    <p:extLst>
      <p:ext uri="{BB962C8B-B14F-4D97-AF65-F5344CB8AC3E}">
        <p14:creationId xmlns:p14="http://schemas.microsoft.com/office/powerpoint/2010/main" val="331600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5CF7EA2B-10EF-445C-9DCC-E06A18F2C515}" type="datetime1">
              <a:rPr lang="fr-FR" smtClean="0"/>
              <a:t>28/04/2014</a:t>
            </a:fld>
            <a:endParaRPr lang="fr-FR" dirty="0"/>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07C1FC37-CF71-6D41-B575-4BC54A503808}" type="slidenum">
              <a:rPr lang="fr-FR" smtClean="0"/>
              <a:t>‹#›</a:t>
            </a:fld>
            <a:endParaRPr lang="fr-FR" dirty="0"/>
          </a:p>
        </p:txBody>
      </p:sp>
    </p:spTree>
    <p:extLst>
      <p:ext uri="{BB962C8B-B14F-4D97-AF65-F5344CB8AC3E}">
        <p14:creationId xmlns:p14="http://schemas.microsoft.com/office/powerpoint/2010/main" val="391919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F566005F-C87A-4416-901A-77152B451108}" type="datetime1">
              <a:rPr lang="fr-FR" smtClean="0"/>
              <a:t>28/04/2014</a:t>
            </a:fld>
            <a:endParaRPr lang="fr-FR" dirty="0"/>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07C1FC37-CF71-6D41-B575-4BC54A503808}" type="slidenum">
              <a:rPr lang="fr-FR" smtClean="0"/>
              <a:t>‹#›</a:t>
            </a:fld>
            <a:endParaRPr lang="fr-FR" dirty="0"/>
          </a:p>
        </p:txBody>
      </p:sp>
    </p:spTree>
    <p:extLst>
      <p:ext uri="{BB962C8B-B14F-4D97-AF65-F5344CB8AC3E}">
        <p14:creationId xmlns:p14="http://schemas.microsoft.com/office/powerpoint/2010/main" val="51866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30E3BCC-AE6B-45F4-92E6-D8F4C55CE701}" type="datetime1">
              <a:rPr lang="fr-FR" smtClean="0"/>
              <a:t>28/04/2014</a:t>
            </a:fld>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07C1FC37-CF71-6D41-B575-4BC54A503808}" type="slidenum">
              <a:rPr lang="fr-FR" smtClean="0"/>
              <a:t>‹#›</a:t>
            </a:fld>
            <a:endParaRPr lang="fr-FR" dirty="0"/>
          </a:p>
        </p:txBody>
      </p:sp>
    </p:spTree>
    <p:extLst>
      <p:ext uri="{BB962C8B-B14F-4D97-AF65-F5344CB8AC3E}">
        <p14:creationId xmlns:p14="http://schemas.microsoft.com/office/powerpoint/2010/main" val="284014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1AEA8324-FE0C-4BCA-ABFF-5A7D78A7DD9E}" type="datetime1">
              <a:rPr lang="fr-FR" smtClean="0"/>
              <a:t>28/04/2014</a:t>
            </a:fld>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07C1FC37-CF71-6D41-B575-4BC54A503808}" type="slidenum">
              <a:rPr lang="fr-FR" smtClean="0"/>
              <a:t>‹#›</a:t>
            </a:fld>
            <a:endParaRPr lang="fr-FR" dirty="0"/>
          </a:p>
        </p:txBody>
      </p:sp>
    </p:spTree>
    <p:extLst>
      <p:ext uri="{BB962C8B-B14F-4D97-AF65-F5344CB8AC3E}">
        <p14:creationId xmlns:p14="http://schemas.microsoft.com/office/powerpoint/2010/main" val="425974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18" Type="http://schemas.openxmlformats.org/officeDocument/2006/relationships/image" Target="../media/image6.gif"/><Relationship Id="rId3" Type="http://schemas.openxmlformats.org/officeDocument/2006/relationships/slideLayout" Target="../slideLayouts/slideLayout3.xml"/><Relationship Id="rId21" Type="http://schemas.openxmlformats.org/officeDocument/2006/relationships/image" Target="../media/image9.gif"/><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gif"/><Relationship Id="rId2" Type="http://schemas.openxmlformats.org/officeDocument/2006/relationships/slideLayout" Target="../slideLayouts/slideLayout2.xml"/><Relationship Id="rId16" Type="http://schemas.openxmlformats.org/officeDocument/2006/relationships/image" Target="../media/image4.gif"/><Relationship Id="rId20" Type="http://schemas.openxmlformats.org/officeDocument/2006/relationships/image" Target="../media/image8.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23" Type="http://schemas.openxmlformats.org/officeDocument/2006/relationships/image" Target="../media/image11.gif"/><Relationship Id="rId10" Type="http://schemas.openxmlformats.org/officeDocument/2006/relationships/slideLayout" Target="../slideLayouts/slideLayout10.xml"/><Relationship Id="rId19" Type="http://schemas.openxmlformats.org/officeDocument/2006/relationships/image" Target="../media/image7.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 Id="rId22" Type="http://schemas.openxmlformats.org/officeDocument/2006/relationships/image" Target="../media/image10.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 2" descr="FondPPT-OK.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9" name="Connecteur droit 8"/>
          <p:cNvCxnSpPr/>
          <p:nvPr userDrawn="1"/>
        </p:nvCxnSpPr>
        <p:spPr>
          <a:xfrm>
            <a:off x="1039693" y="3274535"/>
            <a:ext cx="687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Espace réservé de la date 3"/>
          <p:cNvSpPr txBox="1">
            <a:spLocks/>
          </p:cNvSpPr>
          <p:nvPr userDrawn="1"/>
        </p:nvSpPr>
        <p:spPr>
          <a:xfrm>
            <a:off x="229831" y="6048337"/>
            <a:ext cx="2133600" cy="77787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i="0" dirty="0" smtClean="0">
                <a:solidFill>
                  <a:schemeClr val="tx1"/>
                </a:solidFill>
              </a:rPr>
              <a:t>UNMS</a:t>
            </a:r>
          </a:p>
          <a:p>
            <a:r>
              <a:rPr lang="fr-FR" sz="1200" b="0" i="0" dirty="0" smtClean="0">
                <a:solidFill>
                  <a:schemeClr val="tx1"/>
                </a:solidFill>
              </a:rPr>
              <a:t>Direction Médicale</a:t>
            </a:r>
          </a:p>
          <a:p>
            <a:r>
              <a:rPr lang="fr-FR" sz="1200" b="0" i="0" dirty="0" smtClean="0">
                <a:solidFill>
                  <a:schemeClr val="tx1"/>
                </a:solidFill>
              </a:rPr>
              <a:t>FERON Dominique</a:t>
            </a:r>
          </a:p>
        </p:txBody>
      </p:sp>
      <p:pic>
        <p:nvPicPr>
          <p:cNvPr id="2" name="Image 1" descr="Picto1-Engagement-nom.gi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9831" y="259536"/>
            <a:ext cx="478652" cy="492411"/>
          </a:xfrm>
          <a:prstGeom prst="rect">
            <a:avLst/>
          </a:prstGeom>
        </p:spPr>
      </p:pic>
      <p:pic>
        <p:nvPicPr>
          <p:cNvPr id="4" name="Image 3" descr="Picto2-Solidarite-nom.gi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73259" y="259536"/>
            <a:ext cx="478652" cy="492411"/>
          </a:xfrm>
          <a:prstGeom prst="rect">
            <a:avLst/>
          </a:prstGeom>
        </p:spPr>
      </p:pic>
      <p:pic>
        <p:nvPicPr>
          <p:cNvPr id="5" name="Image 4" descr="Picto3-Proximite-nom.gif"/>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16687" y="259536"/>
            <a:ext cx="478651" cy="492411"/>
          </a:xfrm>
          <a:prstGeom prst="rect">
            <a:avLst/>
          </a:prstGeom>
        </p:spPr>
      </p:pic>
      <p:pic>
        <p:nvPicPr>
          <p:cNvPr id="6" name="Image 5" descr="Picto4-Respect-nom.gif"/>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860114" y="259536"/>
            <a:ext cx="478651" cy="492411"/>
          </a:xfrm>
          <a:prstGeom prst="rect">
            <a:avLst/>
          </a:prstGeom>
        </p:spPr>
      </p:pic>
      <p:pic>
        <p:nvPicPr>
          <p:cNvPr id="7" name="Image 6" descr="Picto5-Innovation-nom.gif"/>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403541" y="259536"/>
            <a:ext cx="478652" cy="492411"/>
          </a:xfrm>
          <a:prstGeom prst="rect">
            <a:avLst/>
          </a:prstGeom>
        </p:spPr>
      </p:pic>
      <p:pic>
        <p:nvPicPr>
          <p:cNvPr id="8" name="Image 7" descr="Picto6-Service-nom.gif"/>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946969" y="259536"/>
            <a:ext cx="478652" cy="492411"/>
          </a:xfrm>
          <a:prstGeom prst="rect">
            <a:avLst/>
          </a:prstGeom>
        </p:spPr>
      </p:pic>
      <p:pic>
        <p:nvPicPr>
          <p:cNvPr id="10" name="Image 9" descr="Picto7-Qualite-nom.gif"/>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490396" y="259536"/>
            <a:ext cx="478652" cy="492411"/>
          </a:xfrm>
          <a:prstGeom prst="rect">
            <a:avLst/>
          </a:prstGeom>
        </p:spPr>
      </p:pic>
      <p:pic>
        <p:nvPicPr>
          <p:cNvPr id="11" name="Image 10" descr="Picto-Objectif1-nom.gif"/>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345798" y="259536"/>
            <a:ext cx="478652" cy="492411"/>
          </a:xfrm>
          <a:prstGeom prst="rect">
            <a:avLst/>
          </a:prstGeom>
        </p:spPr>
      </p:pic>
      <p:pic>
        <p:nvPicPr>
          <p:cNvPr id="12" name="Image 11" descr="Picto-Objectif2-nom.gif"/>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880587" y="259536"/>
            <a:ext cx="478652" cy="492411"/>
          </a:xfrm>
          <a:prstGeom prst="rect">
            <a:avLst/>
          </a:prstGeom>
        </p:spPr>
      </p:pic>
      <p:pic>
        <p:nvPicPr>
          <p:cNvPr id="13" name="Image 12" descr="Picto-Objectif3-nom.gif"/>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8415377" y="259536"/>
            <a:ext cx="478652" cy="492411"/>
          </a:xfrm>
          <a:prstGeom prst="rect">
            <a:avLst/>
          </a:prstGeom>
        </p:spPr>
      </p:pic>
    </p:spTree>
    <p:extLst>
      <p:ext uri="{BB962C8B-B14F-4D97-AF65-F5344CB8AC3E}">
        <p14:creationId xmlns:p14="http://schemas.microsoft.com/office/powerpoint/2010/main" val="15986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727651"/>
            <a:ext cx="9145557" cy="140849"/>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FF0000"/>
              </a:solidFill>
            </a:endParaRPr>
          </a:p>
        </p:txBody>
      </p:sp>
    </p:spTree>
    <p:extLst>
      <p:ext uri="{BB962C8B-B14F-4D97-AF65-F5344CB8AC3E}">
        <p14:creationId xmlns:p14="http://schemas.microsoft.com/office/powerpoint/2010/main" val="1956785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descr="FondPPT-fin-OK.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3050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dx,doi,org/10,1787/9789264187597-fr"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354056" y="908720"/>
            <a:ext cx="8435888" cy="4320480"/>
          </a:xfrm>
          <a:prstGeom prst="rect">
            <a:avLst/>
          </a:prstGeom>
        </p:spPr>
      </p:pic>
      <p:sp>
        <p:nvSpPr>
          <p:cNvPr id="3" name="Sous-titre 2"/>
          <p:cNvSpPr>
            <a:spLocks noGrp="1"/>
          </p:cNvSpPr>
          <p:nvPr>
            <p:ph type="subTitle" idx="1"/>
          </p:nvPr>
        </p:nvSpPr>
        <p:spPr>
          <a:xfrm>
            <a:off x="179512" y="5229200"/>
            <a:ext cx="8784976" cy="432048"/>
          </a:xfrm>
        </p:spPr>
        <p:txBody>
          <a:bodyPr/>
          <a:lstStyle/>
          <a:p>
            <a:pPr algn="l"/>
            <a:r>
              <a:rPr lang="fr-FR" sz="2000" b="1" dirty="0" smtClean="0">
                <a:solidFill>
                  <a:srgbClr val="FF0000"/>
                </a:solidFill>
                <a:latin typeface="Calibri" pitchFamily="34" charset="0"/>
                <a:cs typeface="Calibri" pitchFamily="34" charset="0"/>
              </a:rPr>
              <a:t>Conclusions provisoires du Conseil Technique Médical sur les troubles psychiques</a:t>
            </a:r>
            <a:endParaRPr lang="fr-FR" sz="20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1286609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But</a:t>
            </a:r>
            <a:endParaRPr lang="fr-BE" dirty="0"/>
          </a:p>
        </p:txBody>
      </p:sp>
      <p:sp>
        <p:nvSpPr>
          <p:cNvPr id="3" name="Espace réservé du contenu 2"/>
          <p:cNvSpPr>
            <a:spLocks noGrp="1"/>
          </p:cNvSpPr>
          <p:nvPr>
            <p:ph idx="1"/>
          </p:nvPr>
        </p:nvSpPr>
        <p:spPr/>
        <p:txBody>
          <a:bodyPr/>
          <a:lstStyle/>
          <a:p>
            <a:r>
              <a:rPr lang="fr-BE" dirty="0" smtClean="0"/>
              <a:t>IT véritable outil thérapeutique</a:t>
            </a:r>
          </a:p>
          <a:p>
            <a:r>
              <a:rPr lang="fr-BE" dirty="0" smtClean="0"/>
              <a:t>Réinsertion</a:t>
            </a:r>
          </a:p>
          <a:p>
            <a:r>
              <a:rPr lang="fr-BE" dirty="0" smtClean="0"/>
              <a:t>Eviter chronicisation</a:t>
            </a:r>
          </a:p>
          <a:p>
            <a:r>
              <a:rPr lang="fr-BE" dirty="0" smtClean="0"/>
              <a:t>Éviter désocialisation</a:t>
            </a:r>
            <a:endParaRPr lang="fr-BE" dirty="0"/>
          </a:p>
        </p:txBody>
      </p:sp>
      <p:sp>
        <p:nvSpPr>
          <p:cNvPr id="4" name="Espace réservé du numéro de diapositive 3"/>
          <p:cNvSpPr>
            <a:spLocks noGrp="1"/>
          </p:cNvSpPr>
          <p:nvPr>
            <p:ph type="sldNum" sz="quarter" idx="12"/>
          </p:nvPr>
        </p:nvSpPr>
        <p:spPr/>
        <p:txBody>
          <a:bodyPr/>
          <a:lstStyle/>
          <a:p>
            <a:fld id="{E4118E1D-A2B2-3D4A-8DB5-9AA37502615C}" type="slidenum">
              <a:rPr lang="fr-FR" smtClean="0"/>
              <a:t>10</a:t>
            </a:fld>
            <a:endParaRPr lang="fr-FR" dirty="0"/>
          </a:p>
        </p:txBody>
      </p:sp>
    </p:spTree>
    <p:extLst>
      <p:ext uri="{BB962C8B-B14F-4D97-AF65-F5344CB8AC3E}">
        <p14:creationId xmlns:p14="http://schemas.microsoft.com/office/powerpoint/2010/main" val="4174729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Conclusions</a:t>
            </a:r>
            <a:endParaRPr lang="fr-BE" dirty="0"/>
          </a:p>
        </p:txBody>
      </p:sp>
      <p:sp>
        <p:nvSpPr>
          <p:cNvPr id="3" name="Espace réservé du contenu 2"/>
          <p:cNvSpPr>
            <a:spLocks noGrp="1"/>
          </p:cNvSpPr>
          <p:nvPr>
            <p:ph idx="1"/>
          </p:nvPr>
        </p:nvSpPr>
        <p:spPr/>
        <p:txBody>
          <a:bodyPr/>
          <a:lstStyle/>
          <a:p>
            <a:r>
              <a:rPr lang="fr-BE" dirty="0" smtClean="0"/>
              <a:t>Répartir au mieux les ressources de la sécurité sociale à meilleure escient possible</a:t>
            </a:r>
          </a:p>
          <a:p>
            <a:r>
              <a:rPr lang="fr-BE" dirty="0" smtClean="0"/>
              <a:t>Ne pas stigmatiser</a:t>
            </a:r>
          </a:p>
          <a:p>
            <a:r>
              <a:rPr lang="fr-BE" dirty="0" smtClean="0"/>
              <a:t>Changer les mentalités : « Accompagner » plutôt que « contrôler »</a:t>
            </a:r>
          </a:p>
          <a:p>
            <a:r>
              <a:rPr lang="fr-BE" dirty="0" smtClean="0"/>
              <a:t>Bienveillance neutre</a:t>
            </a:r>
            <a:endParaRPr lang="fr-BE" dirty="0"/>
          </a:p>
        </p:txBody>
      </p:sp>
      <p:sp>
        <p:nvSpPr>
          <p:cNvPr id="4" name="Espace réservé du numéro de diapositive 3"/>
          <p:cNvSpPr>
            <a:spLocks noGrp="1"/>
          </p:cNvSpPr>
          <p:nvPr>
            <p:ph type="sldNum" sz="quarter" idx="12"/>
          </p:nvPr>
        </p:nvSpPr>
        <p:spPr/>
        <p:txBody>
          <a:bodyPr/>
          <a:lstStyle/>
          <a:p>
            <a:fld id="{E4118E1D-A2B2-3D4A-8DB5-9AA37502615C}" type="slidenum">
              <a:rPr lang="fr-FR" smtClean="0"/>
              <a:t>11</a:t>
            </a:fld>
            <a:endParaRPr lang="fr-FR" dirty="0"/>
          </a:p>
        </p:txBody>
      </p:sp>
    </p:spTree>
    <p:extLst>
      <p:ext uri="{BB962C8B-B14F-4D97-AF65-F5344CB8AC3E}">
        <p14:creationId xmlns:p14="http://schemas.microsoft.com/office/powerpoint/2010/main" val="2708990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CONCLUSION : 4</a:t>
            </a:r>
            <a:r>
              <a:rPr lang="fr-BE" baseline="30000" dirty="0" smtClean="0"/>
              <a:t>ème</a:t>
            </a:r>
            <a:r>
              <a:rPr lang="fr-BE" dirty="0" smtClean="0"/>
              <a:t> de couverture</a:t>
            </a:r>
            <a:endParaRPr lang="fr-BE" dirty="0"/>
          </a:p>
        </p:txBody>
      </p:sp>
      <p:sp>
        <p:nvSpPr>
          <p:cNvPr id="6" name="Espace réservé du contenu 5"/>
          <p:cNvSpPr>
            <a:spLocks noGrp="1"/>
          </p:cNvSpPr>
          <p:nvPr>
            <p:ph sz="half" idx="2"/>
          </p:nvPr>
        </p:nvSpPr>
        <p:spPr>
          <a:xfrm>
            <a:off x="3995936" y="980728"/>
            <a:ext cx="4968552" cy="5145435"/>
          </a:xfrm>
        </p:spPr>
        <p:txBody>
          <a:bodyPr/>
          <a:lstStyle/>
          <a:p>
            <a:pPr marL="0" indent="0">
              <a:buNone/>
            </a:pPr>
            <a:r>
              <a:rPr lang="fr-BE" sz="1400" i="1" dirty="0" smtClean="0"/>
              <a:t>« La </a:t>
            </a:r>
            <a:r>
              <a:rPr lang="fr-BE" sz="1400" i="1" dirty="0"/>
              <a:t>poursuite aveugle et effrénée du bonheur explique sans doute notre difficulté à être heureux.</a:t>
            </a:r>
            <a:br>
              <a:rPr lang="fr-BE" sz="1400" i="1" dirty="0"/>
            </a:br>
            <a:r>
              <a:rPr lang="fr-BE" sz="1400" i="1" dirty="0"/>
              <a:t/>
            </a:r>
            <a:br>
              <a:rPr lang="fr-BE" sz="1400" i="1" dirty="0"/>
            </a:br>
            <a:r>
              <a:rPr lang="fr-BE" sz="1400" i="1" dirty="0"/>
              <a:t>Le bonheur semble le nouveau Graal de notre époque : plus nous le cherchons, plus il semble se refuser à nous. À force de croire, comme notre société de consommation nous le fait miroiter, </a:t>
            </a:r>
            <a:r>
              <a:rPr lang="fr-BE" sz="1400" i="1" dirty="0" smtClean="0"/>
              <a:t>qu’ </a:t>
            </a:r>
            <a:r>
              <a:rPr lang="fr-BE" sz="1400" i="1" dirty="0"/>
              <a:t>une vie heureuse est une suite de plaisirs continus, de réussites et de performances personnelles, nous vivons des déceptions constantes, et nous nous sentons responsables de nos échecs.</a:t>
            </a:r>
            <a:br>
              <a:rPr lang="fr-BE" sz="1400" i="1" dirty="0"/>
            </a:br>
            <a:r>
              <a:rPr lang="fr-BE" sz="1400" i="1" dirty="0" err="1" smtClean="0"/>
              <a:t>Ilios</a:t>
            </a:r>
            <a:r>
              <a:rPr lang="fr-BE" sz="1400" i="1" dirty="0" smtClean="0"/>
              <a:t> </a:t>
            </a:r>
            <a:r>
              <a:rPr lang="fr-BE" sz="1400" i="1" dirty="0" err="1"/>
              <a:t>Kotsou</a:t>
            </a:r>
            <a:r>
              <a:rPr lang="fr-BE" sz="1400" i="1" dirty="0"/>
              <a:t> se propose de déconstruire quatre grandes illusions sur la nature du bonheur : chercher à éviter toute forme d inconfort ou toute souffrance (la voie vers plus de souffrance encore) ; la nécessité </a:t>
            </a:r>
            <a:r>
              <a:rPr lang="fr-BE" sz="1400" i="1" dirty="0" smtClean="0"/>
              <a:t>d’ </a:t>
            </a:r>
            <a:r>
              <a:rPr lang="fr-BE" sz="1400" i="1" dirty="0"/>
              <a:t>avoir toujours des pensées positives (qui appelle le refoulement et une forme de contrôle sur soi impossible) ; la course éperdue à l estime de soi et à la perfection (qui crée de nombreux dégâts narcissiques) ; celle enfin de l épanouissement personnel (qui nous rend tristement nombrilistes).</a:t>
            </a:r>
            <a:br>
              <a:rPr lang="fr-BE" sz="1400" i="1" dirty="0"/>
            </a:br>
            <a:r>
              <a:rPr lang="fr-BE" sz="1400" i="1" dirty="0"/>
              <a:t>Ces illusions nous piègent, ont des effets pervers sur nos vies, sur </a:t>
            </a:r>
            <a:r>
              <a:rPr lang="fr-BE" sz="1400" i="1" dirty="0" smtClean="0"/>
              <a:t>l’ </a:t>
            </a:r>
            <a:r>
              <a:rPr lang="fr-BE" sz="1400" i="1" dirty="0"/>
              <a:t>image que nous nous forgeons de nous-mêmes et des autres. Car ce qui peut réellement nous rendre heureux, nous donner une vraie liberté, appelle une douceur envers soi et envers ceux qui nous entourent, une tolérance de nos limites humaines universelles, de notre fragilité inhérente, un détachement de soi et une compréhension plus profonde de la nature de nos émotions</a:t>
            </a:r>
            <a:r>
              <a:rPr lang="fr-BE" sz="1400" i="1" dirty="0" smtClean="0"/>
              <a:t>.»</a:t>
            </a:r>
            <a:endParaRPr lang="fr-BE" sz="1400" i="1" dirty="0"/>
          </a:p>
        </p:txBody>
      </p:sp>
      <p:sp>
        <p:nvSpPr>
          <p:cNvPr id="4" name="Espace réservé du numéro de diapositive 3"/>
          <p:cNvSpPr>
            <a:spLocks noGrp="1"/>
          </p:cNvSpPr>
          <p:nvPr>
            <p:ph type="sldNum" sz="quarter" idx="12"/>
          </p:nvPr>
        </p:nvSpPr>
        <p:spPr/>
        <p:txBody>
          <a:bodyPr/>
          <a:lstStyle/>
          <a:p>
            <a:fld id="{E4118E1D-A2B2-3D4A-8DB5-9AA37502615C}" type="slidenum">
              <a:rPr lang="fr-FR" smtClean="0"/>
              <a:t>12</a:t>
            </a:fld>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2880320" cy="457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370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1" y="476672"/>
            <a:ext cx="139541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971600" y="2420888"/>
            <a:ext cx="7056784" cy="923330"/>
          </a:xfrm>
          <a:prstGeom prst="rect">
            <a:avLst/>
          </a:prstGeom>
          <a:noFill/>
        </p:spPr>
        <p:txBody>
          <a:bodyPr wrap="square" rtlCol="0">
            <a:spAutoFit/>
          </a:bodyPr>
          <a:lstStyle/>
          <a:p>
            <a:pPr algn="ctr"/>
            <a:r>
              <a:rPr lang="fr-BE" sz="3600" b="1" dirty="0" smtClean="0"/>
              <a:t>Merci pour votre attention</a:t>
            </a:r>
          </a:p>
          <a:p>
            <a:endParaRPr lang="fr-BE" dirty="0"/>
          </a:p>
        </p:txBody>
      </p:sp>
      <p:sp>
        <p:nvSpPr>
          <p:cNvPr id="2" name="Espace réservé du numéro de diapositive 1"/>
          <p:cNvSpPr>
            <a:spLocks noGrp="1"/>
          </p:cNvSpPr>
          <p:nvPr>
            <p:ph type="sldNum" sz="quarter" idx="12"/>
          </p:nvPr>
        </p:nvSpPr>
        <p:spPr/>
        <p:txBody>
          <a:bodyPr/>
          <a:lstStyle/>
          <a:p>
            <a:fld id="{DF8025D7-CE11-8349-804C-D2D33EDBA390}" type="slidenum">
              <a:rPr lang="fr-FR" smtClean="0"/>
              <a:t>13</a:t>
            </a:fld>
            <a:endParaRPr lang="fr-FR" dirty="0"/>
          </a:p>
        </p:txBody>
      </p:sp>
    </p:spTree>
    <p:extLst>
      <p:ext uri="{BB962C8B-B14F-4D97-AF65-F5344CB8AC3E}">
        <p14:creationId xmlns:p14="http://schemas.microsoft.com/office/powerpoint/2010/main" val="1329003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Contexte</a:t>
            </a:r>
            <a:endParaRPr lang="fr-BE" dirty="0"/>
          </a:p>
        </p:txBody>
      </p:sp>
      <p:sp>
        <p:nvSpPr>
          <p:cNvPr id="3" name="Espace réservé du contenu 2"/>
          <p:cNvSpPr>
            <a:spLocks noGrp="1"/>
          </p:cNvSpPr>
          <p:nvPr>
            <p:ph idx="1"/>
          </p:nvPr>
        </p:nvSpPr>
        <p:spPr/>
        <p:txBody>
          <a:bodyPr/>
          <a:lstStyle/>
          <a:p>
            <a:r>
              <a:rPr lang="fr-BE" dirty="0" smtClean="0"/>
              <a:t>Augmentation des incapacités pour raisons psychiques</a:t>
            </a:r>
          </a:p>
          <a:p>
            <a:r>
              <a:rPr lang="fr-BE" dirty="0"/>
              <a:t>Augmentation des </a:t>
            </a:r>
            <a:r>
              <a:rPr lang="fr-BE" dirty="0" smtClean="0"/>
              <a:t>invalidités </a:t>
            </a:r>
            <a:r>
              <a:rPr lang="fr-BE" dirty="0"/>
              <a:t>pour raisons psychiques</a:t>
            </a:r>
          </a:p>
          <a:p>
            <a:endParaRPr lang="fr-BE" dirty="0"/>
          </a:p>
        </p:txBody>
      </p:sp>
      <p:sp>
        <p:nvSpPr>
          <p:cNvPr id="4" name="Espace réservé du numéro de diapositive 3"/>
          <p:cNvSpPr>
            <a:spLocks noGrp="1"/>
          </p:cNvSpPr>
          <p:nvPr>
            <p:ph type="sldNum" sz="quarter" idx="12"/>
          </p:nvPr>
        </p:nvSpPr>
        <p:spPr/>
        <p:txBody>
          <a:bodyPr/>
          <a:lstStyle/>
          <a:p>
            <a:fld id="{E4118E1D-A2B2-3D4A-8DB5-9AA37502615C}" type="slidenum">
              <a:rPr lang="fr-FR" smtClean="0"/>
              <a:t>2</a:t>
            </a:fld>
            <a:endParaRPr lang="fr-FR" dirty="0"/>
          </a:p>
        </p:txBody>
      </p:sp>
    </p:spTree>
    <p:extLst>
      <p:ext uri="{BB962C8B-B14F-4D97-AF65-F5344CB8AC3E}">
        <p14:creationId xmlns:p14="http://schemas.microsoft.com/office/powerpoint/2010/main" val="3502997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706090"/>
          </a:xfrm>
        </p:spPr>
        <p:txBody>
          <a:bodyPr/>
          <a:lstStyle/>
          <a:p>
            <a:r>
              <a:rPr lang="fr-BE" dirty="0" smtClean="0"/>
              <a:t>Contexte</a:t>
            </a:r>
            <a:endParaRPr lang="fr-BE" dirty="0"/>
          </a:p>
        </p:txBody>
      </p:sp>
      <p:sp>
        <p:nvSpPr>
          <p:cNvPr id="3" name="Espace réservé du contenu 2"/>
          <p:cNvSpPr>
            <a:spLocks noGrp="1"/>
          </p:cNvSpPr>
          <p:nvPr>
            <p:ph idx="1"/>
          </p:nvPr>
        </p:nvSpPr>
        <p:spPr>
          <a:xfrm>
            <a:off x="395536" y="825988"/>
            <a:ext cx="8229600" cy="4525963"/>
          </a:xfrm>
        </p:spPr>
        <p:txBody>
          <a:bodyPr/>
          <a:lstStyle/>
          <a:p>
            <a:r>
              <a:rPr lang="fr-BE" dirty="0" smtClean="0"/>
              <a:t>Evolution sociétale – Management - Télétravail</a:t>
            </a:r>
          </a:p>
          <a:p>
            <a:pPr lvl="1"/>
            <a:r>
              <a:rPr lang="fr-BE" dirty="0" smtClean="0"/>
              <a:t>Burnout</a:t>
            </a:r>
          </a:p>
          <a:p>
            <a:pPr lvl="1"/>
            <a:r>
              <a:rPr lang="fr-BE" dirty="0" smtClean="0"/>
              <a:t>Epuisement Professionnel</a:t>
            </a:r>
          </a:p>
          <a:p>
            <a:pPr lvl="1"/>
            <a:r>
              <a:rPr lang="fr-BE" dirty="0" smtClean="0"/>
              <a:t>Manque de solidarité entre les travailleurs</a:t>
            </a:r>
          </a:p>
          <a:p>
            <a:pPr lvl="1"/>
            <a:r>
              <a:rPr lang="fr-BE" dirty="0" smtClean="0"/>
              <a:t>Problèmes sociaux (pension- mesures chômage…)</a:t>
            </a:r>
            <a:endParaRPr lang="fr-BE" dirty="0"/>
          </a:p>
        </p:txBody>
      </p:sp>
      <p:sp>
        <p:nvSpPr>
          <p:cNvPr id="4" name="Espace réservé du numéro de diapositive 3"/>
          <p:cNvSpPr>
            <a:spLocks noGrp="1"/>
          </p:cNvSpPr>
          <p:nvPr>
            <p:ph type="sldNum" sz="quarter" idx="12"/>
          </p:nvPr>
        </p:nvSpPr>
        <p:spPr>
          <a:xfrm>
            <a:off x="6553200" y="5805264"/>
            <a:ext cx="2483296" cy="365125"/>
          </a:xfrm>
        </p:spPr>
        <p:txBody>
          <a:bodyPr/>
          <a:lstStyle/>
          <a:p>
            <a:r>
              <a:rPr lang="fr-FR" sz="900" dirty="0" smtClean="0"/>
              <a:t>OCDE (2013), Santé mentale et emploi : Belgique, Editions OCDE. </a:t>
            </a:r>
            <a:r>
              <a:rPr lang="fr-FR" sz="900" dirty="0" smtClean="0">
                <a:hlinkClick r:id="rId2"/>
              </a:rPr>
              <a:t>http://dx,doi,org/10,1787/9789264187597-fr</a:t>
            </a:r>
            <a:endParaRPr lang="fr-FR" sz="900" dirty="0" smtClean="0"/>
          </a:p>
          <a:p>
            <a:endParaRPr lang="fr-FR" sz="900" dirty="0" smtClean="0"/>
          </a:p>
          <a:p>
            <a:r>
              <a:rPr lang="fr-FR" sz="900" dirty="0" smtClean="0"/>
              <a:t>                             </a:t>
            </a:r>
            <a:r>
              <a:rPr lang="fr-FR" dirty="0" smtClean="0"/>
              <a:t>3</a:t>
            </a: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429000"/>
            <a:ext cx="4616039" cy="303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261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4673" y="224644"/>
            <a:ext cx="8229600" cy="504056"/>
          </a:xfrm>
        </p:spPr>
        <p:txBody>
          <a:bodyPr/>
          <a:lstStyle/>
          <a:p>
            <a:r>
              <a:rPr lang="fr-BE" dirty="0" smtClean="0"/>
              <a:t>Contexte</a:t>
            </a:r>
            <a:endParaRPr lang="fr-BE" dirty="0"/>
          </a:p>
        </p:txBody>
      </p:sp>
      <p:sp>
        <p:nvSpPr>
          <p:cNvPr id="3" name="Espace réservé du contenu 2"/>
          <p:cNvSpPr>
            <a:spLocks noGrp="1"/>
          </p:cNvSpPr>
          <p:nvPr>
            <p:ph sz="half" idx="1"/>
          </p:nvPr>
        </p:nvSpPr>
        <p:spPr>
          <a:xfrm>
            <a:off x="39688" y="980728"/>
            <a:ext cx="4608512" cy="4525963"/>
          </a:xfrm>
        </p:spPr>
        <p:txBody>
          <a:bodyPr/>
          <a:lstStyle/>
          <a:p>
            <a:r>
              <a:rPr lang="fr-BE" dirty="0" smtClean="0"/>
              <a:t>Interférences indissociables</a:t>
            </a:r>
          </a:p>
          <a:p>
            <a:pPr lvl="1"/>
            <a:r>
              <a:rPr lang="fr-BE" dirty="0"/>
              <a:t>S</a:t>
            </a:r>
            <a:r>
              <a:rPr lang="fr-BE" dirty="0" smtClean="0"/>
              <a:t>ocio </a:t>
            </a:r>
            <a:r>
              <a:rPr lang="fr-BE" dirty="0"/>
              <a:t>économique </a:t>
            </a:r>
          </a:p>
          <a:p>
            <a:pPr lvl="1"/>
            <a:r>
              <a:rPr lang="fr-BE" dirty="0"/>
              <a:t>Santé</a:t>
            </a:r>
          </a:p>
          <a:p>
            <a:pPr lvl="1"/>
            <a:r>
              <a:rPr lang="fr-BE" dirty="0"/>
              <a:t>Médicalisation des sentiments (deuils </a:t>
            </a:r>
            <a:r>
              <a:rPr lang="fr-BE" dirty="0" smtClean="0"/>
              <a:t>…)</a:t>
            </a:r>
          </a:p>
          <a:p>
            <a:pPr lvl="1"/>
            <a:r>
              <a:rPr lang="fr-BE" dirty="0" smtClean="0"/>
              <a:t>Performance – « tyrannie » du bonheur</a:t>
            </a:r>
            <a:endParaRPr lang="fr-BE" dirty="0"/>
          </a:p>
          <a:p>
            <a:endParaRPr lang="fr-BE" dirty="0" smtClean="0"/>
          </a:p>
          <a:p>
            <a:r>
              <a:rPr lang="fr-BE" dirty="0" smtClean="0"/>
              <a:t>Répartitions correctes des moyens par secteurs concernés (Chômage – CPAS-SPF- AMI-Assurances- PMS…)</a:t>
            </a:r>
          </a:p>
          <a:p>
            <a:endParaRPr lang="fr-BE" dirty="0" smtClean="0"/>
          </a:p>
          <a:p>
            <a:pPr lvl="1"/>
            <a:endParaRPr lang="fr-BE" dirty="0"/>
          </a:p>
          <a:p>
            <a:pPr lvl="1"/>
            <a:endParaRPr lang="fr-BE" dirty="0"/>
          </a:p>
        </p:txBody>
      </p:sp>
      <p:sp>
        <p:nvSpPr>
          <p:cNvPr id="4" name="Espace réservé du numéro de diapositive 3"/>
          <p:cNvSpPr>
            <a:spLocks noGrp="1"/>
          </p:cNvSpPr>
          <p:nvPr>
            <p:ph type="sldNum" sz="quarter" idx="12"/>
          </p:nvPr>
        </p:nvSpPr>
        <p:spPr/>
        <p:txBody>
          <a:bodyPr/>
          <a:lstStyle/>
          <a:p>
            <a:fld id="{E4118E1D-A2B2-3D4A-8DB5-9AA37502615C}" type="slidenum">
              <a:rPr lang="fr-FR" smtClean="0"/>
              <a:t>4</a:t>
            </a:fld>
            <a:endParaRPr lang="fr-FR"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223970"/>
            <a:ext cx="440281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830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Evaluation</a:t>
            </a:r>
            <a:endParaRPr lang="fr-BE" dirty="0"/>
          </a:p>
        </p:txBody>
      </p:sp>
      <p:sp>
        <p:nvSpPr>
          <p:cNvPr id="3" name="Espace réservé du contenu 2"/>
          <p:cNvSpPr>
            <a:spLocks noGrp="1"/>
          </p:cNvSpPr>
          <p:nvPr>
            <p:ph idx="1"/>
          </p:nvPr>
        </p:nvSpPr>
        <p:spPr/>
        <p:txBody>
          <a:bodyPr/>
          <a:lstStyle/>
          <a:p>
            <a:r>
              <a:rPr lang="fr-BE" dirty="0" smtClean="0"/>
              <a:t>Problème diagnostic</a:t>
            </a:r>
          </a:p>
          <a:p>
            <a:r>
              <a:rPr lang="fr-BE" dirty="0" smtClean="0"/>
              <a:t>Répercussion fonctionnelle</a:t>
            </a:r>
          </a:p>
          <a:p>
            <a:r>
              <a:rPr lang="fr-BE" dirty="0" smtClean="0"/>
              <a:t>Nouveau certificat d’IT</a:t>
            </a:r>
          </a:p>
          <a:p>
            <a:r>
              <a:rPr lang="fr-BE" dirty="0" smtClean="0"/>
              <a:t>Réforme du CMI</a:t>
            </a:r>
            <a:endParaRPr lang="fr-BE" dirty="0"/>
          </a:p>
        </p:txBody>
      </p:sp>
      <p:sp>
        <p:nvSpPr>
          <p:cNvPr id="4" name="Espace réservé du numéro de diapositive 3"/>
          <p:cNvSpPr>
            <a:spLocks noGrp="1"/>
          </p:cNvSpPr>
          <p:nvPr>
            <p:ph type="sldNum" sz="quarter" idx="12"/>
          </p:nvPr>
        </p:nvSpPr>
        <p:spPr/>
        <p:txBody>
          <a:bodyPr/>
          <a:lstStyle/>
          <a:p>
            <a:fld id="{E4118E1D-A2B2-3D4A-8DB5-9AA37502615C}" type="slidenum">
              <a:rPr lang="fr-FR" smtClean="0"/>
              <a:t>5</a:t>
            </a:fld>
            <a:endParaRPr lang="fr-FR" dirty="0"/>
          </a:p>
        </p:txBody>
      </p:sp>
    </p:spTree>
    <p:extLst>
      <p:ext uri="{BB962C8B-B14F-4D97-AF65-F5344CB8AC3E}">
        <p14:creationId xmlns:p14="http://schemas.microsoft.com/office/powerpoint/2010/main" val="593205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CTM Indemnités</a:t>
            </a:r>
            <a:endParaRPr lang="fr-BE" dirty="0"/>
          </a:p>
        </p:txBody>
      </p:sp>
      <p:sp>
        <p:nvSpPr>
          <p:cNvPr id="3" name="Espace réservé du contenu 2"/>
          <p:cNvSpPr>
            <a:spLocks noGrp="1"/>
          </p:cNvSpPr>
          <p:nvPr>
            <p:ph idx="1"/>
          </p:nvPr>
        </p:nvSpPr>
        <p:spPr/>
        <p:txBody>
          <a:bodyPr/>
          <a:lstStyle/>
          <a:p>
            <a:r>
              <a:rPr lang="fr-BE" dirty="0" smtClean="0"/>
              <a:t>Groupe de réflexion – recommandation de bonnes pratiques </a:t>
            </a:r>
            <a:r>
              <a:rPr lang="fr-BE" dirty="0"/>
              <a:t>de l’assurance </a:t>
            </a:r>
            <a:r>
              <a:rPr lang="fr-BE" dirty="0" smtClean="0"/>
              <a:t>médicosociale (mai 2012)</a:t>
            </a:r>
          </a:p>
          <a:p>
            <a:r>
              <a:rPr lang="fr-BE" dirty="0" smtClean="0"/>
              <a:t>Questionnaire médecins-conseils</a:t>
            </a:r>
          </a:p>
          <a:p>
            <a:r>
              <a:rPr lang="fr-BE" dirty="0" smtClean="0"/>
              <a:t>Questionnaire experts psychiatres et psychologues</a:t>
            </a:r>
          </a:p>
          <a:p>
            <a:r>
              <a:rPr lang="fr-BE" dirty="0" smtClean="0"/>
              <a:t>Revue de littérature</a:t>
            </a:r>
          </a:p>
          <a:p>
            <a:r>
              <a:rPr lang="fr-BE" dirty="0" smtClean="0"/>
              <a:t>Expériences d’autres pays</a:t>
            </a:r>
            <a:endParaRPr lang="fr-BE" dirty="0"/>
          </a:p>
        </p:txBody>
      </p:sp>
      <p:sp>
        <p:nvSpPr>
          <p:cNvPr id="4" name="Espace réservé du numéro de diapositive 3"/>
          <p:cNvSpPr>
            <a:spLocks noGrp="1"/>
          </p:cNvSpPr>
          <p:nvPr>
            <p:ph type="sldNum" sz="quarter" idx="12"/>
          </p:nvPr>
        </p:nvSpPr>
        <p:spPr/>
        <p:txBody>
          <a:bodyPr/>
          <a:lstStyle/>
          <a:p>
            <a:fld id="{E4118E1D-A2B2-3D4A-8DB5-9AA37502615C}" type="slidenum">
              <a:rPr lang="fr-FR" smtClean="0"/>
              <a:t>6</a:t>
            </a:fld>
            <a:endParaRPr lang="fr-FR" dirty="0"/>
          </a:p>
        </p:txBody>
      </p:sp>
    </p:spTree>
    <p:extLst>
      <p:ext uri="{BB962C8B-B14F-4D97-AF65-F5344CB8AC3E}">
        <p14:creationId xmlns:p14="http://schemas.microsoft.com/office/powerpoint/2010/main" val="4121742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839" y="222213"/>
            <a:ext cx="8229600" cy="796950"/>
          </a:xfrm>
        </p:spPr>
        <p:txBody>
          <a:bodyPr/>
          <a:lstStyle/>
          <a:p>
            <a:r>
              <a:rPr lang="fr-BE" dirty="0"/>
              <a:t>Stratégie</a:t>
            </a:r>
          </a:p>
        </p:txBody>
      </p:sp>
      <p:sp>
        <p:nvSpPr>
          <p:cNvPr id="3" name="Espace réservé du contenu 2"/>
          <p:cNvSpPr>
            <a:spLocks noGrp="1"/>
          </p:cNvSpPr>
          <p:nvPr>
            <p:ph idx="1"/>
          </p:nvPr>
        </p:nvSpPr>
        <p:spPr>
          <a:xfrm>
            <a:off x="457200" y="908720"/>
            <a:ext cx="8229600" cy="5400600"/>
          </a:xfrm>
        </p:spPr>
        <p:txBody>
          <a:bodyPr/>
          <a:lstStyle/>
          <a:p>
            <a:r>
              <a:rPr lang="fr-BE" dirty="0"/>
              <a:t>Consultation en IT (Temps</a:t>
            </a:r>
            <a:r>
              <a:rPr lang="fr-BE" dirty="0" smtClean="0"/>
              <a:t>!)</a:t>
            </a:r>
          </a:p>
          <a:p>
            <a:pPr lvl="1"/>
            <a:r>
              <a:rPr lang="fr-BE" dirty="0" smtClean="0"/>
              <a:t>Anamnèse socio professionnelle</a:t>
            </a:r>
          </a:p>
          <a:p>
            <a:pPr lvl="1"/>
            <a:r>
              <a:rPr lang="fr-BE" dirty="0" smtClean="0"/>
              <a:t>Plaintes</a:t>
            </a:r>
          </a:p>
          <a:p>
            <a:pPr lvl="1"/>
            <a:r>
              <a:rPr lang="fr-BE" dirty="0" smtClean="0"/>
              <a:t>Hétéro anamnèse</a:t>
            </a:r>
          </a:p>
          <a:p>
            <a:pPr lvl="1"/>
            <a:r>
              <a:rPr lang="fr-BE" dirty="0" smtClean="0"/>
              <a:t>Clinique</a:t>
            </a:r>
          </a:p>
          <a:p>
            <a:pPr lvl="1"/>
            <a:r>
              <a:rPr lang="fr-BE" dirty="0" smtClean="0"/>
              <a:t>Place de l’IT</a:t>
            </a:r>
          </a:p>
          <a:p>
            <a:pPr lvl="1"/>
            <a:r>
              <a:rPr lang="fr-BE" dirty="0" smtClean="0"/>
              <a:t>Contexte professionnel et familial</a:t>
            </a:r>
          </a:p>
          <a:p>
            <a:pPr lvl="1"/>
            <a:r>
              <a:rPr lang="fr-BE" dirty="0" smtClean="0"/>
              <a:t>Autoévaluation</a:t>
            </a:r>
          </a:p>
          <a:p>
            <a:pPr lvl="1"/>
            <a:r>
              <a:rPr lang="fr-BE" dirty="0" smtClean="0"/>
              <a:t>Piste de réinsertion</a:t>
            </a:r>
          </a:p>
          <a:p>
            <a:pPr lvl="1"/>
            <a:r>
              <a:rPr lang="fr-BE" dirty="0" smtClean="0"/>
              <a:t>Outil</a:t>
            </a:r>
          </a:p>
          <a:p>
            <a:pPr lvl="1"/>
            <a:r>
              <a:rPr lang="fr-BE" dirty="0" smtClean="0"/>
              <a:t>Avis spécialisés</a:t>
            </a:r>
          </a:p>
          <a:p>
            <a:pPr lvl="1"/>
            <a:endParaRPr lang="fr-BE" dirty="0"/>
          </a:p>
        </p:txBody>
      </p:sp>
      <p:sp>
        <p:nvSpPr>
          <p:cNvPr id="4" name="Espace réservé du numéro de diapositive 3"/>
          <p:cNvSpPr>
            <a:spLocks noGrp="1"/>
          </p:cNvSpPr>
          <p:nvPr>
            <p:ph type="sldNum" sz="quarter" idx="12"/>
          </p:nvPr>
        </p:nvSpPr>
        <p:spPr/>
        <p:txBody>
          <a:bodyPr/>
          <a:lstStyle/>
          <a:p>
            <a:fld id="{E4118E1D-A2B2-3D4A-8DB5-9AA37502615C}" type="slidenum">
              <a:rPr lang="fr-FR" smtClean="0"/>
              <a:t>7</a:t>
            </a:fld>
            <a:endParaRPr lang="fr-FR" dirty="0"/>
          </a:p>
        </p:txBody>
      </p:sp>
    </p:spTree>
    <p:extLst>
      <p:ext uri="{BB962C8B-B14F-4D97-AF65-F5344CB8AC3E}">
        <p14:creationId xmlns:p14="http://schemas.microsoft.com/office/powerpoint/2010/main" val="1167475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Stratégie</a:t>
            </a:r>
            <a:endParaRPr lang="fr-BE" dirty="0"/>
          </a:p>
        </p:txBody>
      </p:sp>
      <p:sp>
        <p:nvSpPr>
          <p:cNvPr id="3" name="Espace réservé du contenu 2"/>
          <p:cNvSpPr>
            <a:spLocks noGrp="1"/>
          </p:cNvSpPr>
          <p:nvPr>
            <p:ph idx="1"/>
          </p:nvPr>
        </p:nvSpPr>
        <p:spPr>
          <a:xfrm>
            <a:off x="482435" y="1830387"/>
            <a:ext cx="8229600" cy="4525963"/>
          </a:xfrm>
        </p:spPr>
        <p:txBody>
          <a:bodyPr/>
          <a:lstStyle/>
          <a:p>
            <a:r>
              <a:rPr lang="fr-BE" dirty="0" smtClean="0"/>
              <a:t>Communication inter prestataires (Médecin conseil- médecin généraliste – médecin du travail – psychiatre- psychologue ….)</a:t>
            </a:r>
            <a:endParaRPr lang="fr-BE" dirty="0"/>
          </a:p>
        </p:txBody>
      </p:sp>
      <p:sp>
        <p:nvSpPr>
          <p:cNvPr id="4" name="Espace réservé du numéro de diapositive 3"/>
          <p:cNvSpPr>
            <a:spLocks noGrp="1"/>
          </p:cNvSpPr>
          <p:nvPr>
            <p:ph type="sldNum" sz="quarter" idx="12"/>
          </p:nvPr>
        </p:nvSpPr>
        <p:spPr/>
        <p:txBody>
          <a:bodyPr/>
          <a:lstStyle/>
          <a:p>
            <a:fld id="{E4118E1D-A2B2-3D4A-8DB5-9AA37502615C}" type="slidenum">
              <a:rPr lang="fr-FR" smtClean="0"/>
              <a:t>8</a:t>
            </a:fld>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1" y="4003275"/>
            <a:ext cx="4158233" cy="233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07904" y="6218990"/>
            <a:ext cx="5112568" cy="230832"/>
          </a:xfrm>
          <a:prstGeom prst="rect">
            <a:avLst/>
          </a:prstGeom>
        </p:spPr>
        <p:txBody>
          <a:bodyPr wrap="square">
            <a:spAutoFit/>
          </a:bodyPr>
          <a:lstStyle/>
          <a:p>
            <a:r>
              <a:rPr lang="fr-BE" sz="900" dirty="0" smtClean="0"/>
              <a:t>Pr A.DOMONT Journée </a:t>
            </a:r>
            <a:r>
              <a:rPr lang="fr-BE" sz="900" dirty="0"/>
              <a:t>de la médecine professionnelle, Rennes le 24 mai 2011</a:t>
            </a:r>
          </a:p>
        </p:txBody>
      </p:sp>
    </p:spTree>
    <p:extLst>
      <p:ext uri="{BB962C8B-B14F-4D97-AF65-F5344CB8AC3E}">
        <p14:creationId xmlns:p14="http://schemas.microsoft.com/office/powerpoint/2010/main" val="50638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Moyens</a:t>
            </a:r>
            <a:endParaRPr lang="fr-BE" dirty="0"/>
          </a:p>
        </p:txBody>
      </p:sp>
      <p:sp>
        <p:nvSpPr>
          <p:cNvPr id="3" name="Espace réservé du contenu 2"/>
          <p:cNvSpPr>
            <a:spLocks noGrp="1"/>
          </p:cNvSpPr>
          <p:nvPr>
            <p:ph idx="1"/>
          </p:nvPr>
        </p:nvSpPr>
        <p:spPr/>
        <p:txBody>
          <a:bodyPr/>
          <a:lstStyle/>
          <a:p>
            <a:r>
              <a:rPr lang="fr-BE" dirty="0" smtClean="0"/>
              <a:t>Définir un plan de travail et fournir des outils</a:t>
            </a:r>
          </a:p>
          <a:p>
            <a:r>
              <a:rPr lang="fr-BE" dirty="0" smtClean="0"/>
              <a:t>Guide opérateur</a:t>
            </a:r>
          </a:p>
          <a:p>
            <a:pPr lvl="1"/>
            <a:r>
              <a:rPr lang="fr-BE" dirty="0" smtClean="0"/>
              <a:t>Définitions</a:t>
            </a:r>
          </a:p>
          <a:p>
            <a:pPr lvl="1"/>
            <a:r>
              <a:rPr lang="fr-BE" dirty="0" smtClean="0"/>
              <a:t>Moments clefs</a:t>
            </a:r>
          </a:p>
          <a:p>
            <a:pPr lvl="1"/>
            <a:r>
              <a:rPr lang="fr-BE" dirty="0" smtClean="0"/>
              <a:t>Recours aux experts</a:t>
            </a:r>
          </a:p>
          <a:p>
            <a:pPr lvl="1"/>
            <a:r>
              <a:rPr lang="fr-BE" dirty="0" smtClean="0"/>
              <a:t>Outils</a:t>
            </a:r>
          </a:p>
          <a:p>
            <a:pPr lvl="1"/>
            <a:endParaRPr lang="fr-BE" dirty="0" smtClean="0"/>
          </a:p>
          <a:p>
            <a:r>
              <a:rPr lang="fr-BE" dirty="0" smtClean="0"/>
              <a:t>Formation continue</a:t>
            </a:r>
            <a:endParaRPr lang="fr-BE" dirty="0"/>
          </a:p>
        </p:txBody>
      </p:sp>
      <p:sp>
        <p:nvSpPr>
          <p:cNvPr id="4" name="Espace réservé du numéro de diapositive 3"/>
          <p:cNvSpPr>
            <a:spLocks noGrp="1"/>
          </p:cNvSpPr>
          <p:nvPr>
            <p:ph type="sldNum" sz="quarter" idx="12"/>
          </p:nvPr>
        </p:nvSpPr>
        <p:spPr/>
        <p:txBody>
          <a:bodyPr/>
          <a:lstStyle/>
          <a:p>
            <a:fld id="{E4118E1D-A2B2-3D4A-8DB5-9AA37502615C}" type="slidenum">
              <a:rPr lang="fr-FR" smtClean="0"/>
              <a:t>9</a:t>
            </a:fld>
            <a:endParaRPr lang="fr-FR" dirty="0"/>
          </a:p>
        </p:txBody>
      </p:sp>
    </p:spTree>
    <p:extLst>
      <p:ext uri="{BB962C8B-B14F-4D97-AF65-F5344CB8AC3E}">
        <p14:creationId xmlns:p14="http://schemas.microsoft.com/office/powerpoint/2010/main" val="3612735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e 2">
      <a:dk1>
        <a:srgbClr val="6C708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IDocInitialCreationDate xmlns="f15eea43-7fa7-45cf-8dc0-d5244e2cd467">2014-04-24T22:00:00+00:00</RIDocInitialCreationDate>
    <RITargetGroupTaxHTField0 xmlns="f15eea43-7fa7-45cf-8dc0-d5244e2cd467">
      <Terms xmlns="http://schemas.microsoft.com/office/infopath/2007/PartnerControls">
        <TermInfo xmlns="http://schemas.microsoft.com/office/infopath/2007/PartnerControls">
          <TermName xmlns="http://schemas.microsoft.com/office/infopath/2007/PartnerControls">Professionnel de la santé</TermName>
          <TermId xmlns="http://schemas.microsoft.com/office/infopath/2007/PartnerControls">2ad223cb-5dec-4759-add4-b89b36632398</TermId>
        </TermInfo>
        <TermInfo xmlns="http://schemas.microsoft.com/office/infopath/2007/PartnerControls">
          <TermName xmlns="http://schemas.microsoft.com/office/infopath/2007/PartnerControls">Patient</TermName>
          <TermId xmlns="http://schemas.microsoft.com/office/infopath/2007/PartnerControls">2ebaf0cf-7353-4273-b1af-236262c84494</TermId>
        </TermInfo>
      </Term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Français</TermName>
          <TermId xmlns="http://schemas.microsoft.com/office/infopath/2007/PartnerControls">aa2269b8-11bd-4cc9-9267-801806817e60</TermId>
        </TermInfo>
        <TermInfo xmlns="http://schemas.microsoft.com/office/infopath/2007/PartnerControls">
          <TermName xmlns="http://schemas.microsoft.com/office/infopath/2007/PartnerControls">Néerlandais</TermName>
          <TermId xmlns="http://schemas.microsoft.com/office/infopath/2007/PartnerControls">1daba039-17e6-4993-bb2c-50e1d16ef364</TermId>
        </TermInfo>
      </Terms>
    </RILanguageTaxHTField0>
    <TaxCatchAll xmlns="61fd8d87-ea47-44bb-afd6-b4d99b1d9c1f">
      <Value>8</Value>
      <Value>58</Value>
      <Value>37</Value>
      <Value>25</Value>
      <Value>12</Value>
    </TaxCatchAll>
    <RIDocSummary xmlns="f15eea43-7fa7-45cf-8dc0-d5244e2cd467">Conclusions provisoires du Conseil Technique Médical sur les troubles psychiques - Voorlopige conclusies van de Technisch Medische Raad over psychische aandoeningen 
Dr D. Feron</RIDocSummary>
    <RIThemeTaxHTField0 xmlns="f15eea43-7fa7-45cf-8dc0-d5244e2cd467">
      <Terms xmlns="http://schemas.microsoft.com/office/infopath/2007/PartnerControls">
        <TermInfo xmlns="http://schemas.microsoft.com/office/infopath/2007/PartnerControls">
          <TermName xmlns="http://schemas.microsoft.com/office/infopath/2007/PartnerControls">Qualité des soins</TermName>
          <TermId xmlns="http://schemas.microsoft.com/office/infopath/2007/PartnerControls">11f87e63-cebe-492a-ad11-b522d99c5c3f</TermId>
        </TermInfo>
      </Terms>
    </RIThemeTaxHTField0>
    <RIDocTypeTaxHTField0 xmlns="f15eea43-7fa7-45cf-8dc0-d5244e2cd467">
      <Terms xmlns="http://schemas.microsoft.com/office/infopath/2007/PartnerControls"/>
    </RIDocTypeTaxHTField0>
    <cc6d4d0f41a44532aeb7bee41b15f208 xmlns="61fd8d87-ea47-44bb-afd6-b4d99b1d9c1f">
      <Terms xmlns="http://schemas.microsoft.com/office/infopath/2007/PartnerControls"/>
    </cc6d4d0f41a44532aeb7bee41b15f208>
    <PublishingExpirationDate xmlns="http://schemas.microsoft.com/sharepoint/v3" xsi:nil="true"/>
    <PublishingStartDate xmlns="http://schemas.microsoft.com/sharepoint/v3" xsi:nil="true"/>
    <gde733b7de1f426ba66c11d7c4a6ad8f xmlns="61fd8d87-ea47-44bb-afd6-b4d99b1d9c1f" xsi:nil="true"/>
  </documentManagement>
</p:properties>
</file>

<file path=customXml/itemProps1.xml><?xml version="1.0" encoding="utf-8"?>
<ds:datastoreItem xmlns:ds="http://schemas.openxmlformats.org/officeDocument/2006/customXml" ds:itemID="{967EAEB7-FFEC-443D-94A8-563125C5E0F4}"/>
</file>

<file path=customXml/itemProps2.xml><?xml version="1.0" encoding="utf-8"?>
<ds:datastoreItem xmlns:ds="http://schemas.openxmlformats.org/officeDocument/2006/customXml" ds:itemID="{66902AB0-83A3-42B2-A3B7-A76FFA02236B}"/>
</file>

<file path=customXml/itemProps3.xml><?xml version="1.0" encoding="utf-8"?>
<ds:datastoreItem xmlns:ds="http://schemas.openxmlformats.org/officeDocument/2006/customXml" ds:itemID="{73A4AA90-C630-4C88-B9BF-6715FC9909CB}"/>
</file>

<file path=docProps/app.xml><?xml version="1.0" encoding="utf-8"?>
<Properties xmlns="http://schemas.openxmlformats.org/officeDocument/2006/extended-properties" xmlns:vt="http://schemas.openxmlformats.org/officeDocument/2006/docPropsVTypes">
  <Template/>
  <TotalTime>0</TotalTime>
  <Words>255</Words>
  <Application>Microsoft Office PowerPoint</Application>
  <PresentationFormat>On-screen Show (4:3)</PresentationFormat>
  <Paragraphs>83</Paragraphs>
  <Slides>13</Slides>
  <Notes>2</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Thème Office</vt:lpstr>
      <vt:lpstr>Conception personnalisée</vt:lpstr>
      <vt:lpstr>1_Conception personnalisée</vt:lpstr>
      <vt:lpstr>PowerPoint Presentation</vt:lpstr>
      <vt:lpstr>Contexte</vt:lpstr>
      <vt:lpstr>Contexte</vt:lpstr>
      <vt:lpstr>Contexte</vt:lpstr>
      <vt:lpstr>Evaluation</vt:lpstr>
      <vt:lpstr>CTM Indemnités</vt:lpstr>
      <vt:lpstr>Stratégie</vt:lpstr>
      <vt:lpstr>Stratégie</vt:lpstr>
      <vt:lpstr>Moyens</vt:lpstr>
      <vt:lpstr>But</vt:lpstr>
      <vt:lpstr>Conclusions</vt:lpstr>
      <vt:lpstr>CONCLUSION : 4ème de couverture</vt:lpstr>
      <vt:lpstr>PowerPoint Presentation</vt:lpstr>
    </vt:vector>
  </TitlesOfParts>
  <Company>UNMS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Colloque « Invalidité et travail, santé mentale » - Colloquium “Invaliditeit en werk, geestelijke gezondheid”</dc:title>
  <dc:creator>Feron Dominique</dc:creator>
  <cp:lastModifiedBy>Linda Vandenberg</cp:lastModifiedBy>
  <cp:revision>140</cp:revision>
  <cp:lastPrinted>2013-01-17T16:54:30Z</cp:lastPrinted>
  <dcterms:created xsi:type="dcterms:W3CDTF">2012-03-20T13:44:22Z</dcterms:created>
  <dcterms:modified xsi:type="dcterms:W3CDTF">2014-04-28T08:15:24Z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25;#Professionnel de la santé|2ad223cb-5dec-4759-add4-b89b36632398;#58;#Patient|2ebaf0cf-7353-4273-b1af-236262c84494</vt:lpwstr>
  </property>
  <property fmtid="{D5CDD505-2E9C-101B-9397-08002B2CF9AE}" pid="4" name="RITheme">
    <vt:lpwstr>37;#Qualité des soins|11f87e63-cebe-492a-ad11-b522d99c5c3f</vt:lpwstr>
  </property>
  <property fmtid="{D5CDD505-2E9C-101B-9397-08002B2CF9AE}" pid="5" name="RILanguage">
    <vt:lpwstr>8;#Français|aa2269b8-11bd-4cc9-9267-801806817e60;#12;#Néerlandais|1daba039-17e6-4993-bb2c-50e1d16ef364</vt:lpwstr>
  </property>
  <property fmtid="{D5CDD505-2E9C-101B-9397-08002B2CF9AE}" pid="6" name="RIDocType">
    <vt:lpwstr/>
  </property>
</Properties>
</file>