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127" r:id="rId2"/>
  </p:sldMasterIdLst>
  <p:notesMasterIdLst>
    <p:notesMasterId r:id="rId20"/>
  </p:notesMasterIdLst>
  <p:handoutMasterIdLst>
    <p:handoutMasterId r:id="rId21"/>
  </p:handoutMasterIdLst>
  <p:sldIdLst>
    <p:sldId id="370" r:id="rId3"/>
    <p:sldId id="327" r:id="rId4"/>
    <p:sldId id="357" r:id="rId5"/>
    <p:sldId id="375" r:id="rId6"/>
    <p:sldId id="374" r:id="rId7"/>
    <p:sldId id="367" r:id="rId8"/>
    <p:sldId id="371" r:id="rId9"/>
    <p:sldId id="372" r:id="rId10"/>
    <p:sldId id="373" r:id="rId11"/>
    <p:sldId id="342" r:id="rId12"/>
    <p:sldId id="352" r:id="rId13"/>
    <p:sldId id="368" r:id="rId14"/>
    <p:sldId id="344" r:id="rId15"/>
    <p:sldId id="379" r:id="rId16"/>
    <p:sldId id="353" r:id="rId17"/>
    <p:sldId id="378" r:id="rId18"/>
    <p:sldId id="356" r:id="rId19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78022" autoAdjust="0"/>
  </p:normalViewPr>
  <p:slideViewPr>
    <p:cSldViewPr>
      <p:cViewPr>
        <p:scale>
          <a:sx n="100" d="100"/>
          <a:sy n="100" d="100"/>
        </p:scale>
        <p:origin x="-21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5" d="100"/>
          <a:sy n="75" d="100"/>
        </p:scale>
        <p:origin x="-2100" y="-4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2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395" y="0"/>
            <a:ext cx="294962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D35B01-B54A-4AA4-9A51-0CF66E5CDF6B}" type="datetimeFigureOut">
              <a:rPr lang="en-GB"/>
              <a:pPr>
                <a:defRPr/>
              </a:pPr>
              <a:t>23/04/2014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302"/>
            <a:ext cx="294962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395" y="9445302"/>
            <a:ext cx="294962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F5AD5A-3042-4A73-9000-7209E2597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50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2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395" y="0"/>
            <a:ext cx="294962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488619-2F34-4517-94F5-D471571DDFE2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302"/>
            <a:ext cx="294962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395" y="9445302"/>
            <a:ext cx="294962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369C7E-5ABC-41FD-86D0-0F14E0088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5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9331B6-EF5A-4EC3-B498-8B5D498CC60A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F58E9-6067-4439-AFD0-E92D169F25C2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F58E9-6067-4439-AFD0-E92D169F25C2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3C6689-FBD4-4BD2-BA09-444F1C75E728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F58E9-6067-4439-AFD0-E92D169F25C2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endParaRPr lang="fr-FR" sz="1100" baseline="0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DC8B0F-4DE0-4FB5-9704-D3446EBEABB3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F58E9-6067-4439-AFD0-E92D169F25C2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1463C6-C87C-4B27-8566-E550742F5144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F6B974-2B8C-4CE4-B92E-3C3E3AAC587A}" type="slidenum">
              <a:rPr lang="en-GB" smtClean="0">
                <a:cs typeface="Arial" charset="0"/>
              </a:rPr>
              <a:pPr/>
              <a:t>17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6C9B70-6F29-488F-B7CD-DAFFF20EFF85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F58E9-6067-4439-AFD0-E92D169F25C2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F58E9-6067-4439-AFD0-E92D169F25C2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F58E9-6067-4439-AFD0-E92D169F25C2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F58E9-6067-4439-AFD0-E92D169F25C2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75C137-F120-4372-8E4C-258452702359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80975" lvl="2" indent="-1588" eaLnBrk="1" hangingPunct="1">
              <a:spcAft>
                <a:spcPts val="600"/>
              </a:spcAft>
            </a:pPr>
            <a:endParaRPr lang="nl-BE" b="0" u="none" dirty="0" smtClean="0">
              <a:solidFill>
                <a:srgbClr val="004B78"/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F58E9-6067-4439-AFD0-E92D169F25C2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lvl="2"/>
            <a:endParaRPr lang="en-GB" b="0" u="none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F58E9-6067-4439-AFD0-E92D169F25C2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OECD_TEXT_10c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207963"/>
            <a:ext cx="19621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E6987-A986-4E54-A5F3-C6B72D090081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0DC9B8-0D26-4093-9D67-3680C110D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FED4-5795-4E98-A113-B84E160810A6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66168-8662-4E71-B5A9-2A1BC58DD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EA1F0-BB1A-47CB-A67E-720B2D71CDE8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62176-64DF-4350-8276-FEC4585A4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9694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9FE2505-0818-449D-A9D3-2B01F449A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12A16724-F8C5-488F-8D3A-E61348D69DB9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7A39-DE04-4D1F-90CD-72410528F74A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243E-3DC3-4744-9AD5-B83C8E798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0000" y="2928144"/>
            <a:ext cx="6624000" cy="1041311"/>
          </a:xfrm>
        </p:spPr>
        <p:txBody>
          <a:bodyPr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33E7E68B-0616-492E-B387-D0C3D5356DCA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1AFCB0C7-AEB9-4BE6-B8A6-610F0BD89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485D-272D-4020-BABA-860D07E9CB83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5FB8-8104-4ACA-9C86-F88D069CD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9694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92D9A76-AC67-4288-994E-0BFC42FDA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8E3EB-4033-46B7-9FD7-EE5BBC3F316A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AE88A-8B95-4981-A331-80480C834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9C407-1838-460F-865F-89D6539A949B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B9EF0-55B7-424E-B03A-CB0EF619C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18FD-CFFC-4237-AEA5-9D653EF848B8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D92B1-53FC-4ACA-8C70-B12A650B2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FDA7-3610-420B-B3CE-6C98A28BA2C7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75-46E0-455B-90AF-7B56146F0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63B2B-1637-42EC-B5E8-733086D1FFB5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B372-1B3A-4918-BAFF-E98706297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2EA8-3BB1-446E-9768-BC452499D059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C1DE-8D57-4534-A9BC-5F061A518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1E91E-08B7-404E-87AC-C1265D3E46AF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C0A2-088E-4450-B2B1-4A6E13F1A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FFB31-7F39-493B-8D2C-A9DEFE2A85D7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B58CB-7078-41DF-A4AF-B289D9008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2229115-03C3-49DC-869F-DB7DFF6381C5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3F4604B-4560-4F33-87B2-68E90207A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0" descr="OECD_10cm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9900" y="6172200"/>
            <a:ext cx="12080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endParaRPr lang="fr-FR" sz="2000">
              <a:latin typeface="Helvetica 65 Medium" pitchFamily="34" charset="0"/>
              <a:cs typeface="Arial" pitchFamily="34" charset="0"/>
            </a:endParaRPr>
          </a:p>
        </p:txBody>
      </p:sp>
      <p:pic>
        <p:nvPicPr>
          <p:cNvPr id="2052" name="Image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68313" y="1601788"/>
            <a:ext cx="82184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Slide title</a:t>
            </a:r>
            <a:br>
              <a:rPr lang="en-US" smtClean="0"/>
            </a:br>
            <a:r>
              <a:rPr lang="en-US" smtClean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F95ED603-6FC3-419A-ABAE-26473E836715}" type="datetimeFigureOut">
              <a:rPr lang="en-US"/>
              <a:pPr>
                <a:defRPr/>
              </a:pPr>
              <a:t>4/23/2014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0B25E2A4-21EE-440C-A157-0930AF206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64" r:id="rId2"/>
    <p:sldLayoutId id="2147484370" r:id="rId3"/>
    <p:sldLayoutId id="2147484365" r:id="rId4"/>
    <p:sldLayoutId id="214748437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ts val="763"/>
        </a:spcBef>
        <a:spcAft>
          <a:spcPct val="0"/>
        </a:spcAft>
        <a:buClr>
          <a:schemeClr val="tx1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ts val="675"/>
        </a:spcBef>
        <a:spcAft>
          <a:spcPct val="0"/>
        </a:spcAft>
        <a:buClr>
          <a:schemeClr val="tx1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ts val="575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88" indent="-230188" algn="l" rtl="0" eaLnBrk="0" fontAlgn="base" hangingPunct="0">
        <a:spcBef>
          <a:spcPts val="475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ts val="475"/>
        </a:spcBef>
        <a:spcAft>
          <a:spcPct val="0"/>
        </a:spcAft>
        <a:buClr>
          <a:schemeClr val="tx1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ls/disabilit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mailto:veerle.miranda@oec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2250024"/>
            <a:ext cx="7164388" cy="13234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l-BE" sz="2400" b="1" cap="none" dirty="0" smtClean="0"/>
              <a:t>Personen met geestelijke gezondheidsproblemen op de arbeidsmarkt: </a:t>
            </a:r>
            <a:br>
              <a:rPr lang="nl-BE" sz="2400" b="1" cap="none" dirty="0" smtClean="0"/>
            </a:br>
            <a:r>
              <a:rPr lang="nl-BE" sz="800" b="1" cap="none" dirty="0" smtClean="0"/>
              <a:t/>
            </a:r>
            <a:br>
              <a:rPr lang="nl-BE" sz="800" b="1" cap="none" dirty="0" smtClean="0"/>
            </a:br>
            <a:r>
              <a:rPr lang="nl-BE" sz="2400" cap="none" dirty="0" smtClean="0"/>
              <a:t>Naar een betere synergie tussen werk en welzijn</a:t>
            </a:r>
            <a:endParaRPr lang="nl-BE" sz="2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425" y="3805238"/>
            <a:ext cx="6516688" cy="1118255"/>
          </a:xfrm>
        </p:spPr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Veerle Miranda, PhD</a:t>
            </a:r>
          </a:p>
          <a:p>
            <a:pPr>
              <a:defRPr/>
            </a:pPr>
            <a:r>
              <a:rPr lang="en-GB" dirty="0" smtClean="0"/>
              <a:t>Directorate for Employment, Labour and Social Affairs</a:t>
            </a:r>
          </a:p>
          <a:p>
            <a:pPr>
              <a:defRPr/>
            </a:pPr>
            <a:r>
              <a:rPr lang="en-GB" dirty="0" smtClean="0"/>
              <a:t>OECD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538913"/>
            <a:ext cx="6516688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 smtClean="0">
                <a:solidFill>
                  <a:schemeClr val="bg1"/>
                </a:solidFill>
                <a:latin typeface="Arial"/>
              </a:rPr>
              <a:t>Invaliditeit en Werk, Geestelijke Gezondheid – RIZIV 25/04/2014</a:t>
            </a:r>
            <a:endParaRPr lang="nl-BE" sz="1200" dirty="0">
              <a:solidFill>
                <a:schemeClr val="bg1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9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042988" y="279400"/>
            <a:ext cx="8101012" cy="1008063"/>
          </a:xfrm>
        </p:spPr>
        <p:txBody>
          <a:bodyPr/>
          <a:lstStyle/>
          <a:p>
            <a:pPr marL="342900" lvl="3" indent="-342900" eaLnBrk="1" hangingPunct="1"/>
            <a:r>
              <a:rPr lang="nl-BE" sz="2400" b="1" dirty="0" smtClean="0">
                <a:solidFill>
                  <a:schemeClr val="accent2"/>
                </a:solidFill>
              </a:rPr>
              <a:t>Belangrijke rol voor het werkloosheidssysteem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13407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Percentage personen met een ernstige of gematigde geestelijke aandoening die een uitkering ontvangen, voor het laatst beschikbare jaar</a:t>
            </a:r>
            <a:endParaRPr lang="nl-BE" sz="1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237312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ea typeface="SimSun" pitchFamily="2" charset="-122"/>
              </a:rPr>
              <a:t>Source: OECD (2013), Mental Health and Work: Belgium</a:t>
            </a:r>
            <a:r>
              <a:rPr lang="en-GB" altLang="zh-CN" sz="1100" dirty="0" smtClean="0">
                <a:ea typeface="SimSun" pitchFamily="2" charset="-122"/>
              </a:rPr>
              <a:t>.		</a:t>
            </a:r>
            <a:endParaRPr lang="en-GB" altLang="zh-CN" sz="1100" dirty="0">
              <a:ea typeface="SimSun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11" y="2060848"/>
            <a:ext cx="8657977" cy="39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042988" y="279400"/>
            <a:ext cx="8101012" cy="1008063"/>
          </a:xfrm>
        </p:spPr>
        <p:txBody>
          <a:bodyPr/>
          <a:lstStyle/>
          <a:p>
            <a:pPr marL="342900" lvl="3" indent="-342900" eaLnBrk="1" hangingPunct="1"/>
            <a:r>
              <a:rPr lang="nl-BE" sz="2400" b="1" dirty="0" smtClean="0">
                <a:solidFill>
                  <a:schemeClr val="accent2"/>
                </a:solidFill>
              </a:rPr>
              <a:t>Belangrijke rol voor het werkloosheidssysteem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13407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BE" sz="1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Ratio van uitgave aan ziekte en invaliditeit over uitgave aan werkloosheid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805264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ea typeface="SimSun" pitchFamily="2" charset="-122"/>
              </a:rPr>
              <a:t>Source: OECD (2013), Mental Health and Work: Belgium</a:t>
            </a:r>
            <a:r>
              <a:rPr lang="en-GB" altLang="zh-CN" sz="1100" dirty="0" smtClean="0">
                <a:ea typeface="SimSun" pitchFamily="2" charset="-122"/>
              </a:rPr>
              <a:t>.		</a:t>
            </a:r>
            <a:endParaRPr lang="en-GB" altLang="zh-CN" sz="1100" dirty="0">
              <a:ea typeface="SimSun" pitchFamily="2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050040"/>
            <a:ext cx="8208913" cy="382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2"/>
          <p:cNvSpPr>
            <a:spLocks noGrp="1"/>
          </p:cNvSpPr>
          <p:nvPr>
            <p:ph type="body" idx="4294967295"/>
          </p:nvPr>
        </p:nvSpPr>
        <p:spPr>
          <a:xfrm>
            <a:off x="899592" y="1556792"/>
            <a:ext cx="7632848" cy="4824958"/>
          </a:xfrm>
        </p:spPr>
        <p:txBody>
          <a:bodyPr/>
          <a:lstStyle/>
          <a:p>
            <a:pPr marL="179388" lvl="2" indent="0" eaLnBrk="1" hangingPunct="1">
              <a:spcAft>
                <a:spcPts val="600"/>
              </a:spcAft>
              <a:buNone/>
            </a:pPr>
            <a:r>
              <a:rPr lang="nl-BE" sz="2100" b="1" u="sng" dirty="0" smtClean="0">
                <a:solidFill>
                  <a:srgbClr val="004B78"/>
                </a:solidFill>
              </a:rPr>
              <a:t>Arbeidsbemiddelingsdiensten: </a:t>
            </a:r>
          </a:p>
          <a:p>
            <a:pPr marL="719138" lvl="2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Screening naar geestelijke problemen</a:t>
            </a:r>
          </a:p>
          <a:p>
            <a:pPr marL="719138" lvl="2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Veelbelovende </a:t>
            </a:r>
            <a:r>
              <a:rPr lang="nl-BE" sz="1700" dirty="0">
                <a:solidFill>
                  <a:srgbClr val="004B78"/>
                </a:solidFill>
              </a:rPr>
              <a:t>projecten voor werkzoekenden met </a:t>
            </a:r>
            <a:r>
              <a:rPr lang="nl-BE" sz="1700" dirty="0" smtClean="0">
                <a:solidFill>
                  <a:srgbClr val="004B78"/>
                </a:solidFill>
              </a:rPr>
              <a:t>meervoudige problemen</a:t>
            </a:r>
            <a:r>
              <a:rPr lang="nl-BE" sz="1700" dirty="0">
                <a:solidFill>
                  <a:srgbClr val="004B78"/>
                </a:solidFill>
              </a:rPr>
              <a:t>, waaronder geestelijke </a:t>
            </a:r>
            <a:r>
              <a:rPr lang="nl-BE" sz="1700" dirty="0" smtClean="0">
                <a:solidFill>
                  <a:srgbClr val="004B78"/>
                </a:solidFill>
              </a:rPr>
              <a:t>problemen</a:t>
            </a:r>
          </a:p>
          <a:p>
            <a:pPr marL="719138" lvl="2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Samenwerking </a:t>
            </a:r>
            <a:r>
              <a:rPr lang="nl-BE" sz="1700" dirty="0">
                <a:solidFill>
                  <a:srgbClr val="004B78"/>
                </a:solidFill>
              </a:rPr>
              <a:t>met </a:t>
            </a:r>
            <a:r>
              <a:rPr lang="nl-BE" sz="1700" dirty="0" smtClean="0">
                <a:solidFill>
                  <a:srgbClr val="004B78"/>
                </a:solidFill>
              </a:rPr>
              <a:t>de geestelijke gezondheidssector </a:t>
            </a:r>
            <a:r>
              <a:rPr lang="nl-BE" sz="1700" dirty="0">
                <a:solidFill>
                  <a:srgbClr val="004B78"/>
                </a:solidFill>
              </a:rPr>
              <a:t>en </a:t>
            </a:r>
            <a:r>
              <a:rPr lang="nl-BE" sz="1700" dirty="0" smtClean="0">
                <a:solidFill>
                  <a:srgbClr val="004B78"/>
                </a:solidFill>
              </a:rPr>
              <a:t>welzijn</a:t>
            </a:r>
          </a:p>
          <a:p>
            <a:pPr marL="719138" lvl="2" indent="-539750" eaLnBrk="1" hangingPunct="1">
              <a:spcAft>
                <a:spcPts val="600"/>
              </a:spcAft>
            </a:pPr>
            <a:endParaRPr lang="nl-BE" sz="1700" dirty="0" smtClean="0">
              <a:solidFill>
                <a:srgbClr val="004B78"/>
              </a:solidFill>
            </a:endParaRPr>
          </a:p>
          <a:p>
            <a:pPr marL="179388" lvl="2" indent="0" eaLnBrk="1" hangingPunct="1">
              <a:spcAft>
                <a:spcPts val="600"/>
              </a:spcAft>
              <a:buNone/>
            </a:pPr>
            <a:r>
              <a:rPr lang="nl-BE" sz="2100" b="1" u="sng" dirty="0" smtClean="0">
                <a:solidFill>
                  <a:srgbClr val="004B78"/>
                </a:solidFill>
              </a:rPr>
              <a:t>Mogelijke verbeteringen:</a:t>
            </a:r>
            <a:endParaRPr lang="nl-BE" sz="2100" b="1" u="sng" dirty="0">
              <a:solidFill>
                <a:srgbClr val="004B78"/>
              </a:solidFill>
            </a:endParaRPr>
          </a:p>
          <a:p>
            <a:pPr marL="719138" lvl="2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Wettelijk kader voor samenwerking met RIZIV en OCMW </a:t>
            </a:r>
          </a:p>
          <a:p>
            <a:pPr marL="719138" lvl="2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Lessen uit andere OESO landen: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Begeleiding voor personen met geestelijke problemen die nog aan het werk zijn (UK)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Aanwerven van psychologen (Denemarken)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42988" y="279400"/>
            <a:ext cx="81010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lvl="3" indent="-342900" eaLnBrk="1" hangingPunct="1"/>
            <a:r>
              <a:rPr lang="nl-BE" sz="2400" b="1" kern="0" smtClean="0">
                <a:solidFill>
                  <a:schemeClr val="accent2"/>
                </a:solidFill>
              </a:rPr>
              <a:t>Belangrijke rol voor het werkloosheidssysteem</a:t>
            </a:r>
            <a:endParaRPr lang="nl-BE" sz="2400" b="1" kern="0" dirty="0" smtClean="0">
              <a:solidFill>
                <a:schemeClr val="accent2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042988" y="279400"/>
            <a:ext cx="7849492" cy="1008063"/>
          </a:xfrm>
        </p:spPr>
        <p:txBody>
          <a:bodyPr/>
          <a:lstStyle/>
          <a:p>
            <a:pPr eaLnBrk="1" hangingPunct="1"/>
            <a:r>
              <a:rPr lang="nl-BE" sz="2400" b="1" dirty="0" smtClean="0">
                <a:solidFill>
                  <a:schemeClr val="accent2"/>
                </a:solidFill>
              </a:rPr>
              <a:t>Onvoldoende aandacht voor gematigde problemen en werk in </a:t>
            </a:r>
            <a:r>
              <a:rPr lang="nl-BE" sz="2400" b="1" dirty="0">
                <a:solidFill>
                  <a:schemeClr val="accent2"/>
                </a:solidFill>
              </a:rPr>
              <a:t>de geestelijke gezondheidssector</a:t>
            </a:r>
            <a:endParaRPr lang="nl-BE" sz="2400" b="1" dirty="0" smtClean="0">
              <a:solidFill>
                <a:schemeClr val="accent2"/>
              </a:solidFill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idx="4294967295"/>
          </p:nvPr>
        </p:nvSpPr>
        <p:spPr>
          <a:xfrm>
            <a:off x="612775" y="1557338"/>
            <a:ext cx="7704138" cy="4824412"/>
          </a:xfrm>
        </p:spPr>
        <p:txBody>
          <a:bodyPr/>
          <a:lstStyle/>
          <a:p>
            <a:pPr marL="719138" lvl="2" indent="-539750" eaLnBrk="1" hangingPunct="1">
              <a:spcAft>
                <a:spcPts val="600"/>
              </a:spcAft>
              <a:buNone/>
            </a:pPr>
            <a:endParaRPr lang="nl-BE" sz="1700" dirty="0" smtClean="0">
              <a:solidFill>
                <a:srgbClr val="004B78"/>
              </a:solidFill>
            </a:endParaRPr>
          </a:p>
          <a:p>
            <a:pPr marL="719138" lvl="2" indent="-539750" eaLnBrk="1" hangingPunct="1">
              <a:spcAft>
                <a:spcPts val="600"/>
              </a:spcAft>
            </a:pPr>
            <a:endParaRPr lang="nl-BE" sz="2100" dirty="0" smtClean="0">
              <a:solidFill>
                <a:srgbClr val="004B7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BE" sz="1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Aantal psychiatrische bedden per 100.000 inwoners, 2009</a:t>
            </a:r>
          </a:p>
        </p:txBody>
      </p:sp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25724"/>
            <a:ext cx="8064896" cy="423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237312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ea typeface="SimSun" pitchFamily="2" charset="-122"/>
              </a:rPr>
              <a:t>Source: OECD (2013), Mental Health and Work: Belgium</a:t>
            </a:r>
            <a:r>
              <a:rPr lang="en-GB" altLang="zh-CN" sz="1100" dirty="0" smtClean="0">
                <a:ea typeface="SimSun" pitchFamily="2" charset="-122"/>
              </a:rPr>
              <a:t>.		</a:t>
            </a:r>
            <a:endParaRPr lang="en-GB" altLang="zh-CN" sz="1100" dirty="0">
              <a:ea typeface="SimSun" pitchFamily="2" charset="-122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 txBox="1">
            <a:spLocks/>
          </p:cNvSpPr>
          <p:nvPr/>
        </p:nvSpPr>
        <p:spPr bwMode="auto">
          <a:xfrm>
            <a:off x="0" y="1628477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BE" sz="14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Aandeel van personen met geestelijke problemen die in behandeling zijn (in %)</a:t>
            </a:r>
            <a:endParaRPr lang="nl-BE" sz="14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042988" y="279400"/>
            <a:ext cx="784949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BE" sz="2400" b="1" smtClean="0">
                <a:solidFill>
                  <a:schemeClr val="accent2"/>
                </a:solidFill>
              </a:rPr>
              <a:t>Onvoldoende aandacht voor gematigde problemen en werk in de geestelijke gezondheidssector</a:t>
            </a:r>
            <a:endParaRPr lang="nl-BE" sz="2400" b="1" dirty="0" smtClean="0">
              <a:solidFill>
                <a:schemeClr val="accent2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2" y="2167805"/>
            <a:ext cx="7138098" cy="313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5399638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ea typeface="SimSun" pitchFamily="2" charset="-122"/>
              </a:rPr>
              <a:t>Source: OECD (2013), Mental Health and Work: Belgium</a:t>
            </a:r>
            <a:r>
              <a:rPr lang="en-GB" altLang="zh-CN" sz="1100" dirty="0" smtClean="0">
                <a:ea typeface="SimSun" pitchFamily="2" charset="-122"/>
              </a:rPr>
              <a:t>.		</a:t>
            </a:r>
            <a:endParaRPr lang="en-GB" altLang="zh-CN" sz="1100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95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idx="4294967295"/>
          </p:nvPr>
        </p:nvSpPr>
        <p:spPr>
          <a:xfrm>
            <a:off x="251520" y="1557338"/>
            <a:ext cx="8568952" cy="4824412"/>
          </a:xfrm>
        </p:spPr>
        <p:txBody>
          <a:bodyPr/>
          <a:lstStyle/>
          <a:p>
            <a:pPr marL="179388" lvl="2" indent="0" eaLnBrk="1" hangingPunct="1">
              <a:spcAft>
                <a:spcPts val="600"/>
              </a:spcAft>
              <a:buNone/>
            </a:pPr>
            <a:r>
              <a:rPr lang="nl-BE" sz="2100" b="1" u="sng" dirty="0" smtClean="0">
                <a:solidFill>
                  <a:srgbClr val="004B78"/>
                </a:solidFill>
              </a:rPr>
              <a:t>Er is nood aan:</a:t>
            </a:r>
            <a:endParaRPr lang="nl-BE" sz="2100" b="1" u="sng" dirty="0">
              <a:solidFill>
                <a:srgbClr val="004B78"/>
              </a:solidFill>
            </a:endParaRP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Verbetering toegang tot passende zorg voor mensen met meer gematigde problemen, (</a:t>
            </a:r>
            <a:r>
              <a:rPr lang="nl-BE" sz="1700" dirty="0" err="1" smtClean="0">
                <a:solidFill>
                  <a:srgbClr val="004B78"/>
                </a:solidFill>
              </a:rPr>
              <a:t>bvb</a:t>
            </a:r>
            <a:r>
              <a:rPr lang="nl-BE" sz="1700" dirty="0" smtClean="0">
                <a:solidFill>
                  <a:srgbClr val="004B78"/>
                </a:solidFill>
              </a:rPr>
              <a:t>. wettelijke erkenning van psychotherapeuten, terugbetaling kosten psychotherapie, ondersteuning huisartsen, etc.)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>
                <a:solidFill>
                  <a:srgbClr val="004B78"/>
                </a:solidFill>
              </a:rPr>
              <a:t>Samenwerking </a:t>
            </a:r>
            <a:r>
              <a:rPr lang="nl-BE" sz="1700" dirty="0" smtClean="0">
                <a:solidFill>
                  <a:srgbClr val="004B78"/>
                </a:solidFill>
              </a:rPr>
              <a:t>met werk:</a:t>
            </a:r>
          </a:p>
          <a:p>
            <a:pPr marL="1438275" lvl="4" indent="-276225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700" dirty="0" smtClean="0">
                <a:solidFill>
                  <a:srgbClr val="004B78"/>
                </a:solidFill>
              </a:rPr>
              <a:t>UK: geestelijke </a:t>
            </a:r>
            <a:r>
              <a:rPr lang="nl-BE" sz="1700" dirty="0">
                <a:solidFill>
                  <a:srgbClr val="004B78"/>
                </a:solidFill>
              </a:rPr>
              <a:t>gezondheidsdiensten werven </a:t>
            </a:r>
            <a:r>
              <a:rPr lang="nl-BE" sz="1700" dirty="0" smtClean="0">
                <a:solidFill>
                  <a:srgbClr val="004B78"/>
                </a:solidFill>
              </a:rPr>
              <a:t>arbeidsspecialisten (IAPT: gespecialiseerd in gematigde geestelijke problemen)</a:t>
            </a:r>
          </a:p>
          <a:p>
            <a:pPr marL="1438275" lvl="4" indent="-276225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700" dirty="0" smtClean="0">
                <a:solidFill>
                  <a:srgbClr val="004B78"/>
                </a:solidFill>
              </a:rPr>
              <a:t>Nederland: hulpverlener gespecialiseerd in psychische problemen ondersteunen huisartsen &gt; toegepast op arbeidsspecialist?</a:t>
            </a:r>
          </a:p>
          <a:p>
            <a:pPr marL="1438275" lvl="4" indent="-276225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700" dirty="0" smtClean="0">
                <a:solidFill>
                  <a:srgbClr val="004B78"/>
                </a:solidFill>
              </a:rPr>
              <a:t>Denemarken en Nederland: training voor dokters over het belang van werk</a:t>
            </a:r>
          </a:p>
          <a:p>
            <a:pPr marL="1438275" lvl="4" indent="-276225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BE" sz="1700" dirty="0">
              <a:solidFill>
                <a:srgbClr val="004B78"/>
              </a:solidFill>
            </a:endParaRPr>
          </a:p>
          <a:p>
            <a:pPr marL="1176338" lvl="3" indent="-539750" eaLnBrk="1" hangingPunct="1">
              <a:spcAft>
                <a:spcPts val="600"/>
              </a:spcAft>
            </a:pPr>
            <a:endParaRPr lang="nl-BE" sz="2100" dirty="0" smtClean="0">
              <a:solidFill>
                <a:srgbClr val="004B78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42988" y="279400"/>
            <a:ext cx="784949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l-BE" sz="2400" b="1" smtClean="0">
                <a:solidFill>
                  <a:schemeClr val="accent2"/>
                </a:solidFill>
              </a:rPr>
              <a:t>Onvoldoende aandacht voor gematigde problemen en werk in de geestelijke gezondheidssector</a:t>
            </a:r>
            <a:endParaRPr lang="nl-BE" sz="2400" b="1" dirty="0" smtClean="0">
              <a:solidFill>
                <a:schemeClr val="accent2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042988" y="279400"/>
            <a:ext cx="8101012" cy="1008063"/>
          </a:xfrm>
        </p:spPr>
        <p:txBody>
          <a:bodyPr/>
          <a:lstStyle/>
          <a:p>
            <a:pPr eaLnBrk="1" hangingPunct="1"/>
            <a:r>
              <a:rPr lang="nl-BE" sz="2400" b="1" dirty="0" smtClean="0">
                <a:solidFill>
                  <a:schemeClr val="accent2"/>
                </a:solidFill>
              </a:rPr>
              <a:t>Conclusie</a:t>
            </a:r>
            <a:endParaRPr lang="nl-BE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12291" name="Text Placeholder 2"/>
          <p:cNvSpPr>
            <a:spLocks noGrp="1"/>
          </p:cNvSpPr>
          <p:nvPr>
            <p:ph type="body" idx="4294967295"/>
          </p:nvPr>
        </p:nvSpPr>
        <p:spPr>
          <a:xfrm>
            <a:off x="251520" y="1557338"/>
            <a:ext cx="8280920" cy="4824412"/>
          </a:xfrm>
        </p:spPr>
        <p:txBody>
          <a:bodyPr/>
          <a:lstStyle/>
          <a:p>
            <a:pPr marL="719138" lvl="2" indent="-539750" eaLnBrk="1" hangingPunct="1">
              <a:spcAft>
                <a:spcPts val="600"/>
              </a:spcAft>
            </a:pPr>
            <a:r>
              <a:rPr lang="nl-BE" sz="2100" dirty="0" smtClean="0">
                <a:solidFill>
                  <a:srgbClr val="004B78"/>
                </a:solidFill>
              </a:rPr>
              <a:t>België heeft een veelbelovende structuur om de uitdagingen op gebied van geestelijke gezondheid en werk aan te gaan:</a:t>
            </a:r>
          </a:p>
          <a:p>
            <a:pPr marL="1176338" lvl="3" indent="-539750" eaLnBrk="1" hangingPunct="1"/>
            <a:r>
              <a:rPr lang="nl-BE" sz="1700" dirty="0" smtClean="0">
                <a:solidFill>
                  <a:srgbClr val="004B78"/>
                </a:solidFill>
              </a:rPr>
              <a:t>Vooruitstrevende arbeidswetgeving op gebied van preventie</a:t>
            </a:r>
          </a:p>
          <a:p>
            <a:pPr marL="1176338" lvl="3" indent="-539750" eaLnBrk="1" hangingPunct="1"/>
            <a:r>
              <a:rPr lang="nl-BE" sz="1700" dirty="0" smtClean="0">
                <a:solidFill>
                  <a:srgbClr val="004B78"/>
                </a:solidFill>
              </a:rPr>
              <a:t>Geïntegreerde ziekte- en invaliditeitsverzekering</a:t>
            </a:r>
          </a:p>
          <a:p>
            <a:pPr marL="1176338" lvl="3" indent="-539750" eaLnBrk="1" hangingPunct="1"/>
            <a:r>
              <a:rPr lang="nl-BE" sz="1700" dirty="0" smtClean="0">
                <a:solidFill>
                  <a:srgbClr val="004B78"/>
                </a:solidFill>
              </a:rPr>
              <a:t>Vooruitstrevende aanpak van de arbeidsbemiddelingsdiensten </a:t>
            </a:r>
          </a:p>
          <a:p>
            <a:pPr marL="1176338" lvl="3" indent="-539750" eaLnBrk="1" hangingPunct="1"/>
            <a:endParaRPr lang="nl-BE" sz="1700" dirty="0" smtClean="0">
              <a:solidFill>
                <a:srgbClr val="004B78"/>
              </a:solidFill>
            </a:endParaRPr>
          </a:p>
          <a:p>
            <a:pPr marL="719138" lvl="2" indent="-539750" eaLnBrk="1" hangingPunct="1">
              <a:spcAft>
                <a:spcPts val="1200"/>
              </a:spcAft>
            </a:pPr>
            <a:r>
              <a:rPr lang="nl-BE" sz="2100" dirty="0" smtClean="0">
                <a:solidFill>
                  <a:srgbClr val="004B78"/>
                </a:solidFill>
              </a:rPr>
              <a:t>Maar, het potentieel is niet volledig benut:</a:t>
            </a:r>
          </a:p>
          <a:p>
            <a:pPr marL="1176338" lvl="3" indent="-539750" eaLnBrk="1" hangingPunct="1"/>
            <a:r>
              <a:rPr lang="nl-BE" sz="1700" dirty="0" smtClean="0">
                <a:solidFill>
                  <a:srgbClr val="004B78"/>
                </a:solidFill>
              </a:rPr>
              <a:t>De wetgeving wordt niet goed nageleefd</a:t>
            </a:r>
          </a:p>
          <a:p>
            <a:pPr marL="1176338" lvl="3" indent="-539750" eaLnBrk="1" hangingPunct="1"/>
            <a:r>
              <a:rPr lang="nl-BE" sz="1700" dirty="0" smtClean="0">
                <a:solidFill>
                  <a:srgbClr val="004B78"/>
                </a:solidFill>
              </a:rPr>
              <a:t>De belangrijkste actoren zijn passief en reactief en werken onvoldoende samen: bedrijven, bedrijfsartsen, ziekenfondsen, arbeidsbemiddelingsdiensten en de geestelijke gezondheidssector</a:t>
            </a:r>
          </a:p>
          <a:p>
            <a:pPr marL="1176338" lvl="3" indent="-539750" eaLnBrk="1" hangingPunct="1"/>
            <a:r>
              <a:rPr lang="nl-BE" sz="1700" dirty="0" smtClean="0">
                <a:solidFill>
                  <a:srgbClr val="004B78"/>
                </a:solidFill>
              </a:rPr>
              <a:t>De geestelijke gezondheidssector besteedt te weinig aandacht aan gematigde geestelijke problemen en aan werk.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  <p:extLst>
      <p:ext uri="{BB962C8B-B14F-4D97-AF65-F5344CB8AC3E}">
        <p14:creationId xmlns:p14="http://schemas.microsoft.com/office/powerpoint/2010/main" val="26430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71600"/>
            <a:ext cx="8307710" cy="4895850"/>
          </a:xfrm>
        </p:spPr>
        <p:txBody>
          <a:bodyPr/>
          <a:lstStyle/>
          <a:p>
            <a:pPr marL="0" indent="0" algn="ctr" eaLnBrk="1" hangingPunct="1">
              <a:spcBef>
                <a:spcPts val="1800"/>
              </a:spcBef>
              <a:buFont typeface="Webdings" pitchFamily="18" charset="2"/>
              <a:buNone/>
            </a:pPr>
            <a:endParaRPr lang="nl-BE" sz="2100" b="1" dirty="0" smtClean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ts val="2400"/>
              </a:spcBef>
              <a:buFont typeface="Webdings" pitchFamily="18" charset="2"/>
              <a:buNone/>
            </a:pPr>
            <a:r>
              <a:rPr lang="nl-BE" dirty="0" smtClean="0">
                <a:solidFill>
                  <a:srgbClr val="004B78"/>
                </a:solidFill>
              </a:rPr>
              <a:t>Ik dank u voor uw aandacht!</a:t>
            </a:r>
          </a:p>
          <a:p>
            <a:pPr marL="0" indent="0" algn="ctr" eaLnBrk="1" hangingPunct="1">
              <a:spcBef>
                <a:spcPts val="600"/>
              </a:spcBef>
              <a:buFont typeface="Webdings" pitchFamily="18" charset="2"/>
              <a:buNone/>
            </a:pPr>
            <a:endParaRPr lang="nl-BE" sz="2100" dirty="0" smtClean="0">
              <a:solidFill>
                <a:srgbClr val="004B78"/>
              </a:solidFill>
            </a:endParaRPr>
          </a:p>
          <a:p>
            <a:pPr marL="0" indent="0" algn="ctr" eaLnBrk="1" hangingPunct="1">
              <a:spcBef>
                <a:spcPts val="1800"/>
              </a:spcBef>
              <a:buFont typeface="Webdings" pitchFamily="18" charset="2"/>
              <a:buNone/>
            </a:pPr>
            <a:r>
              <a:rPr lang="nl-BE" sz="2100" dirty="0" smtClean="0">
                <a:solidFill>
                  <a:srgbClr val="004B78"/>
                </a:solidFill>
              </a:rPr>
              <a:t>Voor meer informatie en OESO publicaties: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Font typeface="Webdings" pitchFamily="18" charset="2"/>
              <a:buNone/>
            </a:pPr>
            <a:r>
              <a:rPr lang="nl-BE" sz="2100" dirty="0" smtClean="0">
                <a:solidFill>
                  <a:srgbClr val="004B78"/>
                </a:solidFill>
                <a:hlinkClick r:id="rId3"/>
              </a:rPr>
              <a:t>www.oecd.org/els/disability</a:t>
            </a:r>
            <a:endParaRPr lang="nl-BE" sz="2100" dirty="0" smtClean="0">
              <a:solidFill>
                <a:srgbClr val="004B78"/>
              </a:solidFill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Font typeface="Webdings" pitchFamily="18" charset="2"/>
              <a:buNone/>
            </a:pPr>
            <a:endParaRPr lang="nl-BE" sz="2100" dirty="0" smtClean="0">
              <a:solidFill>
                <a:srgbClr val="004B78"/>
              </a:solidFill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Font typeface="Webdings" pitchFamily="18" charset="2"/>
              <a:buNone/>
            </a:pPr>
            <a:r>
              <a:rPr lang="nl-BE" sz="2100" dirty="0" smtClean="0">
                <a:solidFill>
                  <a:srgbClr val="004B78"/>
                </a:solidFill>
              </a:rPr>
              <a:t>Voor vragen:</a:t>
            </a:r>
            <a:endParaRPr lang="nl-BE" sz="2100" dirty="0">
              <a:solidFill>
                <a:srgbClr val="004B78"/>
              </a:solidFill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fr-FR" sz="2100" dirty="0" smtClean="0">
                <a:solidFill>
                  <a:srgbClr val="004B78"/>
                </a:solidFill>
                <a:hlinkClick r:id="rId4"/>
              </a:rPr>
              <a:t>veerle.miranda@oecd.org</a:t>
            </a:r>
            <a:endParaRPr lang="fr-FR" sz="2100" dirty="0" smtClean="0">
              <a:solidFill>
                <a:srgbClr val="004B78"/>
              </a:solidFill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None/>
            </a:pPr>
            <a:endParaRPr lang="nl-BE" sz="2100" dirty="0">
              <a:solidFill>
                <a:srgbClr val="004B78"/>
              </a:solidFill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Font typeface="Webdings" pitchFamily="18" charset="2"/>
              <a:buNone/>
            </a:pPr>
            <a:endParaRPr lang="nl-BE" sz="2100" dirty="0" smtClean="0">
              <a:solidFill>
                <a:srgbClr val="004B78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</a:pPr>
            <a:endParaRPr lang="nl-BE" dirty="0" smtClean="0"/>
          </a:p>
        </p:txBody>
      </p:sp>
      <p:pic>
        <p:nvPicPr>
          <p:cNvPr id="3" name="Picture 2" descr="mh-cover-belgium-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825657"/>
            <a:ext cx="1524744" cy="2195631"/>
          </a:xfrm>
          <a:prstGeom prst="rect">
            <a:avLst/>
          </a:prstGeom>
        </p:spPr>
      </p:pic>
      <p:pic>
        <p:nvPicPr>
          <p:cNvPr id="4" name="Picture 3" descr="mh-cover-belgique-F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3850415"/>
            <a:ext cx="1512168" cy="21775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1042988" y="279400"/>
            <a:ext cx="8101012" cy="1008063"/>
          </a:xfrm>
        </p:spPr>
        <p:txBody>
          <a:bodyPr/>
          <a:lstStyle/>
          <a:p>
            <a:pPr eaLnBrk="1" hangingPunct="1"/>
            <a:r>
              <a:rPr lang="nl-BE" sz="2400" b="1" dirty="0" smtClean="0">
                <a:solidFill>
                  <a:schemeClr val="accent2"/>
                </a:solidFill>
              </a:rPr>
              <a:t>OESO rapport “</a:t>
            </a:r>
            <a:r>
              <a:rPr lang="nl-BE" sz="2400" b="1" dirty="0" err="1" smtClean="0">
                <a:solidFill>
                  <a:schemeClr val="accent2"/>
                </a:solidFill>
              </a:rPr>
              <a:t>Mental</a:t>
            </a:r>
            <a:r>
              <a:rPr lang="nl-BE" sz="2400" b="1" dirty="0" smtClean="0">
                <a:solidFill>
                  <a:schemeClr val="accent2"/>
                </a:solidFill>
              </a:rPr>
              <a:t> health </a:t>
            </a:r>
            <a:r>
              <a:rPr lang="nl-BE" sz="2400" b="1" dirty="0" err="1" smtClean="0">
                <a:solidFill>
                  <a:schemeClr val="accent2"/>
                </a:solidFill>
              </a:rPr>
              <a:t>and</a:t>
            </a:r>
            <a:r>
              <a:rPr lang="nl-BE" sz="2400" b="1" dirty="0" smtClean="0">
                <a:solidFill>
                  <a:schemeClr val="accent2"/>
                </a:solidFill>
              </a:rPr>
              <a:t> </a:t>
            </a:r>
            <a:r>
              <a:rPr lang="nl-BE" sz="2400" b="1" dirty="0" err="1" smtClean="0">
                <a:solidFill>
                  <a:schemeClr val="accent2"/>
                </a:solidFill>
              </a:rPr>
              <a:t>Work</a:t>
            </a:r>
            <a:r>
              <a:rPr lang="nl-BE" sz="2400" b="1" dirty="0" smtClean="0">
                <a:solidFill>
                  <a:schemeClr val="accent2"/>
                </a:solidFill>
              </a:rPr>
              <a:t>: Belgium”</a:t>
            </a:r>
            <a:endParaRPr lang="nl-BE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10243" name="Text Placeholder 2"/>
          <p:cNvSpPr>
            <a:spLocks noGrp="1"/>
          </p:cNvSpPr>
          <p:nvPr>
            <p:ph type="body" idx="4294967295"/>
          </p:nvPr>
        </p:nvSpPr>
        <p:spPr>
          <a:xfrm>
            <a:off x="2123728" y="2348880"/>
            <a:ext cx="6552728" cy="4032870"/>
          </a:xfrm>
        </p:spPr>
        <p:txBody>
          <a:bodyPr/>
          <a:lstStyle/>
          <a:p>
            <a:pPr marL="719138" lvl="2" indent="-539750" eaLnBrk="1" hangingPunct="1">
              <a:spcAft>
                <a:spcPts val="600"/>
              </a:spcAft>
            </a:pPr>
            <a:r>
              <a:rPr lang="nl-BE" sz="2100" dirty="0" smtClean="0">
                <a:solidFill>
                  <a:srgbClr val="004B78"/>
                </a:solidFill>
              </a:rPr>
              <a:t>Feiten over geestelijke gezondheid en werk in België en andere </a:t>
            </a:r>
            <a:r>
              <a:rPr lang="nl-BE" sz="2100" dirty="0" err="1" smtClean="0">
                <a:solidFill>
                  <a:srgbClr val="004B78"/>
                </a:solidFill>
              </a:rPr>
              <a:t>OESO-landen</a:t>
            </a:r>
            <a:endParaRPr lang="nl-BE" sz="2100" dirty="0" smtClean="0">
              <a:solidFill>
                <a:srgbClr val="004B78"/>
              </a:solidFill>
            </a:endParaRPr>
          </a:p>
          <a:p>
            <a:pPr marL="719138" lvl="2" indent="-539750" eaLnBrk="1" hangingPunct="1">
              <a:spcAft>
                <a:spcPts val="600"/>
              </a:spcAft>
            </a:pPr>
            <a:r>
              <a:rPr lang="nl-BE" sz="2100" dirty="0" smtClean="0">
                <a:solidFill>
                  <a:srgbClr val="004B78"/>
                </a:solidFill>
              </a:rPr>
              <a:t>Institutionele structuur en beleid in België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Ziekte- </a:t>
            </a:r>
            <a:r>
              <a:rPr lang="nl-BE" sz="1700" dirty="0">
                <a:solidFill>
                  <a:srgbClr val="004B78"/>
                </a:solidFill>
              </a:rPr>
              <a:t>en </a:t>
            </a:r>
            <a:r>
              <a:rPr lang="nl-BE" sz="1700" dirty="0" smtClean="0">
                <a:solidFill>
                  <a:srgbClr val="004B78"/>
                </a:solidFill>
              </a:rPr>
              <a:t>invaliditeitsuitkeringssysteem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Werkloosheidssysteem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Geestelijke gezondheidssector</a:t>
            </a:r>
          </a:p>
          <a:p>
            <a:pPr marL="719138" lvl="2" indent="-539750" eaLnBrk="1" hangingPunct="1">
              <a:spcAft>
                <a:spcPts val="600"/>
              </a:spcAft>
            </a:pPr>
            <a:r>
              <a:rPr lang="nl-BE" sz="2100" dirty="0" smtClean="0">
                <a:solidFill>
                  <a:srgbClr val="004B78"/>
                </a:solidFill>
              </a:rPr>
              <a:t>Conclusie</a:t>
            </a:r>
          </a:p>
          <a:p>
            <a:pPr marL="719138" lvl="2" indent="-539750" eaLnBrk="1" hangingPunct="1">
              <a:spcAft>
                <a:spcPts val="600"/>
              </a:spcAft>
            </a:pPr>
            <a:endParaRPr lang="nl-BE" sz="2100" dirty="0" smtClean="0">
              <a:solidFill>
                <a:srgbClr val="004B78"/>
              </a:solidFill>
            </a:endParaRPr>
          </a:p>
        </p:txBody>
      </p:sp>
      <p:pic>
        <p:nvPicPr>
          <p:cNvPr id="5" name="Picture 4" descr="mh-cover-belgium-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93409"/>
            <a:ext cx="1524744" cy="2195631"/>
          </a:xfrm>
          <a:prstGeom prst="rect">
            <a:avLst/>
          </a:prstGeom>
        </p:spPr>
      </p:pic>
      <p:pic>
        <p:nvPicPr>
          <p:cNvPr id="6" name="Picture 5" descr="mh-cover-belgique-F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1512168" cy="217752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042988" y="279400"/>
            <a:ext cx="8101012" cy="1008063"/>
          </a:xfrm>
        </p:spPr>
        <p:txBody>
          <a:bodyPr/>
          <a:lstStyle/>
          <a:p>
            <a:pPr lvl="3" eaLnBrk="1" hangingPunct="1"/>
            <a:r>
              <a:rPr lang="nl-BE" sz="2400" b="1" dirty="0" smtClean="0">
                <a:solidFill>
                  <a:schemeClr val="accent2"/>
                </a:solidFill>
              </a:rPr>
              <a:t>Mensen met geestelijke aandoeningen ondervinden problemen op de arbeidsmarkt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381328"/>
            <a:ext cx="83164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ea typeface="SimSun" pitchFamily="2" charset="-122"/>
              </a:rPr>
              <a:t>Source: OECD (2013), Mental Health and Work: Belgium.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867693" y="1412776"/>
            <a:ext cx="7992888" cy="71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lvl="2" indent="-1588">
              <a:spcBef>
                <a:spcPts val="575"/>
              </a:spcBef>
              <a:spcAft>
                <a:spcPts val="600"/>
              </a:spcAft>
              <a:buClr>
                <a:schemeClr val="tx1"/>
              </a:buClr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B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155679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BE" sz="1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BE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Tewerkstellingsgraad (in %)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9" y="2150765"/>
            <a:ext cx="8104187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042988" y="279400"/>
            <a:ext cx="8101012" cy="1008063"/>
          </a:xfrm>
        </p:spPr>
        <p:txBody>
          <a:bodyPr/>
          <a:lstStyle/>
          <a:p>
            <a:pPr lvl="3" eaLnBrk="1" hangingPunct="1"/>
            <a:r>
              <a:rPr lang="nl-BE" sz="2400" b="1" dirty="0" smtClean="0">
                <a:solidFill>
                  <a:schemeClr val="accent2"/>
                </a:solidFill>
              </a:rPr>
              <a:t>Mensen met geestelijke aandoeningen ondervinden problemen op de arbeidsmarkt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805264"/>
            <a:ext cx="83164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ea typeface="SimSun" pitchFamily="2" charset="-122"/>
              </a:rPr>
              <a:t>Source: OECD (2013), Mental Health and Work: Belgium.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51520" y="2060848"/>
            <a:ext cx="8696325" cy="3711317"/>
            <a:chOff x="251520" y="2670011"/>
            <a:chExt cx="8696325" cy="371131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619078"/>
              <a:ext cx="8696325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67544" y="2814027"/>
              <a:ext cx="381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>
                      <a:lumMod val="10000"/>
                    </a:schemeClr>
                  </a:solidFill>
                </a:rPr>
                <a:t>Panel A: Sickness absence</a:t>
              </a:r>
            </a:p>
            <a:p>
              <a:pPr algn="ctr"/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</a:rPr>
                <a:t>Percentage of persons who have been absent from work in the past four weeks (apart from holidays)</a:t>
              </a:r>
            </a:p>
            <a:p>
              <a:pPr algn="ctr"/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</a:rPr>
                <a:t>(OECD average)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60032" y="2670011"/>
              <a:ext cx="38164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>
                      <a:lumMod val="10000"/>
                    </a:schemeClr>
                  </a:solidFill>
                </a:rPr>
                <a:t>Panel B: Reduced productivity</a:t>
              </a:r>
            </a:p>
            <a:p>
              <a:pPr algn="ctr"/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</a:rPr>
                <a:t>Percentage of workers not absent in the past 4 weeks but who accomplished less than they would like as a result of an emotional or physical health problem</a:t>
              </a:r>
            </a:p>
            <a:p>
              <a:pPr algn="ctr"/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</a:rPr>
                <a:t>(OECD average)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6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  <p:extLst>
      <p:ext uri="{BB962C8B-B14F-4D97-AF65-F5344CB8AC3E}">
        <p14:creationId xmlns:p14="http://schemas.microsoft.com/office/powerpoint/2010/main" val="39155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042988" y="279400"/>
            <a:ext cx="8101012" cy="1008063"/>
          </a:xfrm>
        </p:spPr>
        <p:txBody>
          <a:bodyPr/>
          <a:lstStyle/>
          <a:p>
            <a:pPr lvl="3" eaLnBrk="1" hangingPunct="1"/>
            <a:r>
              <a:rPr lang="nl-BE" sz="2400" b="1" dirty="0" smtClean="0">
                <a:solidFill>
                  <a:schemeClr val="accent2"/>
                </a:solidFill>
              </a:rPr>
              <a:t>Mensen met geestelijke aandoeningen ondervinden problemen op de arbeidsmarkt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65304"/>
            <a:ext cx="83164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ea typeface="SimSun" pitchFamily="2" charset="-122"/>
              </a:rPr>
              <a:t>Source: OECD (2013), Mental Health and Work: Belgium.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1600" y="1772816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Instroom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invaliditeit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door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geestelijke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problemen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(in % van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totale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instroom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nl-BE" sz="1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152" y="2420888"/>
            <a:ext cx="8245312" cy="38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  <p:extLst>
      <p:ext uri="{BB962C8B-B14F-4D97-AF65-F5344CB8AC3E}">
        <p14:creationId xmlns:p14="http://schemas.microsoft.com/office/powerpoint/2010/main" val="4208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042988" y="279400"/>
            <a:ext cx="8101012" cy="1008063"/>
          </a:xfrm>
        </p:spPr>
        <p:txBody>
          <a:bodyPr/>
          <a:lstStyle/>
          <a:p>
            <a:pPr lvl="3" eaLnBrk="1" hangingPunct="1"/>
            <a:r>
              <a:rPr lang="nl-BE" sz="2400" b="1" dirty="0" smtClean="0">
                <a:solidFill>
                  <a:schemeClr val="accent2"/>
                </a:solidFill>
              </a:rPr>
              <a:t>Mensen met geestelijke aandoeningen ondervinden problemen op de arbeidsmarkt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65304"/>
            <a:ext cx="83164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ea typeface="SimSun" pitchFamily="2" charset="-122"/>
              </a:rPr>
              <a:t>Source: OECD (2013), Mental Health and Work: Belgium.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1600" y="162880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Totale kostprijs van geestelijke gezondheidsproblemen voor de maatschappij als percentage van het BBP (2010)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759" y="2132310"/>
            <a:ext cx="7279649" cy="39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042988" y="279400"/>
            <a:ext cx="8101012" cy="1008063"/>
          </a:xfrm>
        </p:spPr>
        <p:txBody>
          <a:bodyPr/>
          <a:lstStyle/>
          <a:p>
            <a:pPr eaLnBrk="1" hangingPunct="1"/>
            <a:r>
              <a:rPr lang="nl-BE" sz="2400" b="1" dirty="0" smtClean="0">
                <a:solidFill>
                  <a:schemeClr val="accent2"/>
                </a:solidFill>
              </a:rPr>
              <a:t>Veelbelovende </a:t>
            </a:r>
            <a:r>
              <a:rPr lang="nl-BE" sz="2400" b="1" dirty="0">
                <a:solidFill>
                  <a:schemeClr val="accent2"/>
                </a:solidFill>
              </a:rPr>
              <a:t>institutionele structuur in </a:t>
            </a:r>
            <a:r>
              <a:rPr lang="nl-BE" sz="2400" b="1" dirty="0" smtClean="0">
                <a:solidFill>
                  <a:schemeClr val="accent2"/>
                </a:solidFill>
              </a:rPr>
              <a:t>België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4294967295"/>
          </p:nvPr>
        </p:nvSpPr>
        <p:spPr>
          <a:xfrm>
            <a:off x="251520" y="1557338"/>
            <a:ext cx="8496944" cy="4824412"/>
          </a:xfrm>
        </p:spPr>
        <p:txBody>
          <a:bodyPr/>
          <a:lstStyle/>
          <a:p>
            <a:pPr marL="719138" lvl="2" indent="-539750" eaLnBrk="1" hangingPunct="1">
              <a:spcAft>
                <a:spcPts val="600"/>
              </a:spcAft>
            </a:pPr>
            <a:r>
              <a:rPr lang="nl-BE" sz="2100" dirty="0" smtClean="0">
                <a:solidFill>
                  <a:srgbClr val="004B78"/>
                </a:solidFill>
              </a:rPr>
              <a:t>Vooruitstrevende arbeidswetgeving op gebied van preventie van psychosociale belasting veroorzaakt door werk, met expliciete instructies voor werkgevers: </a:t>
            </a:r>
          </a:p>
          <a:p>
            <a:pPr marL="1176338" lvl="3" indent="-539750" eaLnBrk="1" hangingPunct="1">
              <a:spcAft>
                <a:spcPts val="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Risicoanalyse</a:t>
            </a:r>
          </a:p>
          <a:p>
            <a:pPr marL="1176338" lvl="3" indent="-539750" eaLnBrk="1" hangingPunct="1">
              <a:spcAft>
                <a:spcPts val="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5-jaar preventieplan en jaarlijks actieplan</a:t>
            </a:r>
          </a:p>
          <a:p>
            <a:pPr marL="1176338" lvl="3" indent="-539750" eaLnBrk="1" hangingPunct="1">
              <a:spcAft>
                <a:spcPts val="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Preventieadviseur voor psychosociale aspecten</a:t>
            </a:r>
          </a:p>
          <a:p>
            <a:pPr marL="1176338" lvl="3" indent="-539750" eaLnBrk="1" hangingPunct="1">
              <a:spcAft>
                <a:spcPts val="0"/>
              </a:spcAft>
              <a:buNone/>
            </a:pPr>
            <a:endParaRPr lang="nl-BE" sz="1000" dirty="0" smtClean="0">
              <a:solidFill>
                <a:srgbClr val="004B78"/>
              </a:solidFill>
            </a:endParaRPr>
          </a:p>
          <a:p>
            <a:pPr marL="719138" lvl="2" indent="-539750" eaLnBrk="1" hangingPunct="1">
              <a:spcAft>
                <a:spcPts val="600"/>
              </a:spcAft>
            </a:pPr>
            <a:r>
              <a:rPr lang="nl-BE" sz="2100" dirty="0" smtClean="0">
                <a:solidFill>
                  <a:srgbClr val="004B78"/>
                </a:solidFill>
              </a:rPr>
              <a:t>Ideale structuur voor snelle interventie en re-integratie van zieke werknemers: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RIZIV is verantwoordelijk voor zowel primaire arbeidsongeschiktheid als invaliditeit &gt; financiële verantwoordelijkheid en uniforme beoordeling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Bedrijven, arbeidsgeneesheren en ziekenfondsen zijn allen wettelijk verplicht een actieve rol te spelen</a:t>
            </a:r>
          </a:p>
          <a:p>
            <a:pPr marL="719138" lvl="2" indent="-539750" eaLnBrk="1" hangingPunct="1">
              <a:spcAft>
                <a:spcPts val="600"/>
              </a:spcAft>
            </a:pPr>
            <a:endParaRPr lang="nl-BE" sz="2100" dirty="0" smtClean="0">
              <a:solidFill>
                <a:srgbClr val="004B78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  <p:extLst>
      <p:ext uri="{BB962C8B-B14F-4D97-AF65-F5344CB8AC3E}">
        <p14:creationId xmlns:p14="http://schemas.microsoft.com/office/powerpoint/2010/main" val="15686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042988" y="279400"/>
            <a:ext cx="8101012" cy="1008063"/>
          </a:xfrm>
        </p:spPr>
        <p:txBody>
          <a:bodyPr/>
          <a:lstStyle/>
          <a:p>
            <a:pPr eaLnBrk="1" hangingPunct="1"/>
            <a:r>
              <a:rPr lang="nl-BE" sz="2400" b="1" dirty="0" smtClean="0">
                <a:solidFill>
                  <a:schemeClr val="accent2"/>
                </a:solidFill>
              </a:rPr>
              <a:t>Vooruitstrevende arbeidswetgeving en</a:t>
            </a:r>
            <a:r>
              <a:rPr lang="nl-BE" sz="2400" dirty="0" smtClean="0">
                <a:solidFill>
                  <a:srgbClr val="004B78"/>
                </a:solidFill>
              </a:rPr>
              <a:t> </a:t>
            </a:r>
            <a:br>
              <a:rPr lang="nl-BE" sz="2400" dirty="0" smtClean="0">
                <a:solidFill>
                  <a:srgbClr val="004B78"/>
                </a:solidFill>
              </a:rPr>
            </a:br>
            <a:r>
              <a:rPr lang="nl-BE" sz="2400" b="1" dirty="0" smtClean="0">
                <a:solidFill>
                  <a:schemeClr val="accent2"/>
                </a:solidFill>
              </a:rPr>
              <a:t>geïntegreerde ziekte- en invaliditeitsverzekering</a:t>
            </a:r>
            <a:endParaRPr lang="nl-BE" sz="2400" b="1" i="1" dirty="0" smtClean="0">
              <a:solidFill>
                <a:schemeClr val="accent2"/>
              </a:solidFill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idx="4294967295"/>
          </p:nvPr>
        </p:nvSpPr>
        <p:spPr>
          <a:xfrm>
            <a:off x="251520" y="1557338"/>
            <a:ext cx="8208912" cy="4824412"/>
          </a:xfrm>
        </p:spPr>
        <p:txBody>
          <a:bodyPr/>
          <a:lstStyle/>
          <a:p>
            <a:pPr marL="719138" lvl="2" indent="-539750" eaLnBrk="1" hangingPunct="1">
              <a:spcAft>
                <a:spcPts val="600"/>
              </a:spcAft>
            </a:pPr>
            <a:r>
              <a:rPr lang="nl-BE" sz="2100" b="1" u="sng" dirty="0" smtClean="0">
                <a:solidFill>
                  <a:srgbClr val="004B78"/>
                </a:solidFill>
              </a:rPr>
              <a:t>Bedrijven en preventiediensten: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Zeer korte periode van gewaarborgd loon &gt; weinig financiële impulsen voor preventie en re-integratie van zieke werknemers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Weinig bedrijven voeren de risicoanalyse uit (hoge kost, lage sancties, onvoldoende op de hoogte van wettelijke verplichtingen)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Problematische samenwerking met preventieadviseurs voor psychosociale aspecten (juridische rol, beperkte kennis risicoanalyses)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Problematische samenwerking met arbeidsgeneesheren (teveel focus op medische controle, tegenstrijdige taken)</a:t>
            </a:r>
          </a:p>
          <a:p>
            <a:pPr marL="719138" lvl="2" indent="-539750" eaLnBrk="1" hangingPunct="1">
              <a:spcAft>
                <a:spcPts val="600"/>
              </a:spcAft>
            </a:pPr>
            <a:r>
              <a:rPr lang="nl-BE" sz="2100" b="1" u="sng" dirty="0" smtClean="0">
                <a:solidFill>
                  <a:srgbClr val="004B78"/>
                </a:solidFill>
              </a:rPr>
              <a:t>Mogelijke verbeteringen: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Bedrijven: strengere naleving van wettelijke verplichtingen en verlenging periode gewaarborgd loon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Preventiediensten: </a:t>
            </a:r>
            <a:r>
              <a:rPr lang="nl-BE" sz="1700" dirty="0">
                <a:solidFill>
                  <a:srgbClr val="004B78"/>
                </a:solidFill>
              </a:rPr>
              <a:t>Verleg nadruk van traditionele </a:t>
            </a:r>
            <a:r>
              <a:rPr lang="nl-BE" sz="1700" dirty="0" smtClean="0">
                <a:solidFill>
                  <a:srgbClr val="004B78"/>
                </a:solidFill>
              </a:rPr>
              <a:t>uitdagingen (werkongevallen) </a:t>
            </a:r>
            <a:r>
              <a:rPr lang="nl-BE" sz="1700" dirty="0">
                <a:solidFill>
                  <a:srgbClr val="004B78"/>
                </a:solidFill>
              </a:rPr>
              <a:t>naar nieuwe </a:t>
            </a:r>
            <a:r>
              <a:rPr lang="nl-BE" sz="1700" dirty="0" smtClean="0">
                <a:solidFill>
                  <a:srgbClr val="004B78"/>
                </a:solidFill>
              </a:rPr>
              <a:t>(psychosociale problemen, re-integratie)</a:t>
            </a:r>
          </a:p>
          <a:p>
            <a:pPr marL="1176338" lvl="3" indent="-539750" eaLnBrk="1" hangingPunct="1">
              <a:spcAft>
                <a:spcPts val="600"/>
              </a:spcAft>
            </a:pPr>
            <a:endParaRPr lang="nl-BE" sz="1700" b="1" u="sng" dirty="0">
              <a:solidFill>
                <a:srgbClr val="004B78"/>
              </a:solidFill>
            </a:endParaRPr>
          </a:p>
          <a:p>
            <a:pPr marL="1176338" lvl="3" indent="-539750" eaLnBrk="1" hangingPunct="1">
              <a:spcAft>
                <a:spcPts val="600"/>
              </a:spcAft>
            </a:pPr>
            <a:endParaRPr lang="nl-BE" sz="1700" dirty="0" smtClean="0">
              <a:solidFill>
                <a:srgbClr val="004B78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  <p:extLst>
      <p:ext uri="{BB962C8B-B14F-4D97-AF65-F5344CB8AC3E}">
        <p14:creationId xmlns:p14="http://schemas.microsoft.com/office/powerpoint/2010/main" val="39327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idx="4294967295"/>
          </p:nvPr>
        </p:nvSpPr>
        <p:spPr>
          <a:xfrm>
            <a:off x="251520" y="1557338"/>
            <a:ext cx="8424936" cy="4824412"/>
          </a:xfrm>
        </p:spPr>
        <p:txBody>
          <a:bodyPr/>
          <a:lstStyle/>
          <a:p>
            <a:pPr marL="719138" lvl="2" indent="-539750" eaLnBrk="1" hangingPunct="1">
              <a:spcAft>
                <a:spcPts val="600"/>
              </a:spcAft>
            </a:pPr>
            <a:r>
              <a:rPr lang="nl-BE" sz="2100" b="1" u="sng" dirty="0" smtClean="0">
                <a:solidFill>
                  <a:srgbClr val="004B78"/>
                </a:solidFill>
              </a:rPr>
              <a:t>Ziekenfondsen: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Teveel focus </a:t>
            </a:r>
            <a:r>
              <a:rPr lang="nl-BE" sz="1700" dirty="0">
                <a:solidFill>
                  <a:srgbClr val="004B78"/>
                </a:solidFill>
              </a:rPr>
              <a:t>op controle en medische </a:t>
            </a:r>
            <a:r>
              <a:rPr lang="nl-BE" sz="1700" dirty="0" smtClean="0">
                <a:solidFill>
                  <a:srgbClr val="004B78"/>
                </a:solidFill>
              </a:rPr>
              <a:t>aspecten; weinig kennis </a:t>
            </a:r>
            <a:r>
              <a:rPr lang="nl-BE" sz="1700" dirty="0">
                <a:solidFill>
                  <a:srgbClr val="004B78"/>
                </a:solidFill>
              </a:rPr>
              <a:t>over </a:t>
            </a:r>
            <a:r>
              <a:rPr lang="nl-BE" sz="1700" dirty="0" smtClean="0">
                <a:solidFill>
                  <a:srgbClr val="004B78"/>
                </a:solidFill>
              </a:rPr>
              <a:t>werk</a:t>
            </a:r>
            <a:endParaRPr lang="nl-BE" sz="1700" dirty="0">
              <a:solidFill>
                <a:srgbClr val="004B78"/>
              </a:solidFill>
            </a:endParaRP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Geen wettelijke verplichting cliënt snel en frequent te spreken</a:t>
            </a:r>
            <a:endParaRPr lang="nl-BE" sz="1700" dirty="0">
              <a:solidFill>
                <a:srgbClr val="004B78"/>
              </a:solidFill>
            </a:endParaRP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Te weinig communicatie met de behandelende arts en arbeidsgeneesheer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Beschikbare re-integratiemiddelen niet optimaal</a:t>
            </a:r>
          </a:p>
          <a:p>
            <a:pPr marL="719138" lvl="2" indent="-539750" eaLnBrk="1" hangingPunct="1">
              <a:spcAft>
                <a:spcPts val="600"/>
              </a:spcAft>
            </a:pPr>
            <a:r>
              <a:rPr lang="nl-BE" sz="2100" b="1" u="sng" dirty="0" smtClean="0">
                <a:solidFill>
                  <a:srgbClr val="004B78"/>
                </a:solidFill>
              </a:rPr>
              <a:t>Mogelijke verbeteringen:</a:t>
            </a:r>
            <a:endParaRPr lang="nl-BE" sz="2100" b="1" u="sng" dirty="0">
              <a:solidFill>
                <a:srgbClr val="004B78"/>
              </a:solidFill>
            </a:endParaRP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>
                <a:solidFill>
                  <a:srgbClr val="004B78"/>
                </a:solidFill>
              </a:rPr>
              <a:t>Systematisch contact met de arbeidsgeneesheer + </a:t>
            </a:r>
            <a:r>
              <a:rPr lang="nl-BE" sz="1700" dirty="0" smtClean="0">
                <a:solidFill>
                  <a:srgbClr val="004B78"/>
                </a:solidFill>
              </a:rPr>
              <a:t>behandelende arts</a:t>
            </a:r>
            <a:endParaRPr lang="nl-BE" sz="1700" dirty="0">
              <a:solidFill>
                <a:srgbClr val="004B78"/>
              </a:solidFill>
            </a:endParaRP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>
                <a:solidFill>
                  <a:srgbClr val="004B78"/>
                </a:solidFill>
              </a:rPr>
              <a:t>Opleiding en ondersteuning voor adviserende </a:t>
            </a:r>
            <a:r>
              <a:rPr lang="nl-BE" sz="1700" dirty="0" smtClean="0">
                <a:solidFill>
                  <a:srgbClr val="004B78"/>
                </a:solidFill>
              </a:rPr>
              <a:t>geneesheren</a:t>
            </a:r>
            <a:endParaRPr lang="nl-BE" sz="1700" dirty="0">
              <a:solidFill>
                <a:srgbClr val="004B78"/>
              </a:solidFill>
            </a:endParaRP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Samenwerking met arbeidsbemiddelingsdiensten</a:t>
            </a:r>
            <a:endParaRPr lang="nl-BE" sz="1700" dirty="0">
              <a:solidFill>
                <a:srgbClr val="004B78"/>
              </a:solidFill>
            </a:endParaRP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 smtClean="0">
                <a:solidFill>
                  <a:srgbClr val="004B78"/>
                </a:solidFill>
              </a:rPr>
              <a:t>Nadruk op vroegtijdige interventie en opstellen re-integratieplan &gt; Zwitserland</a:t>
            </a:r>
          </a:p>
          <a:p>
            <a:pPr marL="1176338" lvl="3" indent="-539750" eaLnBrk="1" hangingPunct="1">
              <a:spcAft>
                <a:spcPts val="600"/>
              </a:spcAft>
            </a:pPr>
            <a:r>
              <a:rPr lang="nl-BE" sz="1700" dirty="0">
                <a:solidFill>
                  <a:srgbClr val="004B78"/>
                </a:solidFill>
              </a:rPr>
              <a:t>Financiële prikkels (negatieve of positieve prikkels) + </a:t>
            </a:r>
            <a:r>
              <a:rPr lang="nl-BE" sz="1700" dirty="0" smtClean="0">
                <a:solidFill>
                  <a:srgbClr val="004B78"/>
                </a:solidFill>
              </a:rPr>
              <a:t>benchmarking</a:t>
            </a:r>
            <a:endParaRPr lang="nl-BE" sz="1700" dirty="0">
              <a:solidFill>
                <a:srgbClr val="004B78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42988" y="279400"/>
            <a:ext cx="81010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Vooruitstrevende arbeidswetgeving en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B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B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geïntegreerde ziekte- en invaliditeitsverzekering</a:t>
            </a:r>
            <a:endParaRPr kumimoji="0" lang="nl-BE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538913"/>
            <a:ext cx="6516688" cy="3197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nl-BE" sz="1200" dirty="0">
                <a:solidFill>
                  <a:srgbClr val="004B78"/>
                </a:solidFill>
                <a:latin typeface="+mj-lt"/>
                <a:cs typeface="+mn-cs"/>
              </a:rPr>
              <a:t>Invaliditeit en Werk, Geestelijke Gezondheid – RIZIV 25/04/2014</a:t>
            </a:r>
          </a:p>
        </p:txBody>
      </p:sp>
    </p:spTree>
    <p:extLst>
      <p:ext uri="{BB962C8B-B14F-4D97-AF65-F5344CB8AC3E}">
        <p14:creationId xmlns:p14="http://schemas.microsoft.com/office/powerpoint/2010/main" val="32971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2014-04-24T22:00:00+00:00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Professionnel de la santé</TermName>
          <TermId xmlns="http://schemas.microsoft.com/office/infopath/2007/PartnerControls">2ad223cb-5dec-4759-add4-b89b36632398</TermId>
        </TermInfo>
        <TermInfo xmlns="http://schemas.microsoft.com/office/infopath/2007/PartnerControls">
          <TermName xmlns="http://schemas.microsoft.com/office/infopath/2007/PartnerControls">Patient</TermName>
          <TermId xmlns="http://schemas.microsoft.com/office/infopath/2007/PartnerControls">2ebaf0cf-7353-4273-b1af-236262c84494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aa2269b8-11bd-4cc9-9267-801806817e60</TermId>
        </TermInfo>
        <TermInfo xmlns="http://schemas.microsoft.com/office/infopath/2007/PartnerControls">
          <TermName xmlns="http://schemas.microsoft.com/office/infopath/2007/PartnerControls">Néerlandais</TermName>
          <TermId xmlns="http://schemas.microsoft.com/office/infopath/2007/PartnerControls">1daba039-17e6-4993-bb2c-50e1d16ef364</TermId>
        </TermInfo>
      </Terms>
    </RILanguageTaxHTField0>
    <TaxCatchAll xmlns="61fd8d87-ea47-44bb-afd6-b4d99b1d9c1f">
      <Value>8</Value>
      <Value>58</Value>
      <Value>37</Value>
      <Value>25</Value>
      <Value>12</Value>
    </TaxCatchAll>
    <RIDocSummary xmlns="f15eea43-7fa7-45cf-8dc0-d5244e2cd467">Vers une meilleure synergie entre le travail et le bien-être - Naar een betere synergie tussen werk en welzijn
Mme V. Miranda</RIDocSummary>
    <RIThem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Qualité des soins</TermName>
          <TermId xmlns="http://schemas.microsoft.com/office/infopath/2007/PartnerControls">11f87e63-cebe-492a-ad11-b522d99c5c3f</TermId>
        </TermInfo>
      </Terms>
    </RIThemeTaxHTField0>
    <RIDocTypeTaxHTField0 xmlns="f15eea43-7fa7-45cf-8dc0-d5244e2cd467">
      <Terms xmlns="http://schemas.microsoft.com/office/infopath/2007/PartnerControls"/>
    </RIDocTypeTaxHTField0>
    <cc6d4d0f41a44532aeb7bee41b15f208 xmlns="61fd8d87-ea47-44bb-afd6-b4d99b1d9c1f">
      <Terms xmlns="http://schemas.microsoft.com/office/infopath/2007/PartnerControls"/>
    </cc6d4d0f41a44532aeb7bee41b15f208>
    <PublishingExpirationDate xmlns="http://schemas.microsoft.com/sharepoint/v3" xsi:nil="true"/>
    <PublishingStartDate xmlns="http://schemas.microsoft.com/sharepoint/v3" xsi:nil="true"/>
    <gde733b7de1f426ba66c11d7c4a6ad8f xmlns="61fd8d87-ea47-44bb-afd6-b4d99b1d9c1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BA67CA-F7E4-4E50-936D-F4FA5DB48651}"/>
</file>

<file path=customXml/itemProps2.xml><?xml version="1.0" encoding="utf-8"?>
<ds:datastoreItem xmlns:ds="http://schemas.openxmlformats.org/officeDocument/2006/customXml" ds:itemID="{DB2F970B-91F8-4CC6-B777-B00B2AB12D57}"/>
</file>

<file path=customXml/itemProps3.xml><?xml version="1.0" encoding="utf-8"?>
<ds:datastoreItem xmlns:ds="http://schemas.openxmlformats.org/officeDocument/2006/customXml" ds:itemID="{2FC465B9-F649-48AA-9972-CF4597C0BE2E}"/>
</file>

<file path=docProps/app.xml><?xml version="1.0" encoding="utf-8"?>
<Properties xmlns="http://schemas.openxmlformats.org/officeDocument/2006/extended-properties" xmlns:vt="http://schemas.openxmlformats.org/officeDocument/2006/docPropsVTypes">
  <Template>oecd_50A_FR_white</Template>
  <TotalTime>7752</TotalTime>
  <Words>1059</Words>
  <Application>Microsoft Office PowerPoint</Application>
  <PresentationFormat>On-screen Show (4:3)</PresentationFormat>
  <Paragraphs>145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oecd_50A_Eng_BD</vt:lpstr>
      <vt:lpstr>OECD_English_white</vt:lpstr>
      <vt:lpstr>Personen met geestelijke gezondheidsproblemen op de arbeidsmarkt:   Naar een betere synergie tussen werk en welzijn</vt:lpstr>
      <vt:lpstr>OESO rapport “Mental health and Work: Belgium”</vt:lpstr>
      <vt:lpstr>Mensen met geestelijke aandoeningen ondervinden problemen op de arbeidsmarkt</vt:lpstr>
      <vt:lpstr>Mensen met geestelijke aandoeningen ondervinden problemen op de arbeidsmarkt</vt:lpstr>
      <vt:lpstr>Mensen met geestelijke aandoeningen ondervinden problemen op de arbeidsmarkt</vt:lpstr>
      <vt:lpstr>Mensen met geestelijke aandoeningen ondervinden problemen op de arbeidsmarkt</vt:lpstr>
      <vt:lpstr>Veelbelovende institutionele structuur in België</vt:lpstr>
      <vt:lpstr>Vooruitstrevende arbeidswetgeving en  geïntegreerde ziekte- en invaliditeitsverzekering</vt:lpstr>
      <vt:lpstr>PowerPoint Presentation</vt:lpstr>
      <vt:lpstr>Belangrijke rol voor het werkloosheidssysteem</vt:lpstr>
      <vt:lpstr>Belangrijke rol voor het werkloosheidssysteem</vt:lpstr>
      <vt:lpstr>PowerPoint Presentation</vt:lpstr>
      <vt:lpstr>Onvoldoende aandacht voor gematigde problemen en werk in de geestelijke gezondheidssector</vt:lpstr>
      <vt:lpstr>PowerPoint Presentation</vt:lpstr>
      <vt:lpstr>PowerPoint Presentation</vt:lpstr>
      <vt:lpstr>Conclusie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Colloque « Invalidité et travail, santé mentale » - Colloquium “Invaliditeit en werk, geestelijke gezondheid”</dc:title>
  <dc:creator>Treadwell_h</dc:creator>
  <cp:lastModifiedBy>MIRANDA Veerle</cp:lastModifiedBy>
  <cp:revision>649</cp:revision>
  <cp:lastPrinted>2014-04-23T08:37:36Z</cp:lastPrinted>
  <dcterms:created xsi:type="dcterms:W3CDTF">2011-03-15T14:52:01Z</dcterms:created>
  <dcterms:modified xsi:type="dcterms:W3CDTF">2014-04-23T15:36:18Z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25;#Professionnel de la santé|2ad223cb-5dec-4759-add4-b89b36632398;#58;#Patient|2ebaf0cf-7353-4273-b1af-236262c84494</vt:lpwstr>
  </property>
  <property fmtid="{D5CDD505-2E9C-101B-9397-08002B2CF9AE}" pid="4" name="RITheme">
    <vt:lpwstr>37;#Qualité des soins|11f87e63-cebe-492a-ad11-b522d99c5c3f</vt:lpwstr>
  </property>
  <property fmtid="{D5CDD505-2E9C-101B-9397-08002B2CF9AE}" pid="5" name="RILanguage">
    <vt:lpwstr>8;#Français|aa2269b8-11bd-4cc9-9267-801806817e60;#12;#Néerlandais|1daba039-17e6-4993-bb2c-50e1d16ef364</vt:lpwstr>
  </property>
  <property fmtid="{D5CDD505-2E9C-101B-9397-08002B2CF9AE}" pid="6" name="RIDocType">
    <vt:lpwstr/>
  </property>
</Properties>
</file>