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16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8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4" autoAdjust="0"/>
  </p:normalViewPr>
  <p:slideViewPr>
    <p:cSldViewPr>
      <p:cViewPr varScale="1">
        <p:scale>
          <a:sx n="65" d="100"/>
          <a:sy n="65" d="100"/>
        </p:scale>
        <p:origin x="-984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19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45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bl01fp1\FYZ$\My%20Documents\fiches%20projet\incapcit&#233;%20et%20r&#233;insertion\statistiques%20primaires%20INAMI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25"/>
    </mc:Choice>
    <mc:Fallback>
      <c:style val="25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Feuil1!$A$2</c:f>
              <c:strCache>
                <c:ptCount val="1"/>
                <c:pt idx="0">
                  <c:v>mental disorders</c:v>
                </c:pt>
              </c:strCache>
            </c:strRef>
          </c:tx>
          <c:marker>
            <c:symbol val="none"/>
          </c:marker>
          <c:dLbls>
            <c:txPr>
              <a:bodyPr rot="1500000"/>
              <a:lstStyle/>
              <a:p>
                <a:pPr>
                  <a:defRPr/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Feuil1!$B$1:$M$1</c:f>
              <c:numCache>
                <c:formatCode>#,##0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Feuil1!$B$2:$M$2</c:f>
              <c:numCache>
                <c:formatCode>#,##0</c:formatCode>
                <c:ptCount val="12"/>
                <c:pt idx="0">
                  <c:v>55040</c:v>
                </c:pt>
                <c:pt idx="1">
                  <c:v>57494</c:v>
                </c:pt>
                <c:pt idx="2">
                  <c:v>60603</c:v>
                </c:pt>
                <c:pt idx="3">
                  <c:v>63911</c:v>
                </c:pt>
                <c:pt idx="4">
                  <c:v>66031</c:v>
                </c:pt>
                <c:pt idx="5">
                  <c:v>68272</c:v>
                </c:pt>
                <c:pt idx="6">
                  <c:v>70833</c:v>
                </c:pt>
                <c:pt idx="7">
                  <c:v>74054</c:v>
                </c:pt>
                <c:pt idx="8">
                  <c:v>78112</c:v>
                </c:pt>
                <c:pt idx="9">
                  <c:v>83247</c:v>
                </c:pt>
                <c:pt idx="10">
                  <c:v>88535</c:v>
                </c:pt>
                <c:pt idx="11">
                  <c:v>92899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Feuil1!$A$3</c:f>
              <c:strCache>
                <c:ptCount val="1"/>
                <c:pt idx="0">
                  <c:v>musculo-skeletal disorder</c:v>
                </c:pt>
              </c:strCache>
            </c:strRef>
          </c:tx>
          <c:marker>
            <c:symbol val="none"/>
          </c:marker>
          <c:dLbls>
            <c:txPr>
              <a:bodyPr rot="1500000"/>
              <a:lstStyle/>
              <a:p>
                <a:pPr>
                  <a:defRPr/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Feuil1!$B$1:$M$1</c:f>
              <c:numCache>
                <c:formatCode>#,##0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Feuil1!$B$3:$M$3</c:f>
              <c:numCache>
                <c:formatCode>#,##0</c:formatCode>
                <c:ptCount val="12"/>
                <c:pt idx="0">
                  <c:v>46365</c:v>
                </c:pt>
                <c:pt idx="1">
                  <c:v>47476</c:v>
                </c:pt>
                <c:pt idx="2">
                  <c:v>48932</c:v>
                </c:pt>
                <c:pt idx="3">
                  <c:v>50976</c:v>
                </c:pt>
                <c:pt idx="4">
                  <c:v>51850</c:v>
                </c:pt>
                <c:pt idx="5">
                  <c:v>52951</c:v>
                </c:pt>
                <c:pt idx="6">
                  <c:v>55441</c:v>
                </c:pt>
                <c:pt idx="7">
                  <c:v>58032</c:v>
                </c:pt>
                <c:pt idx="8">
                  <c:v>60595</c:v>
                </c:pt>
                <c:pt idx="9">
                  <c:v>65146</c:v>
                </c:pt>
                <c:pt idx="10">
                  <c:v>69583</c:v>
                </c:pt>
                <c:pt idx="11">
                  <c:v>74192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Feuil1!$A$4</c:f>
              <c:strCache>
                <c:ptCount val="1"/>
                <c:pt idx="0">
                  <c:v>heart and vessels disorders</c:v>
                </c:pt>
              </c:strCache>
            </c:strRef>
          </c:tx>
          <c:marker>
            <c:symbol val="none"/>
          </c:marker>
          <c:dLbls>
            <c:txPr>
              <a:bodyPr rot="-1500000"/>
              <a:lstStyle/>
              <a:p>
                <a:pPr>
                  <a:defRPr/>
                </a:pPr>
                <a:endParaRPr lang="fr-F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Feuil1!$B$1:$M$1</c:f>
              <c:numCache>
                <c:formatCode>#,##0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Feuil1!$B$4:$M$4</c:f>
              <c:numCache>
                <c:formatCode>#,##0</c:formatCode>
                <c:ptCount val="12"/>
                <c:pt idx="0">
                  <c:v>20857</c:v>
                </c:pt>
                <c:pt idx="1">
                  <c:v>20590</c:v>
                </c:pt>
                <c:pt idx="2">
                  <c:v>20091</c:v>
                </c:pt>
                <c:pt idx="3">
                  <c:v>19983</c:v>
                </c:pt>
                <c:pt idx="4">
                  <c:v>19744</c:v>
                </c:pt>
                <c:pt idx="5">
                  <c:v>19517</c:v>
                </c:pt>
                <c:pt idx="6">
                  <c:v>19415</c:v>
                </c:pt>
                <c:pt idx="7">
                  <c:v>19372</c:v>
                </c:pt>
                <c:pt idx="8">
                  <c:v>19216</c:v>
                </c:pt>
                <c:pt idx="9">
                  <c:v>19427</c:v>
                </c:pt>
                <c:pt idx="10">
                  <c:v>19571</c:v>
                </c:pt>
                <c:pt idx="11">
                  <c:v>19549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954176"/>
        <c:axId val="155964160"/>
      </c:lineChart>
      <c:catAx>
        <c:axId val="155954176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crossAx val="155964160"/>
        <c:crosses val="autoZero"/>
        <c:auto val="1"/>
        <c:lblAlgn val="ctr"/>
        <c:lblOffset val="100"/>
        <c:noMultiLvlLbl val="0"/>
      </c:catAx>
      <c:valAx>
        <c:axId val="15596416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one"/>
        <c:crossAx val="15595417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données!$A$152</c:f>
              <c:strCache>
                <c:ptCount val="1"/>
                <c:pt idx="0">
                  <c:v>tumeurs</c:v>
                </c:pt>
              </c:strCache>
            </c:strRef>
          </c:tx>
          <c:marker>
            <c:symbol val="none"/>
          </c:marker>
          <c:dLbls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données!$B$151:$M$151</c:f>
              <c:numCache>
                <c:formatCode>#,##0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données!$B$152:$M$152</c:f>
              <c:numCache>
                <c:formatCode>0.0%</c:formatCode>
                <c:ptCount val="12"/>
                <c:pt idx="0">
                  <c:v>5.2968621849013353E-2</c:v>
                </c:pt>
                <c:pt idx="1">
                  <c:v>5.4138353570235047E-2</c:v>
                </c:pt>
                <c:pt idx="2">
                  <c:v>5.4568095154439958E-2</c:v>
                </c:pt>
                <c:pt idx="3">
                  <c:v>5.5759007090078375E-2</c:v>
                </c:pt>
                <c:pt idx="4">
                  <c:v>5.7226867321927423E-2</c:v>
                </c:pt>
                <c:pt idx="5">
                  <c:v>5.8472158968335769E-2</c:v>
                </c:pt>
                <c:pt idx="6">
                  <c:v>5.9854880410708827E-2</c:v>
                </c:pt>
                <c:pt idx="7">
                  <c:v>6.0764292484039986E-2</c:v>
                </c:pt>
                <c:pt idx="8">
                  <c:v>6.1450853531937986E-2</c:v>
                </c:pt>
                <c:pt idx="9">
                  <c:v>6.1592355908633045E-2</c:v>
                </c:pt>
                <c:pt idx="10">
                  <c:v>6.2352918370907402E-2</c:v>
                </c:pt>
                <c:pt idx="11">
                  <c:v>6.2122679490461928E-2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données!$A$153</c:f>
              <c:strCache>
                <c:ptCount val="1"/>
                <c:pt idx="0">
                  <c:v>métabolisme</c:v>
                </c:pt>
              </c:strCache>
            </c:strRef>
          </c:tx>
          <c:marker>
            <c:symbol val="none"/>
          </c:marker>
          <c:dLbls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données!$B$151:$M$151</c:f>
              <c:numCache>
                <c:formatCode>#,##0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données!$B$153:$M$153</c:f>
              <c:numCache>
                <c:formatCode>0.0%</c:formatCode>
                <c:ptCount val="12"/>
                <c:pt idx="0">
                  <c:v>2.5392566360145349E-2</c:v>
                </c:pt>
                <c:pt idx="1">
                  <c:v>2.5711209068678156E-2</c:v>
                </c:pt>
                <c:pt idx="2">
                  <c:v>2.5622875094296726E-2</c:v>
                </c:pt>
                <c:pt idx="3">
                  <c:v>2.5345909129410125E-2</c:v>
                </c:pt>
                <c:pt idx="4">
                  <c:v>2.5010151812404291E-2</c:v>
                </c:pt>
                <c:pt idx="5">
                  <c:v>2.4698578585296869E-2</c:v>
                </c:pt>
                <c:pt idx="6">
                  <c:v>2.4158797527592181E-2</c:v>
                </c:pt>
                <c:pt idx="7">
                  <c:v>2.3729904686969117E-2</c:v>
                </c:pt>
                <c:pt idx="8">
                  <c:v>2.3389747278734285E-2</c:v>
                </c:pt>
                <c:pt idx="9">
                  <c:v>2.2829504626665414E-2</c:v>
                </c:pt>
                <c:pt idx="10">
                  <c:v>2.2226529939713493E-2</c:v>
                </c:pt>
                <c:pt idx="11">
                  <c:v>2.1762603942871772E-2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données!$A$154</c:f>
              <c:strCache>
                <c:ptCount val="1"/>
                <c:pt idx="0">
                  <c:v>troubles mentaux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12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données!$B$151:$M$151</c:f>
              <c:numCache>
                <c:formatCode>#,##0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données!$B$154:$M$154</c:f>
              <c:numCache>
                <c:formatCode>0.0%</c:formatCode>
                <c:ptCount val="12"/>
                <c:pt idx="0">
                  <c:v>0.29895333742511232</c:v>
                </c:pt>
                <c:pt idx="1">
                  <c:v>0.30498045269126922</c:v>
                </c:pt>
                <c:pt idx="2">
                  <c:v>0.31313230476702247</c:v>
                </c:pt>
                <c:pt idx="3">
                  <c:v>0.31843569851970327</c:v>
                </c:pt>
                <c:pt idx="4">
                  <c:v>0.32305268668326836</c:v>
                </c:pt>
                <c:pt idx="5">
                  <c:v>0.32729451808528487</c:v>
                </c:pt>
                <c:pt idx="6">
                  <c:v>0.32820101750516628</c:v>
                </c:pt>
                <c:pt idx="7">
                  <c:v>0.3310652527672967</c:v>
                </c:pt>
                <c:pt idx="8">
                  <c:v>0.33646776048554189</c:v>
                </c:pt>
                <c:pt idx="9">
                  <c:v>0.339494064247234</c:v>
                </c:pt>
                <c:pt idx="10">
                  <c:v>0.34324539128074905</c:v>
                </c:pt>
                <c:pt idx="11">
                  <c:v>0.34470999892392923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données!$A$155</c:f>
              <c:strCache>
                <c:ptCount val="1"/>
                <c:pt idx="0">
                  <c:v>système nerveux</c:v>
                </c:pt>
              </c:strCache>
            </c:strRef>
          </c:tx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données!$B$151:$M$151</c:f>
              <c:numCache>
                <c:formatCode>#,##0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données!$B$155:$M$155</c:f>
              <c:numCache>
                <c:formatCode>0.0%</c:formatCode>
                <c:ptCount val="12"/>
                <c:pt idx="0">
                  <c:v>6.48148651070833E-2</c:v>
                </c:pt>
                <c:pt idx="1">
                  <c:v>6.4466334601123512E-2</c:v>
                </c:pt>
                <c:pt idx="2">
                  <c:v>6.3754921514121252E-2</c:v>
                </c:pt>
                <c:pt idx="3">
                  <c:v>6.3257649362490842E-2</c:v>
                </c:pt>
                <c:pt idx="4">
                  <c:v>6.270639980038846E-2</c:v>
                </c:pt>
                <c:pt idx="5">
                  <c:v>6.2436779405067235E-2</c:v>
                </c:pt>
                <c:pt idx="6">
                  <c:v>6.2319874711567864E-2</c:v>
                </c:pt>
                <c:pt idx="7">
                  <c:v>6.1788058153466496E-2</c:v>
                </c:pt>
                <c:pt idx="8">
                  <c:v>6.1799761364272697E-2</c:v>
                </c:pt>
                <c:pt idx="9">
                  <c:v>6.0695162086220326E-2</c:v>
                </c:pt>
                <c:pt idx="10">
                  <c:v>6.0139182352142981E-2</c:v>
                </c:pt>
                <c:pt idx="11">
                  <c:v>5.992230026827558E-2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données!$A$156</c:f>
              <c:strCache>
                <c:ptCount val="1"/>
                <c:pt idx="0">
                  <c:v>cardiovasculaire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12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données!$B$151:$M$151</c:f>
              <c:numCache>
                <c:formatCode>#,##0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données!$B$156:$M$156</c:f>
              <c:numCache>
                <c:formatCode>0.0%</c:formatCode>
                <c:ptCount val="12"/>
                <c:pt idx="0">
                  <c:v>0.1132861511387276</c:v>
                </c:pt>
                <c:pt idx="1">
                  <c:v>0.10922091906830683</c:v>
                </c:pt>
                <c:pt idx="2">
                  <c:v>0.10380907108681499</c:v>
                </c:pt>
                <c:pt idx="3">
                  <c:v>9.9565028923334478E-2</c:v>
                </c:pt>
                <c:pt idx="4">
                  <c:v>9.6596329691727378E-2</c:v>
                </c:pt>
                <c:pt idx="5">
                  <c:v>9.3564083511110049E-2</c:v>
                </c:pt>
                <c:pt idx="6">
                  <c:v>8.9958391637553176E-2</c:v>
                </c:pt>
                <c:pt idx="7">
                  <c:v>8.6604316804062872E-2</c:v>
                </c:pt>
                <c:pt idx="8">
                  <c:v>8.2772998841281392E-2</c:v>
                </c:pt>
                <c:pt idx="9">
                  <c:v>7.9226292672781182E-2</c:v>
                </c:pt>
                <c:pt idx="10">
                  <c:v>7.587570511950685E-2</c:v>
                </c:pt>
                <c:pt idx="11">
                  <c:v>7.2538302553998346E-2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données!$A$157</c:f>
              <c:strCache>
                <c:ptCount val="1"/>
                <c:pt idx="0">
                  <c:v>pneumologie</c:v>
                </c:pt>
              </c:strCache>
            </c:strRef>
          </c:tx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données!$B$151:$M$151</c:f>
              <c:numCache>
                <c:formatCode>#,##0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données!$B$157:$M$157</c:f>
              <c:numCache>
                <c:formatCode>0.0%</c:formatCode>
                <c:ptCount val="12"/>
                <c:pt idx="0">
                  <c:v>3.8895436942246168E-2</c:v>
                </c:pt>
                <c:pt idx="1">
                  <c:v>3.65643416774084E-2</c:v>
                </c:pt>
                <c:pt idx="2">
                  <c:v>3.3900319317136683E-2</c:v>
                </c:pt>
                <c:pt idx="3">
                  <c:v>3.1623842194685677E-2</c:v>
                </c:pt>
                <c:pt idx="4">
                  <c:v>2.9966193241583779E-2</c:v>
                </c:pt>
                <c:pt idx="5">
                  <c:v>2.8131067379371509E-2</c:v>
                </c:pt>
                <c:pt idx="6">
                  <c:v>2.663769217225306E-2</c:v>
                </c:pt>
                <c:pt idx="7">
                  <c:v>2.5321435596645268E-2</c:v>
                </c:pt>
                <c:pt idx="8">
                  <c:v>2.3958337820316773E-2</c:v>
                </c:pt>
                <c:pt idx="9">
                  <c:v>2.311905354208043E-2</c:v>
                </c:pt>
                <c:pt idx="10">
                  <c:v>2.2055944327059141E-2</c:v>
                </c:pt>
                <c:pt idx="11">
                  <c:v>2.1283937973795821E-2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données!$A$158</c:f>
              <c:strCache>
                <c:ptCount val="1"/>
                <c:pt idx="0">
                  <c:v>osteoarticulaire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12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données!$B$151:$M$151</c:f>
              <c:numCache>
                <c:formatCode>#,##0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données!$B$158:$M$158</c:f>
              <c:numCache>
                <c:formatCode>0.0%</c:formatCode>
                <c:ptCount val="12"/>
                <c:pt idx="0">
                  <c:v>0.25183451107767679</c:v>
                </c:pt>
                <c:pt idx="1">
                  <c:v>0.25183935666279433</c:v>
                </c:pt>
                <c:pt idx="2">
                  <c:v>0.25282890181773088</c:v>
                </c:pt>
                <c:pt idx="3">
                  <c:v>0.25398723486943392</c:v>
                </c:pt>
                <c:pt idx="4">
                  <c:v>0.25367299911446839</c:v>
                </c:pt>
                <c:pt idx="5">
                  <c:v>0.25384596946235527</c:v>
                </c:pt>
                <c:pt idx="6">
                  <c:v>0.25688298690587613</c:v>
                </c:pt>
                <c:pt idx="7">
                  <c:v>0.25943742064698416</c:v>
                </c:pt>
                <c:pt idx="8">
                  <c:v>0.26101321111508358</c:v>
                </c:pt>
                <c:pt idx="9">
                  <c:v>0.26567540343135854</c:v>
                </c:pt>
                <c:pt idx="10">
                  <c:v>0.2697695155756295</c:v>
                </c:pt>
                <c:pt idx="11">
                  <c:v>0.27529601223010103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données!$A$159</c:f>
              <c:strCache>
                <c:ptCount val="1"/>
                <c:pt idx="0">
                  <c:v>autres</c:v>
                </c:pt>
              </c:strCache>
            </c:strRef>
          </c:tx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données!$B$151:$M$151</c:f>
              <c:numCache>
                <c:formatCode>#,##0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données!$B$159:$M$159</c:f>
              <c:numCache>
                <c:formatCode>0.0%</c:formatCode>
                <c:ptCount val="12"/>
                <c:pt idx="0">
                  <c:v>0.15385451009999512</c:v>
                </c:pt>
                <c:pt idx="1">
                  <c:v>0.15307903266018449</c:v>
                </c:pt>
                <c:pt idx="2">
                  <c:v>0.15238351124843699</c:v>
                </c:pt>
                <c:pt idx="3">
                  <c:v>0.15202562991086332</c:v>
                </c:pt>
                <c:pt idx="4">
                  <c:v>0.1517683723342319</c:v>
                </c:pt>
                <c:pt idx="5">
                  <c:v>0.15155684460317842</c:v>
                </c:pt>
                <c:pt idx="6">
                  <c:v>0.15198635912928246</c:v>
                </c:pt>
                <c:pt idx="7">
                  <c:v>0.1512893188605354</c:v>
                </c:pt>
                <c:pt idx="8">
                  <c:v>0.14914732956283142</c:v>
                </c:pt>
                <c:pt idx="9">
                  <c:v>0.14736816348502707</c:v>
                </c:pt>
                <c:pt idx="10">
                  <c:v>0.14433481303429158</c:v>
                </c:pt>
                <c:pt idx="11">
                  <c:v>0.14236416461656629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144064"/>
        <c:axId val="99145600"/>
      </c:lineChart>
      <c:catAx>
        <c:axId val="99144064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crossAx val="99145600"/>
        <c:crosses val="autoZero"/>
        <c:auto val="1"/>
        <c:lblAlgn val="ctr"/>
        <c:lblOffset val="100"/>
        <c:noMultiLvlLbl val="0"/>
      </c:catAx>
      <c:valAx>
        <c:axId val="9914560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991440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725C1-3DE7-403E-B500-75692D59D560}" type="datetimeFigureOut">
              <a:rPr lang="fr-FR" smtClean="0"/>
              <a:t>22/04/2014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AEF6FC-B406-4923-8958-81AD3152D8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148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Increase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psy : 69%</a:t>
            </a:r>
          </a:p>
          <a:p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Increase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MS: 60%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fr-FR" sz="20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aseline="0" dirty="0" err="1" smtClean="0">
                <a:latin typeface="Times New Roman" pitchFamily="18" charset="0"/>
                <a:cs typeface="Times New Roman" pitchFamily="18" charset="0"/>
              </a:rPr>
              <a:t>increase</a:t>
            </a:r>
            <a:r>
              <a:rPr lang="fr-FR" sz="2000" baseline="0" dirty="0" smtClean="0">
                <a:latin typeface="Times New Roman" pitchFamily="18" charset="0"/>
                <a:cs typeface="Times New Roman" pitchFamily="18" charset="0"/>
              </a:rPr>
              <a:t>: 65% versus 43%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9AF75-FF99-4AF7-A668-54F3BAD0918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499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800" dirty="0" err="1" smtClean="0">
                <a:latin typeface="Times New Roman" pitchFamily="18" charset="0"/>
                <a:cs typeface="Times New Roman" pitchFamily="18" charset="0"/>
              </a:rPr>
              <a:t>Psy+MS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= 62%</a:t>
            </a:r>
          </a:p>
          <a:p>
            <a:endParaRPr lang="fr-FR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9AF75-FF99-4AF7-A668-54F3BAD0918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8496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EF6FC-B406-4923-8958-81AD3152D82D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2467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EF6FC-B406-4923-8958-81AD3152D82D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07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D3FB7BC-78C3-4AFB-9EDF-7DEB922E8DE5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D3FB7BC-78C3-4AFB-9EDF-7DEB922E8DE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Troubles mentaux et insertion professionnelle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F. Falez, Md, Ph D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0599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Expériences étrangères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Expérience au Québec et données canadiennes</a:t>
            </a:r>
          </a:p>
          <a:p>
            <a:r>
              <a:rPr lang="fr-FR" dirty="0" smtClean="0"/>
              <a:t>Données des Pays-Bas</a:t>
            </a:r>
          </a:p>
          <a:p>
            <a:r>
              <a:rPr lang="fr-FR" dirty="0" smtClean="0"/>
              <a:t>Données de Norvège</a:t>
            </a:r>
          </a:p>
          <a:p>
            <a:r>
              <a:rPr lang="fr-FR" dirty="0" smtClean="0"/>
              <a:t>Conclusions?</a:t>
            </a: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5486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Expérience québécoise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Interventions auprès de la personne</a:t>
            </a:r>
          </a:p>
          <a:p>
            <a:pPr lvl="1"/>
            <a:r>
              <a:rPr lang="fr-FR" dirty="0" smtClean="0"/>
              <a:t>Reprise d’activité avant guérison</a:t>
            </a:r>
          </a:p>
          <a:p>
            <a:pPr lvl="1"/>
            <a:r>
              <a:rPr lang="fr-FR" dirty="0" smtClean="0"/>
              <a:t>Contacts de l’entreprise vers l’employé</a:t>
            </a:r>
          </a:p>
          <a:p>
            <a:r>
              <a:rPr lang="fr-FR" dirty="0" smtClean="0"/>
              <a:t>Intervention sur l’environnement au travail</a:t>
            </a:r>
          </a:p>
          <a:p>
            <a:pPr lvl="1"/>
            <a:r>
              <a:rPr lang="fr-FR" dirty="0" smtClean="0"/>
              <a:t>Sensibiliser tous les acteurs sociaux (employeurs, syndicats, assurances, médecins à une action commune</a:t>
            </a:r>
          </a:p>
          <a:p>
            <a:pPr lvl="1"/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6176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Expérience québécoise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Actions sur l’environnement au travail</a:t>
            </a:r>
          </a:p>
          <a:p>
            <a:pPr lvl="1"/>
            <a:r>
              <a:rPr lang="fr-FR" dirty="0" smtClean="0"/>
              <a:t>Paradigme de soutien de la personne en lieu de paradigme de contrôle</a:t>
            </a:r>
          </a:p>
          <a:p>
            <a:pPr lvl="1"/>
            <a:r>
              <a:rPr lang="fr-FR" dirty="0" smtClean="0"/>
              <a:t>Formation et responsabilisation des cadres intermédiaires à favoriser le retour au travail</a:t>
            </a:r>
          </a:p>
          <a:p>
            <a:pPr lvl="1"/>
            <a:r>
              <a:rPr lang="fr-FR" dirty="0" smtClean="0"/>
              <a:t>Action sur la haute direction pour instaurer une culture de soutien</a:t>
            </a:r>
          </a:p>
          <a:p>
            <a:pPr lvl="1"/>
            <a:r>
              <a:rPr lang="fr-FR" dirty="0" smtClean="0"/>
              <a:t>Sensibilisation des collaborateurs et des collègues à la culture de soutien.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678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Données en provenance des Pays-Bas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Expérience SHART- 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fr-FR" dirty="0" err="1" smtClean="0"/>
              <a:t>work</a:t>
            </a:r>
            <a:endParaRPr lang="fr-FR" dirty="0" smtClean="0"/>
          </a:p>
          <a:p>
            <a:pPr lvl="1"/>
            <a:r>
              <a:rPr lang="fr-FR" dirty="0" smtClean="0"/>
              <a:t>Objectif: prévention des rechutes</a:t>
            </a:r>
          </a:p>
          <a:p>
            <a:pPr lvl="1"/>
            <a:r>
              <a:rPr lang="fr-FR" dirty="0" smtClean="0"/>
              <a:t>Résultat</a:t>
            </a:r>
          </a:p>
          <a:p>
            <a:pPr lvl="2"/>
            <a:r>
              <a:rPr lang="fr-FR" dirty="0" smtClean="0"/>
              <a:t>Efficacité de la prévention des rechutes</a:t>
            </a:r>
          </a:p>
          <a:p>
            <a:pPr lvl="2"/>
            <a:r>
              <a:rPr lang="fr-FR" dirty="0" smtClean="0"/>
              <a:t>Coût pour l’employeur supérieur à celui de la non prévention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125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Données en provenance de Norvège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Réhabilitation centrée sur la personne</a:t>
            </a:r>
          </a:p>
          <a:p>
            <a:pPr lvl="1"/>
            <a:r>
              <a:rPr lang="fr-FR" dirty="0" smtClean="0"/>
              <a:t>Absence de résultats.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6502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Niveau de preuve modéré (Canada) de l’efficacité des interventions suivantes:</a:t>
            </a:r>
          </a:p>
          <a:p>
            <a:pPr lvl="1"/>
            <a:r>
              <a:rPr lang="fr-BE" dirty="0"/>
              <a:t>Contact entre l’entreprise et la personne absente</a:t>
            </a:r>
          </a:p>
          <a:p>
            <a:pPr lvl="1"/>
            <a:r>
              <a:rPr lang="fr-BE" dirty="0"/>
              <a:t>Offre d’une adaptation du poste de travail</a:t>
            </a:r>
          </a:p>
          <a:p>
            <a:pPr lvl="1"/>
            <a:r>
              <a:rPr lang="fr-BE" dirty="0"/>
              <a:t>Contact avec le médecin traitant</a:t>
            </a:r>
          </a:p>
          <a:p>
            <a:pPr lvl="1"/>
            <a:r>
              <a:rPr lang="fr-BE" dirty="0"/>
              <a:t>Expertise ergonomique du poste de travail</a:t>
            </a:r>
          </a:p>
          <a:p>
            <a:pPr lvl="1"/>
            <a:r>
              <a:rPr lang="fr-BE" dirty="0"/>
              <a:t>Un agent d’insertion au sein de l’entreprise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2148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Conclusions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Niveau de preuve modéré (Canada) de l’efficacité des interventions suivantes:</a:t>
            </a:r>
          </a:p>
          <a:p>
            <a:pPr lvl="1"/>
            <a:r>
              <a:rPr lang="fr-BE" dirty="0"/>
              <a:t>Formation des supérieurs hiérarchiques et des employeurs</a:t>
            </a:r>
          </a:p>
          <a:p>
            <a:pPr lvl="1"/>
            <a:r>
              <a:rPr lang="fr-BE" dirty="0"/>
              <a:t>Amélioration de la gestion des relations dans l’entreprise</a:t>
            </a:r>
          </a:p>
          <a:p>
            <a:pPr lvl="1"/>
            <a:r>
              <a:rPr lang="fr-BE" dirty="0"/>
              <a:t>Créer un lien de confiance pour le retour au travail</a:t>
            </a:r>
          </a:p>
          <a:p>
            <a:pPr lvl="1"/>
            <a:r>
              <a:rPr lang="fr-BE" dirty="0"/>
              <a:t>Obtenir une bonne relation entre syndicats, employeurs et personnels de santé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527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Conclusions (3)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Niveau de preuve modéré (Canada) de l’efficacité des interventions suivantes:</a:t>
            </a:r>
          </a:p>
          <a:p>
            <a:pPr lvl="1"/>
            <a:r>
              <a:rPr lang="fr-BE" dirty="0"/>
              <a:t>Fournir aux assurés une information adéquate, concernant ses droits et ses obligations, dans un langage clair avec simplification des procédures</a:t>
            </a:r>
          </a:p>
          <a:p>
            <a:pPr lvl="1"/>
            <a:r>
              <a:rPr lang="fr-BE" dirty="0"/>
              <a:t>Vérifier la faisabilité du plan de retour au travail à chaque étape</a:t>
            </a:r>
          </a:p>
          <a:p>
            <a:pPr lvl="1"/>
            <a:r>
              <a:rPr lang="fr-BE" dirty="0"/>
              <a:t>Obtenir de la direction de l’entreprise les supports nécessaires au retour au travail</a:t>
            </a:r>
          </a:p>
          <a:p>
            <a:pPr lvl="1"/>
            <a:r>
              <a:rPr lang="fr-BE" dirty="0"/>
              <a:t>D’impliquer la hiérarchie dans le processus de retour au travail et lui offrir une formation en ce sens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9497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Recommandations de l’OCDE (2013)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fr-FR" dirty="0" smtClean="0"/>
          </a:p>
          <a:p>
            <a:r>
              <a:rPr lang="fr-FR" dirty="0" smtClean="0"/>
              <a:t>Constats</a:t>
            </a:r>
          </a:p>
          <a:p>
            <a:r>
              <a:rPr lang="fr-FR" dirty="0" smtClean="0"/>
              <a:t>Précocité de l’intervention</a:t>
            </a:r>
          </a:p>
          <a:p>
            <a:r>
              <a:rPr lang="fr-FR" dirty="0" smtClean="0"/>
              <a:t>Responsabilisation des organismes assureurs</a:t>
            </a: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41171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Constats 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Passivité des OA dans la gestion de l’incapacité</a:t>
            </a:r>
          </a:p>
          <a:p>
            <a:r>
              <a:rPr lang="fr-FR" dirty="0" smtClean="0"/>
              <a:t>Délai aléatoire de suivi des assurés</a:t>
            </a:r>
          </a:p>
          <a:p>
            <a:r>
              <a:rPr lang="fr-FR" dirty="0" smtClean="0"/>
              <a:t>Temps insuffisant consacré aux assurés</a:t>
            </a:r>
          </a:p>
          <a:p>
            <a:r>
              <a:rPr lang="fr-FR" dirty="0" smtClean="0"/>
              <a:t>Contact médical formel</a:t>
            </a:r>
          </a:p>
          <a:p>
            <a:pPr lvl="1"/>
            <a:r>
              <a:rPr lang="fr-FR" dirty="0" smtClean="0"/>
              <a:t>Création d’un dossier vs accompagnement </a:t>
            </a:r>
            <a:r>
              <a:rPr lang="fr-FR" dirty="0" err="1" smtClean="0"/>
              <a:t>vesr</a:t>
            </a:r>
            <a:r>
              <a:rPr lang="fr-FR" dirty="0" smtClean="0"/>
              <a:t> le travail</a:t>
            </a:r>
            <a:endParaRPr lang="fr-FR" dirty="0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513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Position du problème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Évolution de l’invalidité pour troubles psychiques.</a:t>
            </a:r>
          </a:p>
          <a:p>
            <a:r>
              <a:rPr lang="fr-FR" dirty="0" smtClean="0"/>
              <a:t>Évolution des connaissances.</a:t>
            </a:r>
          </a:p>
          <a:p>
            <a:r>
              <a:rPr lang="fr-FR" dirty="0" smtClean="0"/>
              <a:t>Situation de handicap au travail</a:t>
            </a:r>
            <a:endParaRPr lang="fr-FR" dirty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19825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Recommandations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fr-BE" dirty="0"/>
              <a:t>Contact du médecin conseil avec l’assuré à risque de désinsertion professionnelle à un mois d’absence</a:t>
            </a:r>
          </a:p>
          <a:p>
            <a:pPr lvl="0"/>
            <a:r>
              <a:rPr lang="fr-BE" dirty="0"/>
              <a:t>Élaboration d’un plan de réinsertion 8 semaines après le début de l’incapacité</a:t>
            </a:r>
          </a:p>
          <a:p>
            <a:pPr lvl="0"/>
            <a:r>
              <a:rPr lang="fr-BE" dirty="0"/>
              <a:t>Coopération avec l’employeur, le salarié, le médecin traitant et le médecin du travail.</a:t>
            </a:r>
          </a:p>
          <a:p>
            <a:pPr lvl="0"/>
            <a:r>
              <a:rPr lang="fr-BE" dirty="0"/>
              <a:t>Responsabilisation financière des mutualités</a:t>
            </a:r>
          </a:p>
          <a:p>
            <a:pPr lvl="0"/>
            <a:r>
              <a:rPr lang="fr-BE" dirty="0"/>
              <a:t>Systématiser le dialogue entre le médecin conseil et le médecin du travail.</a:t>
            </a:r>
          </a:p>
          <a:p>
            <a:pPr lvl="0"/>
            <a:r>
              <a:rPr lang="fr-BE" dirty="0"/>
              <a:t>Revoir le dispositif d’accès au bénéfice de l’art 100§2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3069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trajets d’insertion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Articulation sur les critères d’évaluation de l’article 100</a:t>
            </a:r>
          </a:p>
          <a:p>
            <a:r>
              <a:rPr lang="fr-FR" dirty="0" smtClean="0"/>
              <a:t>Les trajets</a:t>
            </a: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38006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Trajets d’insertion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Articulation sur les critères d’évaluation de l’article 100</a:t>
            </a:r>
          </a:p>
          <a:p>
            <a:pPr lvl="1"/>
            <a:r>
              <a:rPr lang="fr-FR" dirty="0" smtClean="0"/>
              <a:t>Professions de références</a:t>
            </a:r>
          </a:p>
          <a:p>
            <a:pPr lvl="1"/>
            <a:r>
              <a:rPr lang="fr-FR" dirty="0" smtClean="0"/>
              <a:t>Réorientation professionnelle</a:t>
            </a: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31919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trajets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Retour  vers le poste de travail</a:t>
            </a:r>
          </a:p>
          <a:p>
            <a:r>
              <a:rPr lang="fr-FR" dirty="0" smtClean="0"/>
              <a:t>Retour vers une autre profession de référence</a:t>
            </a:r>
          </a:p>
          <a:p>
            <a:pPr lvl="1"/>
            <a:r>
              <a:rPr lang="fr-FR" dirty="0" smtClean="0"/>
              <a:t>Chez l’employeur</a:t>
            </a:r>
          </a:p>
          <a:p>
            <a:pPr lvl="2"/>
            <a:r>
              <a:rPr lang="fr-FR" dirty="0" smtClean="0"/>
              <a:t>Sans réhabilitation professionnelle</a:t>
            </a:r>
          </a:p>
          <a:p>
            <a:pPr lvl="2"/>
            <a:r>
              <a:rPr lang="fr-FR" dirty="0" smtClean="0"/>
              <a:t>Avec </a:t>
            </a:r>
            <a:r>
              <a:rPr lang="fr-FR" dirty="0" smtClean="0"/>
              <a:t>réhabilitation professionnelle</a:t>
            </a:r>
          </a:p>
          <a:p>
            <a:pPr lvl="1"/>
            <a:r>
              <a:rPr lang="fr-FR" dirty="0" smtClean="0"/>
              <a:t>Assurance chômage</a:t>
            </a:r>
          </a:p>
          <a:p>
            <a:pPr lvl="2"/>
            <a:r>
              <a:rPr lang="fr-FR" dirty="0" smtClean="0"/>
              <a:t>Sans réhabilitation professionnelle</a:t>
            </a:r>
          </a:p>
          <a:p>
            <a:pPr lvl="2"/>
            <a:r>
              <a:rPr lang="fr-FR" dirty="0" smtClean="0"/>
              <a:t>Avec réhabilitation professionnelle</a:t>
            </a:r>
          </a:p>
          <a:p>
            <a:pPr lvl="1"/>
            <a:r>
              <a:rPr lang="fr-FR" dirty="0" smtClean="0"/>
              <a:t>Réorientation professionnelle</a:t>
            </a:r>
          </a:p>
          <a:p>
            <a:pPr lvl="2"/>
            <a:r>
              <a:rPr lang="fr-FR" dirty="0" smtClean="0"/>
              <a:t>Nouvelle définition: acquisition de compétences nouvelles.</a:t>
            </a:r>
          </a:p>
          <a:p>
            <a:pPr lvl="2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5959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Maintenir l’insertion professionnelle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Prescription de l’incapacité</a:t>
            </a:r>
          </a:p>
          <a:p>
            <a:r>
              <a:rPr lang="fr-FR" dirty="0" smtClean="0"/>
              <a:t>Détection des cas à risque</a:t>
            </a:r>
          </a:p>
          <a:p>
            <a:r>
              <a:rPr lang="fr-FR" dirty="0" smtClean="0"/>
              <a:t>Evaluation  de la personne et de son environnement </a:t>
            </a:r>
          </a:p>
          <a:p>
            <a:r>
              <a:rPr lang="fr-FR" dirty="0" smtClean="0"/>
              <a:t>Actions </a:t>
            </a: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79888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Prescription de l’incapacité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Initiée par le médecin traitant</a:t>
            </a:r>
          </a:p>
          <a:p>
            <a:r>
              <a:rPr lang="fr-FR" dirty="0" smtClean="0"/>
              <a:t>Éventuellement prolongée</a:t>
            </a:r>
          </a:p>
          <a:p>
            <a:pPr lvl="1"/>
            <a:r>
              <a:rPr lang="fr-FR" dirty="0" smtClean="0"/>
              <a:t>Par le médecin traitant</a:t>
            </a:r>
          </a:p>
          <a:p>
            <a:pPr lvl="1"/>
            <a:r>
              <a:rPr lang="fr-FR" dirty="0" smtClean="0"/>
              <a:t>Et ou par le médecin-conseil</a:t>
            </a:r>
          </a:p>
          <a:p>
            <a:r>
              <a:rPr lang="fr-FR" dirty="0" smtClean="0"/>
              <a:t>Intégrer la perspective de retour au travail dans la prescription.</a:t>
            </a: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3519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Détection des cas à risque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Variables explicatives</a:t>
            </a:r>
          </a:p>
          <a:p>
            <a:pPr lvl="1"/>
            <a:r>
              <a:rPr lang="fr-FR" dirty="0" smtClean="0"/>
              <a:t>Âge</a:t>
            </a:r>
          </a:p>
          <a:p>
            <a:pPr lvl="1"/>
            <a:r>
              <a:rPr lang="fr-FR" dirty="0" smtClean="0"/>
              <a:t>Genre</a:t>
            </a:r>
          </a:p>
          <a:p>
            <a:pPr lvl="1"/>
            <a:r>
              <a:rPr lang="fr-FR" dirty="0" smtClean="0"/>
              <a:t>Statut marital</a:t>
            </a:r>
          </a:p>
          <a:p>
            <a:pPr lvl="1"/>
            <a:r>
              <a:rPr lang="fr-FR" dirty="0" smtClean="0"/>
              <a:t>Niveau de formation</a:t>
            </a:r>
          </a:p>
          <a:p>
            <a:pPr lvl="1"/>
            <a:r>
              <a:rPr lang="fr-FR" dirty="0" smtClean="0"/>
              <a:t>Perception de la personne quant à son retour au travail</a:t>
            </a:r>
          </a:p>
          <a:p>
            <a:pPr lvl="1"/>
            <a:r>
              <a:rPr lang="fr-FR" dirty="0" smtClean="0"/>
              <a:t>Antécédents d’incapacité de travail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45592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Précocité de l’intervention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Facteur pronostique de la réinsertion: la précocité</a:t>
            </a:r>
          </a:p>
          <a:p>
            <a:r>
              <a:rPr lang="fr-FR" dirty="0" smtClean="0"/>
              <a:t>1</a:t>
            </a:r>
            <a:r>
              <a:rPr lang="fr-FR" baseline="30000" dirty="0" smtClean="0"/>
              <a:t>er</a:t>
            </a:r>
            <a:r>
              <a:rPr lang="fr-FR" dirty="0" smtClean="0"/>
              <a:t> objectif: évaluer les obstacles</a:t>
            </a:r>
          </a:p>
          <a:p>
            <a:pPr lvl="1"/>
            <a:r>
              <a:rPr lang="fr-FR" dirty="0" smtClean="0"/>
              <a:t>Facteurs personnels</a:t>
            </a:r>
          </a:p>
          <a:p>
            <a:pPr lvl="2"/>
            <a:r>
              <a:rPr lang="fr-FR" dirty="0" smtClean="0"/>
              <a:t>Gravité de la pathologie</a:t>
            </a:r>
          </a:p>
          <a:p>
            <a:pPr lvl="2"/>
            <a:r>
              <a:rPr lang="fr-FR" dirty="0" smtClean="0"/>
              <a:t>Croyances de la personne</a:t>
            </a:r>
          </a:p>
          <a:p>
            <a:pPr lvl="2"/>
            <a:r>
              <a:rPr lang="fr-FR" dirty="0" smtClean="0"/>
              <a:t>Notion de retour thérapeutique au travail</a:t>
            </a:r>
          </a:p>
          <a:p>
            <a:pPr lvl="3"/>
            <a:r>
              <a:rPr lang="fr-FR" dirty="0" smtClean="0"/>
              <a:t>Retour avant guérison</a:t>
            </a:r>
          </a:p>
          <a:p>
            <a:pPr lvl="3"/>
            <a:r>
              <a:rPr lang="fr-FR" dirty="0" smtClean="0"/>
              <a:t>Retour favorise la guérison</a:t>
            </a:r>
          </a:p>
          <a:p>
            <a:pPr lvl="2"/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00434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Précocité de l’intervention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Évaluer les obstacles</a:t>
            </a:r>
          </a:p>
          <a:p>
            <a:pPr lvl="1"/>
            <a:r>
              <a:rPr lang="fr-FR" dirty="0" smtClean="0"/>
              <a:t>Facteurs environnementaux</a:t>
            </a:r>
          </a:p>
          <a:p>
            <a:pPr lvl="2"/>
            <a:r>
              <a:rPr lang="fr-FR" dirty="0" smtClean="0"/>
              <a:t>Environnement proche</a:t>
            </a:r>
          </a:p>
          <a:p>
            <a:pPr lvl="3"/>
            <a:r>
              <a:rPr lang="fr-FR" dirty="0"/>
              <a:t>« e410 Attitudes individuelles des membres de la proche famille »</a:t>
            </a:r>
            <a:endParaRPr lang="fr-BE" dirty="0"/>
          </a:p>
          <a:p>
            <a:pPr lvl="3"/>
            <a:r>
              <a:rPr lang="fr-FR" dirty="0"/>
              <a:t>	« </a:t>
            </a:r>
            <a:r>
              <a:rPr lang="fr-BE" dirty="0"/>
              <a:t>e415 Attitudes individuelles des membres de la famille élargie</a:t>
            </a:r>
            <a:r>
              <a:rPr lang="fr-BE" b="1" dirty="0"/>
              <a:t> »</a:t>
            </a:r>
            <a:endParaRPr lang="fr-BE" dirty="0"/>
          </a:p>
          <a:p>
            <a:pPr lvl="3"/>
            <a:r>
              <a:rPr lang="fr-BE" dirty="0"/>
              <a:t>« e420 Attitudes individuelles des amis</a:t>
            </a:r>
            <a:r>
              <a:rPr lang="fr-BE" b="1" dirty="0"/>
              <a:t> »</a:t>
            </a:r>
            <a:endParaRPr lang="fr-BE" dirty="0"/>
          </a:p>
          <a:p>
            <a:pPr lvl="3"/>
            <a:r>
              <a:rPr lang="fr-BE" dirty="0"/>
              <a:t>« e450 Attitudes individuelles des professionnels de santé</a:t>
            </a:r>
            <a:r>
              <a:rPr lang="fr-BE" b="1" dirty="0"/>
              <a:t> </a:t>
            </a:r>
            <a:r>
              <a:rPr lang="fr-BE" b="1" dirty="0" smtClean="0"/>
              <a:t>»</a:t>
            </a:r>
          </a:p>
          <a:p>
            <a:pPr lvl="4"/>
            <a:r>
              <a:rPr lang="fr-BE" b="1" dirty="0" smtClean="0"/>
              <a:t>Établir collaboration avec le médecin traitant</a:t>
            </a:r>
            <a:endParaRPr lang="fr-BE" dirty="0"/>
          </a:p>
          <a:p>
            <a:pPr lvl="2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7248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Précocité de l’intervention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Évaluer les obstacles</a:t>
            </a:r>
          </a:p>
          <a:p>
            <a:pPr lvl="1"/>
            <a:r>
              <a:rPr lang="fr-FR" dirty="0" smtClean="0"/>
              <a:t>Environnement au travail</a:t>
            </a:r>
          </a:p>
          <a:p>
            <a:pPr lvl="2"/>
            <a:r>
              <a:rPr lang="fr-BE" dirty="0"/>
              <a:t>« e425 Attitudes individuelles des connaissances, pairs, collègues, voisins et membres de la communauté</a:t>
            </a:r>
            <a:r>
              <a:rPr lang="fr-BE" b="1" dirty="0"/>
              <a:t> »</a:t>
            </a:r>
            <a:endParaRPr lang="fr-BE" dirty="0"/>
          </a:p>
          <a:p>
            <a:pPr lvl="2"/>
            <a:r>
              <a:rPr lang="fr-BE" dirty="0"/>
              <a:t>« e430 Attitudes individuelles des personnes en position d'autorité</a:t>
            </a:r>
            <a:r>
              <a:rPr lang="fr-BE" b="1" dirty="0"/>
              <a:t> »</a:t>
            </a:r>
            <a:endParaRPr lang="fr-BE" dirty="0"/>
          </a:p>
          <a:p>
            <a:pPr lvl="2"/>
            <a:r>
              <a:rPr lang="fr-BE" dirty="0"/>
              <a:t>« e435 Attitudes individuelles des personnes en position de subordination</a:t>
            </a:r>
            <a:r>
              <a:rPr lang="fr-BE" b="1" dirty="0"/>
              <a:t> »</a:t>
            </a:r>
            <a:endParaRPr lang="fr-BE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6255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LTI aetiology</a:t>
            </a:r>
            <a:endParaRPr lang="en-GB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3865264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trajets insertion. F. Falez INAMI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77A2-4260-4D29-B416-39CE30FD36B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89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Actions du médecin conseil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Deuxième objectif: agir pour le retour au dernier poste de travail.</a:t>
            </a:r>
          </a:p>
          <a:p>
            <a:pPr lvl="1"/>
            <a:r>
              <a:rPr lang="fr-FR" dirty="0" smtClean="0"/>
              <a:t>Action sur la personne</a:t>
            </a:r>
          </a:p>
          <a:p>
            <a:pPr lvl="2"/>
            <a:r>
              <a:rPr lang="fr-FR" dirty="0" smtClean="0"/>
              <a:t>Évaluer l’incapacité sur le plan médical</a:t>
            </a:r>
          </a:p>
          <a:p>
            <a:pPr lvl="2"/>
            <a:r>
              <a:rPr lang="fr-FR" dirty="0" smtClean="0"/>
              <a:t>Stimuler la perspective de retour au travail</a:t>
            </a:r>
          </a:p>
          <a:p>
            <a:pPr lvl="2"/>
            <a:r>
              <a:rPr lang="fr-FR" dirty="0" smtClean="0"/>
              <a:t>Informer l’assuré sur les conséquences médico-sociales de l’incapacité</a:t>
            </a:r>
          </a:p>
          <a:p>
            <a:pPr lvl="2"/>
            <a:r>
              <a:rPr lang="fr-FR" dirty="0" smtClean="0"/>
              <a:t>Favoriser la reprise partielle</a:t>
            </a:r>
          </a:p>
          <a:p>
            <a:pPr lvl="1"/>
            <a:r>
              <a:rPr lang="fr-FR" dirty="0" smtClean="0"/>
              <a:t>Action sur l’environnement au travail</a:t>
            </a:r>
          </a:p>
          <a:p>
            <a:pPr lvl="2"/>
            <a:r>
              <a:rPr lang="fr-FR" dirty="0" smtClean="0"/>
              <a:t>Collaboration avec le médecin du travail</a:t>
            </a:r>
          </a:p>
          <a:p>
            <a:pPr lvl="2"/>
            <a:r>
              <a:rPr lang="fr-FR" dirty="0" smtClean="0"/>
              <a:t>Visite de préreprise</a:t>
            </a:r>
          </a:p>
          <a:p>
            <a:pPr lvl="2"/>
            <a:r>
              <a:rPr lang="fr-FR" dirty="0" smtClean="0"/>
              <a:t>Adaptation temporaire ou définitive du poste de travail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45709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Actions souhaitables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Deuxième objectif: agir pour le retour au dernier poste de travail.</a:t>
            </a:r>
          </a:p>
          <a:p>
            <a:pPr lvl="1"/>
            <a:r>
              <a:rPr lang="fr-FR" dirty="0" smtClean="0"/>
              <a:t>Actions </a:t>
            </a:r>
          </a:p>
          <a:p>
            <a:pPr lvl="2"/>
            <a:r>
              <a:rPr lang="fr-FR" dirty="0" smtClean="0"/>
              <a:t>Sur l’employeur</a:t>
            </a:r>
          </a:p>
          <a:p>
            <a:pPr lvl="2"/>
            <a:r>
              <a:rPr lang="fr-FR" dirty="0" smtClean="0"/>
              <a:t>Les cadres intermédiaires</a:t>
            </a:r>
          </a:p>
          <a:p>
            <a:pPr lvl="2"/>
            <a:r>
              <a:rPr lang="fr-FR" dirty="0" smtClean="0"/>
              <a:t>Les collègues de travail</a:t>
            </a:r>
          </a:p>
          <a:p>
            <a:pPr lvl="1"/>
            <a:r>
              <a:rPr lang="fr-FR" dirty="0" smtClean="0"/>
              <a:t>Nécessité de collaborateurs spécialisés dans ce domaine: « case </a:t>
            </a:r>
            <a:r>
              <a:rPr lang="fr-FR" dirty="0" err="1" smtClean="0"/>
              <a:t>disability</a:t>
            </a:r>
            <a:r>
              <a:rPr lang="fr-FR" dirty="0" smtClean="0"/>
              <a:t> managers »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68266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Incapacité de longue durée d’emblée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Stimuler le contact avec l’entreprise</a:t>
            </a:r>
          </a:p>
          <a:p>
            <a:r>
              <a:rPr lang="fr-FR" dirty="0" smtClean="0"/>
              <a:t>Stimuler la reprise partielle d’activité</a:t>
            </a:r>
          </a:p>
          <a:p>
            <a:r>
              <a:rPr lang="fr-FR" dirty="0" smtClean="0"/>
              <a:t>Stimuler la formation continue dans la profession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4095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Retour vers une autre profession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Retour vers une profession de référence</a:t>
            </a:r>
          </a:p>
          <a:p>
            <a:pPr lvl="1"/>
            <a:r>
              <a:rPr lang="fr-FR" dirty="0" smtClean="0"/>
              <a:t>Où?</a:t>
            </a:r>
          </a:p>
          <a:p>
            <a:pPr lvl="2"/>
            <a:r>
              <a:rPr lang="fr-FR" dirty="0" smtClean="0"/>
              <a:t>Dans l’entreprise si possible</a:t>
            </a:r>
          </a:p>
          <a:p>
            <a:pPr lvl="2"/>
            <a:r>
              <a:rPr lang="fr-FR" dirty="0" smtClean="0"/>
              <a:t>Sinon par l’assurance chômage</a:t>
            </a:r>
          </a:p>
          <a:p>
            <a:pPr lvl="1"/>
            <a:r>
              <a:rPr lang="fr-FR" dirty="0" smtClean="0"/>
              <a:t>Comment?</a:t>
            </a:r>
          </a:p>
          <a:p>
            <a:pPr lvl="2"/>
            <a:r>
              <a:rPr lang="fr-FR" dirty="0" smtClean="0"/>
              <a:t>Sans réhabilitation professionnelle</a:t>
            </a:r>
          </a:p>
          <a:p>
            <a:pPr lvl="2"/>
            <a:r>
              <a:rPr lang="fr-FR" dirty="0" smtClean="0"/>
              <a:t>Avec réhabilitation professionnelle</a:t>
            </a:r>
          </a:p>
          <a:p>
            <a:pPr lvl="2"/>
            <a:r>
              <a:rPr lang="fr-FR" dirty="0" smtClean="0"/>
              <a:t>Aussi tôt que possible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8346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Retour vers une autre profession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Retour vers une profession de référence</a:t>
            </a:r>
          </a:p>
          <a:p>
            <a:pPr lvl="1"/>
            <a:r>
              <a:rPr lang="fr-FR" dirty="0" smtClean="0"/>
              <a:t>Quand commencer</a:t>
            </a:r>
          </a:p>
          <a:p>
            <a:pPr lvl="2"/>
            <a:r>
              <a:rPr lang="fr-FR" dirty="0" smtClean="0"/>
              <a:t>Si possible, durant l’incapacité (utilisation de l’art 100§2)</a:t>
            </a:r>
          </a:p>
          <a:p>
            <a:pPr lvl="2"/>
            <a:r>
              <a:rPr lang="fr-FR" dirty="0" smtClean="0"/>
              <a:t>Efficacité des conventions avec le VDAB, ACTIRIS, l’AWIPH et le FOREM?</a:t>
            </a:r>
          </a:p>
          <a:p>
            <a:r>
              <a:rPr lang="fr-FR" dirty="0" smtClean="0"/>
              <a:t>Réorientation professionnelle</a:t>
            </a:r>
          </a:p>
          <a:p>
            <a:pPr lvl="1"/>
            <a:r>
              <a:rPr lang="fr-FR" dirty="0" smtClean="0"/>
              <a:t>Nouveau métier ou</a:t>
            </a:r>
          </a:p>
          <a:p>
            <a:pPr lvl="1"/>
            <a:r>
              <a:rPr lang="fr-FR" dirty="0" smtClean="0"/>
              <a:t>Acquisition de compétences nouvelles.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67474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conclusions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15668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Courage 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500313"/>
            <a:ext cx="5112568" cy="3304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36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97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LTI </a:t>
            </a:r>
            <a:r>
              <a:rPr lang="en-GB" noProof="0" dirty="0" smtClean="0"/>
              <a:t>aetiology</a:t>
            </a:r>
            <a:endParaRPr lang="en-GB" noProof="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77A2-4260-4D29-B416-39CE30FD36B5}" type="slidenum">
              <a:rPr lang="fr-FR" smtClean="0"/>
              <a:t>4</a:t>
            </a:fld>
            <a:endParaRPr lang="fr-FR"/>
          </a:p>
        </p:txBody>
      </p:sp>
      <p:graphicFrame>
        <p:nvGraphicFramePr>
          <p:cNvPr id="4" name="Graphiqu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085107"/>
              </p:ext>
            </p:extLst>
          </p:nvPr>
        </p:nvGraphicFramePr>
        <p:xfrm>
          <a:off x="317500" y="498231"/>
          <a:ext cx="8509000" cy="5861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5045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Évolution des connaissances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Modèle médical: incapacité liée à la personne</a:t>
            </a:r>
          </a:p>
          <a:p>
            <a:r>
              <a:rPr lang="fr-FR" dirty="0" smtClean="0"/>
              <a:t>Modèle bio-psycho-social: incapacité résultant de l’interaction entre la personne avec son état de santé et son environnement au travail </a:t>
            </a:r>
          </a:p>
          <a:p>
            <a:pPr lvl="1"/>
            <a:r>
              <a:rPr lang="fr-FR" dirty="0" smtClean="0"/>
              <a:t>CIF, modèle de Sherbrooke de Loisel, résultats de la  White Hall </a:t>
            </a:r>
            <a:r>
              <a:rPr lang="fr-FR" dirty="0" err="1" smtClean="0"/>
              <a:t>Study</a:t>
            </a:r>
            <a:r>
              <a:rPr lang="fr-FR" dirty="0" smtClean="0"/>
              <a:t>, étude « </a:t>
            </a:r>
            <a:r>
              <a:rPr lang="fr-FR" dirty="0" err="1" smtClean="0"/>
              <a:t>gazel</a:t>
            </a:r>
            <a:r>
              <a:rPr lang="fr-FR" dirty="0" smtClean="0"/>
              <a:t> » en France</a:t>
            </a:r>
          </a:p>
          <a:p>
            <a:pPr marL="0" indent="0">
              <a:buNone/>
            </a:pPr>
            <a:endParaRPr lang="fr-FR" sz="2300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44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Évolution des connaissances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sz="6000" dirty="0" smtClean="0"/>
              <a:t>Situation de handicap au travail</a:t>
            </a:r>
          </a:p>
          <a:p>
            <a:pPr marL="0" indent="0">
              <a:buNone/>
            </a:pPr>
            <a:endParaRPr lang="fr-FR" dirty="0" smtClean="0"/>
          </a:p>
          <a:p>
            <a:pPr lvl="1"/>
            <a:r>
              <a:rPr lang="fr-FR" sz="4500" noProof="0" dirty="0" smtClean="0"/>
              <a:t>La personne</a:t>
            </a:r>
          </a:p>
          <a:p>
            <a:pPr lvl="2"/>
            <a:r>
              <a:rPr lang="fr-FR" sz="4500" dirty="0" smtClean="0"/>
              <a:t>Antécédents médicaux</a:t>
            </a:r>
          </a:p>
          <a:p>
            <a:pPr lvl="2"/>
            <a:r>
              <a:rPr lang="fr-FR" sz="4500" dirty="0" smtClean="0"/>
              <a:t>Symptomatologie</a:t>
            </a:r>
          </a:p>
          <a:p>
            <a:pPr lvl="2"/>
            <a:r>
              <a:rPr lang="fr-FR" sz="4500" dirty="0" smtClean="0"/>
              <a:t>Durée de l’incapacité de travail</a:t>
            </a:r>
          </a:p>
          <a:p>
            <a:pPr lvl="2"/>
            <a:r>
              <a:rPr lang="fr-FR" sz="4500" dirty="0" smtClean="0"/>
              <a:t>Croyances</a:t>
            </a:r>
          </a:p>
          <a:p>
            <a:pPr lvl="2"/>
            <a:r>
              <a:rPr lang="fr-FR" sz="4500" dirty="0" smtClean="0"/>
              <a:t>Genre (femmes)</a:t>
            </a:r>
          </a:p>
          <a:p>
            <a:pPr lvl="2"/>
            <a:r>
              <a:rPr lang="fr-FR" sz="4500" dirty="0" smtClean="0"/>
              <a:t>Âge</a:t>
            </a:r>
          </a:p>
          <a:p>
            <a:pPr lvl="2"/>
            <a:r>
              <a:rPr lang="fr-FR" sz="4500" dirty="0" smtClean="0"/>
              <a:t>Niveau de formation (formation inférieure)</a:t>
            </a:r>
          </a:p>
          <a:p>
            <a:pPr marL="914400" lvl="2" indent="0">
              <a:buNone/>
            </a:pPr>
            <a:endParaRPr lang="nl-BE" sz="3400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859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Évolution des connaissances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Situation de handicap au travail</a:t>
            </a:r>
          </a:p>
          <a:p>
            <a:pPr lvl="1"/>
            <a:r>
              <a:rPr lang="fr-FR" dirty="0" smtClean="0"/>
              <a:t>Facteurs environnementaux</a:t>
            </a:r>
          </a:p>
          <a:p>
            <a:pPr lvl="2"/>
            <a:r>
              <a:rPr lang="fr-FR" dirty="0" smtClean="0"/>
              <a:t>Conditions de travail</a:t>
            </a:r>
          </a:p>
          <a:p>
            <a:pPr lvl="3"/>
            <a:r>
              <a:rPr lang="fr-FR" dirty="0" smtClean="0"/>
              <a:t>Faible support au travail</a:t>
            </a:r>
          </a:p>
          <a:p>
            <a:pPr lvl="3"/>
            <a:r>
              <a:rPr lang="fr-FR" dirty="0" smtClean="0"/>
              <a:t>Faible autonomie</a:t>
            </a:r>
          </a:p>
          <a:p>
            <a:pPr lvl="3"/>
            <a:r>
              <a:rPr lang="fr-FR" dirty="0" smtClean="0"/>
              <a:t>Attente forte de l’employeur</a:t>
            </a:r>
          </a:p>
          <a:p>
            <a:pPr lvl="3"/>
            <a:r>
              <a:rPr lang="fr-FR" dirty="0" smtClean="0"/>
              <a:t>Manque de reconnaissance</a:t>
            </a:r>
          </a:p>
          <a:p>
            <a:pPr lvl="3"/>
            <a:r>
              <a:rPr lang="fr-FR" dirty="0" smtClean="0"/>
              <a:t>Qualité des relations au travail</a:t>
            </a:r>
          </a:p>
          <a:p>
            <a:pPr lvl="3"/>
            <a:endParaRPr lang="fr-FR" sz="17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561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Évolution des connaissances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Situation de handicap au travail</a:t>
            </a:r>
          </a:p>
          <a:p>
            <a:pPr lvl="1"/>
            <a:r>
              <a:rPr lang="fr-FR" dirty="0" smtClean="0"/>
              <a:t>Environnement proche</a:t>
            </a:r>
          </a:p>
          <a:p>
            <a:pPr lvl="2"/>
            <a:r>
              <a:rPr lang="fr-FR" dirty="0" smtClean="0"/>
              <a:t>Présence d’un environnement proche</a:t>
            </a:r>
          </a:p>
          <a:p>
            <a:pPr lvl="2"/>
            <a:r>
              <a:rPr lang="fr-FR" dirty="0" smtClean="0"/>
              <a:t>Attitude de l’environnement proche</a:t>
            </a:r>
          </a:p>
          <a:p>
            <a:pPr lvl="3"/>
            <a:r>
              <a:rPr lang="fr-FR" dirty="0" smtClean="0"/>
              <a:t>Famille</a:t>
            </a:r>
          </a:p>
          <a:p>
            <a:pPr lvl="3"/>
            <a:r>
              <a:rPr lang="fr-FR" dirty="0" smtClean="0"/>
              <a:t>Amis</a:t>
            </a:r>
          </a:p>
          <a:p>
            <a:pPr lvl="2"/>
            <a:r>
              <a:rPr lang="fr-FR" dirty="0" smtClean="0"/>
              <a:t>Soignants</a:t>
            </a:r>
          </a:p>
          <a:p>
            <a:pPr lvl="3"/>
            <a:r>
              <a:rPr lang="fr-FR" dirty="0" smtClean="0"/>
              <a:t>Qualité du diagnostic</a:t>
            </a:r>
          </a:p>
          <a:p>
            <a:pPr lvl="3"/>
            <a:r>
              <a:rPr lang="fr-FR" dirty="0" smtClean="0"/>
              <a:t>Qualité du traitement</a:t>
            </a:r>
          </a:p>
          <a:p>
            <a:pPr lvl="3"/>
            <a:r>
              <a:rPr lang="fr-FR" dirty="0" smtClean="0"/>
              <a:t>Attitude du soignant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5172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Évolution des </a:t>
            </a:r>
            <a:r>
              <a:rPr lang="fr-FR" dirty="0" err="1" smtClean="0"/>
              <a:t>connaiassances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Situation de handicap au travail</a:t>
            </a:r>
          </a:p>
          <a:p>
            <a:pPr lvl="1"/>
            <a:r>
              <a:rPr lang="fr-FR" dirty="0" smtClean="0"/>
              <a:t>Environnement éloigné</a:t>
            </a:r>
          </a:p>
          <a:p>
            <a:pPr lvl="2"/>
            <a:r>
              <a:rPr lang="fr-FR" dirty="0" smtClean="0"/>
              <a:t>Niveau de protection sociale</a:t>
            </a:r>
          </a:p>
          <a:p>
            <a:pPr lvl="2"/>
            <a:r>
              <a:rPr lang="fr-FR" dirty="0" smtClean="0"/>
              <a:t>Investissement dans la réhabilitation et la réorientation professionnelle.</a:t>
            </a:r>
          </a:p>
          <a:p>
            <a:pPr lvl="2"/>
            <a:r>
              <a:rPr lang="fr-FR" dirty="0" smtClean="0"/>
              <a:t>Inégalités des revenus</a:t>
            </a:r>
          </a:p>
          <a:p>
            <a:pPr lvl="2"/>
            <a:r>
              <a:rPr lang="fr-FR" dirty="0" smtClean="0"/>
              <a:t>Existence de syndicats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25/04/2014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trajets insertion. F. Falez INAMI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B7BC-78C3-4AFB-9EDF-7DEB922E8DE5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3517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aseDocument" ma:contentTypeID="0x01010068B932EBA4214624B1E6C758B674AA3900878AE0BF14248048B0F623A599AB54C9" ma:contentTypeVersion="10" ma:contentTypeDescription="Crée un document." ma:contentTypeScope="" ma:versionID="0f806d5401a718c248ff851712977ef5">
  <xsd:schema xmlns:xsd="http://www.w3.org/2001/XMLSchema" xmlns:xs="http://www.w3.org/2001/XMLSchema" xmlns:p="http://schemas.microsoft.com/office/2006/metadata/properties" xmlns:ns1="http://schemas.microsoft.com/sharepoint/v3" xmlns:ns2="f15eea43-7fa7-45cf-8dc0-d5244e2cd467" xmlns:ns3="61fd8d87-ea47-44bb-afd6-b4d99b1d9c1f" targetNamespace="http://schemas.microsoft.com/office/2006/metadata/properties" ma:root="true" ma:fieldsID="3c46b631aa297e29475e1214a5361d70" ns1:_="" ns2:_="" ns3:_="">
    <xsd:import namespace="http://schemas.microsoft.com/sharepoint/v3"/>
    <xsd:import namespace="f15eea43-7fa7-45cf-8dc0-d5244e2cd467"/>
    <xsd:import namespace="61fd8d87-ea47-44bb-afd6-b4d99b1d9c1f"/>
    <xsd:element name="properties">
      <xsd:complexType>
        <xsd:sequence>
          <xsd:element name="documentManagement">
            <xsd:complexType>
              <xsd:all>
                <xsd:element ref="ns2:RIDocSummary" minOccurs="0"/>
                <xsd:element ref="ns2:RIDocInitialCreationDate" minOccurs="0"/>
                <xsd:element ref="ns2:RIDocTypeTaxHTField0" minOccurs="0"/>
                <xsd:element ref="ns2:RITargetGroupTaxHTField0" minOccurs="0"/>
                <xsd:element ref="ns2:RIThemeTaxHTField0" minOccurs="0"/>
                <xsd:element ref="ns2:RILanguageTaxHTField0" minOccurs="0"/>
                <xsd:element ref="ns3:TaxCatchAll" minOccurs="0"/>
                <xsd:element ref="ns3:gde733b7de1f426ba66c11d7c4a6ad8f" minOccurs="0"/>
                <xsd:element ref="ns3:TaxCatchAllLabel" minOccurs="0"/>
                <xsd:element ref="ns3:cc6d4d0f41a44532aeb7bee41b15f208" minOccurs="0"/>
                <xsd:element ref="ns1:PublishingExpirationDate" minOccurs="0"/>
                <xsd:element ref="ns1:PublishingStart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ExpirationDate" ma:index="25" nillable="true" ma:displayName="Date de fin de planification" ma:description="" ma:internalName="PublishingExpirationDate">
      <xsd:simpleType>
        <xsd:restriction base="dms:Unknown"/>
      </xsd:simpleType>
    </xsd:element>
    <xsd:element name="PublishingStartDate" ma:index="26" nillable="true" ma:displayName="Date de début de planification" ma:description="" ma:internalName="PublishingStart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5eea43-7fa7-45cf-8dc0-d5244e2cd467" elementFormDefault="qualified">
    <xsd:import namespace="http://schemas.microsoft.com/office/2006/documentManagement/types"/>
    <xsd:import namespace="http://schemas.microsoft.com/office/infopath/2007/PartnerControls"/>
    <xsd:element name="RIDocSummary" ma:index="8" nillable="true" ma:displayName="Résumé" ma:internalName="RIDocSummary">
      <xsd:simpleType>
        <xsd:restriction base="dms:Note">
          <xsd:maxLength value="255"/>
        </xsd:restriction>
      </xsd:simpleType>
    </xsd:element>
    <xsd:element name="RIDocInitialCreationDate" ma:index="13" nillable="true" ma:displayName="Initial creation date" ma:default="[Today]" ma:format="DateOnly" ma:indexed="true" ma:internalName="RIDocInitialCreationDate">
      <xsd:simpleType>
        <xsd:restriction base="dms:DateTime"/>
      </xsd:simpleType>
    </xsd:element>
    <xsd:element name="RIDocTypeTaxHTField0" ma:index="14" nillable="true" ma:taxonomy="true" ma:internalName="RIDocTypeTaxHTField0" ma:taxonomyFieldName="RIDocType" ma:displayName="Type" ma:fieldId="{e9c02295-779d-4904-9c2f-398eb8a46af6}" ma:taxonomyMulti="true" ma:sspId="0ef66dbe-9d4d-47c7-8094-97b828f68765" ma:termSetId="2b6f7e9b-72d8-4c39-9dd2-b382cdde65ef" ma:anchorId="bba49bfc-d79e-4d3d-8e99-da4cfe1bc359" ma:open="false" ma:isKeyword="false">
      <xsd:complexType>
        <xsd:sequence>
          <xsd:element ref="pc:Terms" minOccurs="0" maxOccurs="1"/>
        </xsd:sequence>
      </xsd:complexType>
    </xsd:element>
    <xsd:element name="RITargetGroupTaxHTField0" ma:index="15" nillable="true" ma:taxonomy="true" ma:internalName="RITargetGroupTaxHTField0" ma:taxonomyFieldName="RITargetGroup" ma:displayName="Groupe cible" ma:default="" ma:fieldId="{5ba84fff-5b48-41ff-a0ce-9cb6f56aeea2}" ma:taxonomyMulti="true" ma:sspId="0ef66dbe-9d4d-47c7-8094-97b828f68765" ma:termSetId="2b6f7e9b-72d8-4c39-9dd2-b382cdde65ef" ma:anchorId="93e5bace-bd47-4f95-bc09-82965b59cb06" ma:open="false" ma:isKeyword="false">
      <xsd:complexType>
        <xsd:sequence>
          <xsd:element ref="pc:Terms" minOccurs="0" maxOccurs="1"/>
        </xsd:sequence>
      </xsd:complexType>
    </xsd:element>
    <xsd:element name="RIThemeTaxHTField0" ma:index="16" nillable="true" ma:taxonomy="true" ma:internalName="RIThemeTaxHTField0" ma:taxonomyFieldName="RITheme" ma:displayName="Thème" ma:fieldId="{4da39f56-d3e0-4eda-b5a0-097d81b2f922}" ma:taxonomyMulti="true" ma:sspId="0ef66dbe-9d4d-47c7-8094-97b828f68765" ma:termSetId="2b6f7e9b-72d8-4c39-9dd2-b382cdde65ef" ma:anchorId="d3fdfad7-22a2-47aa-bc5b-de53bde139df" ma:open="false" ma:isKeyword="false">
      <xsd:complexType>
        <xsd:sequence>
          <xsd:element ref="pc:Terms" minOccurs="0" maxOccurs="1"/>
        </xsd:sequence>
      </xsd:complexType>
    </xsd:element>
    <xsd:element name="RILanguageTaxHTField0" ma:index="17" nillable="true" ma:taxonomy="true" ma:internalName="RILanguageTaxHTField0" ma:taxonomyFieldName="RILanguage" ma:displayName="Langue" ma:fieldId="{c7e3734e-a786-4652-bb98-6e7a4dc8cda4}" ma:taxonomyMulti="true" ma:sspId="0ef66dbe-9d4d-47c7-8094-97b828f68765" ma:termSetId="2b6f7e9b-72d8-4c39-9dd2-b382cdde65ef" ma:anchorId="216408cd-2d56-4fdf-a6f2-b407a6eb4657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fd8d87-ea47-44bb-afd6-b4d99b1d9c1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Colonne Attraper tout de Taxonomie" ma:hidden="true" ma:list="{7dc22c6c-0b67-4097-b867-927b71770b39}" ma:internalName="TaxCatchAll" ma:showField="CatchAllData" ma:web="61fd8d87-ea47-44bb-afd6-b4d99b1d9c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gde733b7de1f426ba66c11d7c4a6ad8f" ma:index="21" nillable="true" ma:displayName="Document Publicationtype_0" ma:hidden="true" ma:internalName="gde733b7de1f426ba66c11d7c4a6ad8f">
      <xsd:simpleType>
        <xsd:restriction base="dms:Note"/>
      </xsd:simpleType>
    </xsd:element>
    <xsd:element name="TaxCatchAllLabel" ma:index="22" nillable="true" ma:displayName="Colonne Attraper tout de Taxonomie1" ma:hidden="true" ma:list="{7dc22c6c-0b67-4097-b867-927b71770b39}" ma:internalName="TaxCatchAllLabel" ma:readOnly="true" ma:showField="CatchAllDataLabel" ma:web="61fd8d87-ea47-44bb-afd6-b4d99b1d9c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c6d4d0f41a44532aeb7bee41b15f208" ma:index="23" nillable="true" ma:taxonomy="true" ma:internalName="cc6d4d0f41a44532aeb7bee41b15f208" ma:taxonomyFieldName="Publication_x0020_type_x0020_for_x0020_documents" ma:displayName="Publication type for documents" ma:default="" ma:fieldId="{cc6d4d0f-41a4-4532-aeb7-bee41b15f208}" ma:taxonomyMulti="true" ma:sspId="0ef66dbe-9d4d-47c7-8094-97b828f68765" ma:termSetId="2b6f7e9b-72d8-4c39-9dd2-b382cdde65ef" ma:anchorId="22490f7c-4f41-43c8-a5b3-f62c4d13df9a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IDocInitialCreationDate xmlns="f15eea43-7fa7-45cf-8dc0-d5244e2cd467">2014-04-24T22:00:00+00:00</RIDocInitialCreationDate>
    <RITargetGroupTaxHTField0 xmlns="f15eea43-7fa7-45cf-8dc0-d5244e2cd4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Professionnel de la santé</TermName>
          <TermId xmlns="http://schemas.microsoft.com/office/infopath/2007/PartnerControls">2ad223cb-5dec-4759-add4-b89b36632398</TermId>
        </TermInfo>
        <TermInfo xmlns="http://schemas.microsoft.com/office/infopath/2007/PartnerControls">
          <TermName xmlns="http://schemas.microsoft.com/office/infopath/2007/PartnerControls">Patient</TermName>
          <TermId xmlns="http://schemas.microsoft.com/office/infopath/2007/PartnerControls">2ebaf0cf-7353-4273-b1af-236262c84494</TermId>
        </TermInfo>
      </Terms>
    </RITargetGroupTaxHTField0>
    <RILanguageTaxHTField0 xmlns="f15eea43-7fa7-45cf-8dc0-d5244e2cd4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Français</TermName>
          <TermId xmlns="http://schemas.microsoft.com/office/infopath/2007/PartnerControls">aa2269b8-11bd-4cc9-9267-801806817e60</TermId>
        </TermInfo>
        <TermInfo xmlns="http://schemas.microsoft.com/office/infopath/2007/PartnerControls">
          <TermName xmlns="http://schemas.microsoft.com/office/infopath/2007/PartnerControls">Néerlandais</TermName>
          <TermId xmlns="http://schemas.microsoft.com/office/infopath/2007/PartnerControls">1daba039-17e6-4993-bb2c-50e1d16ef364</TermId>
        </TermInfo>
      </Terms>
    </RILanguageTaxHTField0>
    <TaxCatchAll xmlns="61fd8d87-ea47-44bb-afd6-b4d99b1d9c1f">
      <Value>8</Value>
      <Value>58</Value>
      <Value>37</Value>
      <Value>25</Value>
      <Value>12</Value>
    </TaxCatchAll>
    <RIDocSummary xmlns="f15eea43-7fa7-45cf-8dc0-d5244e2cd467">Trajets vers le retour au travail chez les personnes atteintes de troubles psychiques - Trajecten voor de terugkeer naar de arbeidsmarkt bij personen met psychische stoornissen
Prof. Dr F. Falez</RIDocSummary>
    <RIThemeTaxHTField0 xmlns="f15eea43-7fa7-45cf-8dc0-d5244e2cd4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Qualité des soins</TermName>
          <TermId xmlns="http://schemas.microsoft.com/office/infopath/2007/PartnerControls">11f87e63-cebe-492a-ad11-b522d99c5c3f</TermId>
        </TermInfo>
      </Terms>
    </RIThemeTaxHTField0>
    <RIDocTypeTaxHTField0 xmlns="f15eea43-7fa7-45cf-8dc0-d5244e2cd467">
      <Terms xmlns="http://schemas.microsoft.com/office/infopath/2007/PartnerControls"/>
    </RIDocTypeTaxHTField0>
    <cc6d4d0f41a44532aeb7bee41b15f208 xmlns="61fd8d87-ea47-44bb-afd6-b4d99b1d9c1f">
      <Terms xmlns="http://schemas.microsoft.com/office/infopath/2007/PartnerControls"/>
    </cc6d4d0f41a44532aeb7bee41b15f208>
    <PublishingExpirationDate xmlns="http://schemas.microsoft.com/sharepoint/v3" xsi:nil="true"/>
    <PublishingStartDate xmlns="http://schemas.microsoft.com/sharepoint/v3" xsi:nil="true"/>
    <gde733b7de1f426ba66c11d7c4a6ad8f xmlns="61fd8d87-ea47-44bb-afd6-b4d99b1d9c1f" xsi:nil="true"/>
  </documentManagement>
</p:properties>
</file>

<file path=customXml/itemProps1.xml><?xml version="1.0" encoding="utf-8"?>
<ds:datastoreItem xmlns:ds="http://schemas.openxmlformats.org/officeDocument/2006/customXml" ds:itemID="{435F6AB0-9B2E-4AAA-BC3F-78C08E222C9B}"/>
</file>

<file path=customXml/itemProps2.xml><?xml version="1.0" encoding="utf-8"?>
<ds:datastoreItem xmlns:ds="http://schemas.openxmlformats.org/officeDocument/2006/customXml" ds:itemID="{E241193B-4AA7-495A-936A-0B3C9B178F87}"/>
</file>

<file path=customXml/itemProps3.xml><?xml version="1.0" encoding="utf-8"?>
<ds:datastoreItem xmlns:ds="http://schemas.openxmlformats.org/officeDocument/2006/customXml" ds:itemID="{84718514-7531-411F-980E-274EB9F856BB}"/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109</TotalTime>
  <Words>1411</Words>
  <Application>Microsoft Office PowerPoint</Application>
  <PresentationFormat>Affichage à l'écran (4:3)</PresentationFormat>
  <Paragraphs>328</Paragraphs>
  <Slides>36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37" baseType="lpstr">
      <vt:lpstr>Module</vt:lpstr>
      <vt:lpstr>Troubles mentaux et insertion professionnelle</vt:lpstr>
      <vt:lpstr>Position du problème</vt:lpstr>
      <vt:lpstr>LTI aetiology</vt:lpstr>
      <vt:lpstr>LTI aetiology</vt:lpstr>
      <vt:lpstr>Évolution des connaissances</vt:lpstr>
      <vt:lpstr>Évolution des connaissances</vt:lpstr>
      <vt:lpstr>Évolution des connaissances</vt:lpstr>
      <vt:lpstr>Évolution des connaissances</vt:lpstr>
      <vt:lpstr>Évolution des connaiassances</vt:lpstr>
      <vt:lpstr>Expériences étrangères</vt:lpstr>
      <vt:lpstr>Expérience québécoise</vt:lpstr>
      <vt:lpstr>Expérience québécoise</vt:lpstr>
      <vt:lpstr>Données en provenance des Pays-Bas</vt:lpstr>
      <vt:lpstr>Données en provenance de Norvège</vt:lpstr>
      <vt:lpstr>Conclusions </vt:lpstr>
      <vt:lpstr>Conclusions (2)</vt:lpstr>
      <vt:lpstr>Conclusions (3)</vt:lpstr>
      <vt:lpstr>Recommandations de l’OCDE (2013)</vt:lpstr>
      <vt:lpstr>Constats </vt:lpstr>
      <vt:lpstr>Recommandations </vt:lpstr>
      <vt:lpstr>Les trajets d’insertion</vt:lpstr>
      <vt:lpstr>Trajets d’insertion</vt:lpstr>
      <vt:lpstr>Les trajets</vt:lpstr>
      <vt:lpstr>Maintenir l’insertion professionnelle</vt:lpstr>
      <vt:lpstr>Prescription de l’incapacité</vt:lpstr>
      <vt:lpstr>Détection des cas à risque</vt:lpstr>
      <vt:lpstr>Précocité de l’intervention</vt:lpstr>
      <vt:lpstr>Précocité de l’intervention</vt:lpstr>
      <vt:lpstr>Précocité de l’intervention</vt:lpstr>
      <vt:lpstr>Actions du médecin conseil</vt:lpstr>
      <vt:lpstr>Actions souhaitables</vt:lpstr>
      <vt:lpstr>Incapacité de longue durée d’emblée</vt:lpstr>
      <vt:lpstr>Retour vers une autre profession</vt:lpstr>
      <vt:lpstr>Retour vers une autre profession</vt:lpstr>
      <vt:lpstr>conclusions</vt:lpstr>
      <vt:lpstr>Courage </vt:lpstr>
    </vt:vector>
  </TitlesOfParts>
  <Company>FOD Sociale Zekerheid / SPF Sécurité Sociale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Colloque « Invalidité et travail, santé mentale » - Colloquium “Invaliditeit en werk, geestelijke gezondheid”</dc:title>
  <dc:creator>Falez Freddy</dc:creator>
  <cp:lastModifiedBy>Falez Freddy</cp:lastModifiedBy>
  <cp:revision>12</cp:revision>
  <dcterms:created xsi:type="dcterms:W3CDTF">2014-04-22T12:38:02Z</dcterms:created>
  <dcterms:modified xsi:type="dcterms:W3CDTF">2014-04-22T14:27:04Z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0x01010068B932EBA4214624B1E6C758B674AA3900878AE0BF14248048B0F623A599AB54C9</vt:lpwstr>
  </property>
  <property fmtid="{D5CDD505-2E9C-101B-9397-08002B2CF9AE}" pid="3" name="RITargetGroup">
    <vt:lpwstr>25;#Professionnel de la santé|2ad223cb-5dec-4759-add4-b89b36632398;#58;#Patient|2ebaf0cf-7353-4273-b1af-236262c84494</vt:lpwstr>
  </property>
  <property fmtid="{D5CDD505-2E9C-101B-9397-08002B2CF9AE}" pid="4" name="RITheme">
    <vt:lpwstr>37;#Qualité des soins|11f87e63-cebe-492a-ad11-b522d99c5c3f</vt:lpwstr>
  </property>
  <property fmtid="{D5CDD505-2E9C-101B-9397-08002B2CF9AE}" pid="5" name="RILanguage">
    <vt:lpwstr>8;#Français|aa2269b8-11bd-4cc9-9267-801806817e60;#12;#Néerlandais|1daba039-17e6-4993-bb2c-50e1d16ef364</vt:lpwstr>
  </property>
  <property fmtid="{D5CDD505-2E9C-101B-9397-08002B2CF9AE}" pid="6" name="RIDocType">
    <vt:lpwstr/>
  </property>
</Properties>
</file>