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50.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49.xml" ContentType="application/vnd.openxmlformats-officedocument.presentationml.slide+xml"/>
  <Override PartName="/ppt/slides/slide48.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21.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25.xml" ContentType="application/vnd.openxmlformats-officedocument.presentationml.slideLayout+xml"/>
  <Override PartName="/ppt/slideLayouts/slideLayout23.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notesSlides/notesSlide3.xml" ContentType="application/vnd.openxmlformats-officedocument.presentationml.notesSlide+xml"/>
  <Override PartName="/ppt/slideLayouts/slideLayout26.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0.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1.xml" ContentType="application/vnd.openxmlformats-officedocument.presentationml.slideLayout+xml"/>
  <Override PartName="/ppt/slideLayouts/slideLayout2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 id="2147483675" r:id="rId3"/>
  </p:sldMasterIdLst>
  <p:notesMasterIdLst>
    <p:notesMasterId r:id="rId55"/>
  </p:notesMasterIdLst>
  <p:sldIdLst>
    <p:sldId id="256" r:id="rId4"/>
    <p:sldId id="258" r:id="rId5"/>
    <p:sldId id="257" r:id="rId6"/>
    <p:sldId id="259" r:id="rId7"/>
    <p:sldId id="260" r:id="rId8"/>
    <p:sldId id="261" r:id="rId9"/>
    <p:sldId id="262" r:id="rId10"/>
    <p:sldId id="263"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 id="287" r:id="rId32"/>
    <p:sldId id="288" r:id="rId33"/>
    <p:sldId id="289" r:id="rId34"/>
    <p:sldId id="308"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9" r:id="rId49"/>
    <p:sldId id="310" r:id="rId50"/>
    <p:sldId id="306" r:id="rId51"/>
    <p:sldId id="307" r:id="rId52"/>
    <p:sldId id="305" r:id="rId53"/>
    <p:sldId id="311" r:id="rId54"/>
  </p:sldIdLst>
  <p:sldSz cx="9144000" cy="6858000" type="screen4x3"/>
  <p:notesSz cx="6858000" cy="9144000"/>
  <p:defaultTextStyle>
    <a:defPPr>
      <a:defRPr lang="en-US"/>
    </a:defPPr>
    <a:lvl1pPr algn="l" rtl="0" fontAlgn="base">
      <a:spcBef>
        <a:spcPct val="0"/>
      </a:spcBef>
      <a:spcAft>
        <a:spcPct val="0"/>
      </a:spcAft>
      <a:defRPr sz="1600" kern="1200">
        <a:solidFill>
          <a:schemeClr val="tx1"/>
        </a:solidFill>
        <a:latin typeface="Arial" charset="0"/>
        <a:ea typeface="+mn-ea"/>
        <a:cs typeface="+mn-cs"/>
      </a:defRPr>
    </a:lvl1pPr>
    <a:lvl2pPr marL="457200" algn="l" rtl="0" fontAlgn="base">
      <a:spcBef>
        <a:spcPct val="0"/>
      </a:spcBef>
      <a:spcAft>
        <a:spcPct val="0"/>
      </a:spcAft>
      <a:defRPr sz="1600" kern="1200">
        <a:solidFill>
          <a:schemeClr val="tx1"/>
        </a:solidFill>
        <a:latin typeface="Arial" charset="0"/>
        <a:ea typeface="+mn-ea"/>
        <a:cs typeface="+mn-cs"/>
      </a:defRPr>
    </a:lvl2pPr>
    <a:lvl3pPr marL="914400" algn="l" rtl="0" fontAlgn="base">
      <a:spcBef>
        <a:spcPct val="0"/>
      </a:spcBef>
      <a:spcAft>
        <a:spcPct val="0"/>
      </a:spcAft>
      <a:defRPr sz="1600" kern="1200">
        <a:solidFill>
          <a:schemeClr val="tx1"/>
        </a:solidFill>
        <a:latin typeface="Arial" charset="0"/>
        <a:ea typeface="+mn-ea"/>
        <a:cs typeface="+mn-cs"/>
      </a:defRPr>
    </a:lvl3pPr>
    <a:lvl4pPr marL="1371600" algn="l" rtl="0" fontAlgn="base">
      <a:spcBef>
        <a:spcPct val="0"/>
      </a:spcBef>
      <a:spcAft>
        <a:spcPct val="0"/>
      </a:spcAft>
      <a:defRPr sz="1600" kern="1200">
        <a:solidFill>
          <a:schemeClr val="tx1"/>
        </a:solidFill>
        <a:latin typeface="Arial" charset="0"/>
        <a:ea typeface="+mn-ea"/>
        <a:cs typeface="+mn-cs"/>
      </a:defRPr>
    </a:lvl4pPr>
    <a:lvl5pPr marL="1828800" algn="l" rtl="0" fontAlgn="base">
      <a:spcBef>
        <a:spcPct val="0"/>
      </a:spcBef>
      <a:spcAft>
        <a:spcPct val="0"/>
      </a:spcAft>
      <a:defRPr sz="1600" kern="1200">
        <a:solidFill>
          <a:schemeClr val="tx1"/>
        </a:solidFill>
        <a:latin typeface="Arial" charset="0"/>
        <a:ea typeface="+mn-ea"/>
        <a:cs typeface="+mn-cs"/>
      </a:defRPr>
    </a:lvl5pPr>
    <a:lvl6pPr marL="2286000" algn="l" defTabSz="914400" rtl="0" eaLnBrk="1" latinLnBrk="0" hangingPunct="1">
      <a:defRPr sz="1600" kern="1200">
        <a:solidFill>
          <a:schemeClr val="tx1"/>
        </a:solidFill>
        <a:latin typeface="Arial" charset="0"/>
        <a:ea typeface="+mn-ea"/>
        <a:cs typeface="+mn-cs"/>
      </a:defRPr>
    </a:lvl6pPr>
    <a:lvl7pPr marL="2743200" algn="l" defTabSz="914400" rtl="0" eaLnBrk="1" latinLnBrk="0" hangingPunct="1">
      <a:defRPr sz="1600" kern="1200">
        <a:solidFill>
          <a:schemeClr val="tx1"/>
        </a:solidFill>
        <a:latin typeface="Arial" charset="0"/>
        <a:ea typeface="+mn-ea"/>
        <a:cs typeface="+mn-cs"/>
      </a:defRPr>
    </a:lvl7pPr>
    <a:lvl8pPr marL="3200400" algn="l" defTabSz="914400" rtl="0" eaLnBrk="1" latinLnBrk="0" hangingPunct="1">
      <a:defRPr sz="1600" kern="1200">
        <a:solidFill>
          <a:schemeClr val="tx1"/>
        </a:solidFill>
        <a:latin typeface="Arial" charset="0"/>
        <a:ea typeface="+mn-ea"/>
        <a:cs typeface="+mn-cs"/>
      </a:defRPr>
    </a:lvl8pPr>
    <a:lvl9pPr marL="3657600" algn="l" defTabSz="914400" rtl="0" eaLnBrk="1" latinLnBrk="0" hangingPunct="1">
      <a:defRPr sz="1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C92"/>
    <a:srgbClr val="5F5F5F"/>
    <a:srgbClr val="808080"/>
    <a:srgbClr val="009999"/>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1" autoAdjust="0"/>
  </p:normalViewPr>
  <p:slideViewPr>
    <p:cSldViewPr>
      <p:cViewPr>
        <p:scale>
          <a:sx n="107" d="100"/>
          <a:sy n="107" d="100"/>
        </p:scale>
        <p:origin x="-84" y="-1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notesMaster" Target="notesMasters/notesMaster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theme" Target="theme/theme1.xml"/><Relationship Id="rId5" Type="http://schemas.openxmlformats.org/officeDocument/2006/relationships/slide" Target="slides/slide2.xml"/><Relationship Id="rId61" Type="http://schemas.openxmlformats.org/officeDocument/2006/relationships/customXml" Target="../customXml/item2.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presProps" Target="presProps.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tableStyles" Target="tableStyle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viewProps" Target="viewProps.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customXml" Target="../customXml/item1.xml"/><Relationship Id="rId4" Type="http://schemas.openxmlformats.org/officeDocument/2006/relationships/slide" Target="slides/slide1.xml"/><Relationship Id="rId9" Type="http://schemas.openxmlformats.org/officeDocument/2006/relationships/slide" Target="slides/slide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nl-BE" dirty="0"/>
          </a:p>
        </p:txBody>
      </p:sp>
      <p:sp>
        <p:nvSpPr>
          <p:cNvPr id="215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l-BE" dirty="0"/>
          </a:p>
        </p:txBody>
      </p:sp>
      <p:sp>
        <p:nvSpPr>
          <p:cNvPr id="215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BE" smtClean="0"/>
              <a:t>Klik om de opmaakprofielen van de modeltekst te bewerken</a:t>
            </a:r>
          </a:p>
          <a:p>
            <a:pPr lvl="1"/>
            <a:r>
              <a:rPr lang="nl-BE" smtClean="0"/>
              <a:t>Tweede niveau</a:t>
            </a:r>
          </a:p>
          <a:p>
            <a:pPr lvl="2"/>
            <a:r>
              <a:rPr lang="nl-BE" smtClean="0"/>
              <a:t>Derde niveau</a:t>
            </a:r>
          </a:p>
          <a:p>
            <a:pPr lvl="3"/>
            <a:r>
              <a:rPr lang="nl-BE" smtClean="0"/>
              <a:t>Vierde niveau</a:t>
            </a:r>
          </a:p>
          <a:p>
            <a:pPr lvl="4"/>
            <a:r>
              <a:rPr lang="nl-BE" smtClean="0"/>
              <a:t>Vijfde niveau</a:t>
            </a:r>
          </a:p>
        </p:txBody>
      </p:sp>
      <p:sp>
        <p:nvSpPr>
          <p:cNvPr id="215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l-BE" dirty="0"/>
          </a:p>
        </p:txBody>
      </p:sp>
      <p:sp>
        <p:nvSpPr>
          <p:cNvPr id="215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AB9D94-99F0-4FE6-8C4B-28CBF9B18660}" type="slidenum">
              <a:rPr lang="nl-BE"/>
              <a:pPr/>
              <a:t>‹#›</a:t>
            </a:fld>
            <a:endParaRPr lang="nl-BE" dirty="0"/>
          </a:p>
        </p:txBody>
      </p:sp>
    </p:spTree>
    <p:extLst>
      <p:ext uri="{BB962C8B-B14F-4D97-AF65-F5344CB8AC3E}">
        <p14:creationId xmlns:p14="http://schemas.microsoft.com/office/powerpoint/2010/main" val="42655884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4AB9D94-99F0-4FE6-8C4B-28CBF9B18660}" type="slidenum">
              <a:rPr lang="nl-BE" smtClean="0"/>
              <a:pPr/>
              <a:t>23</a:t>
            </a:fld>
            <a:endParaRPr lang="nl-BE" dirty="0"/>
          </a:p>
        </p:txBody>
      </p:sp>
    </p:spTree>
    <p:extLst>
      <p:ext uri="{BB962C8B-B14F-4D97-AF65-F5344CB8AC3E}">
        <p14:creationId xmlns:p14="http://schemas.microsoft.com/office/powerpoint/2010/main" val="2952802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10"/>
          </p:nvPr>
        </p:nvSpPr>
        <p:spPr/>
        <p:txBody>
          <a:bodyPr/>
          <a:lstStyle/>
          <a:p>
            <a:fld id="{D54311C3-A505-4089-8490-E60F504AEE4B}" type="slidenum">
              <a:rPr lang="nl-BE" smtClean="0">
                <a:solidFill>
                  <a:prstClr val="black"/>
                </a:solidFill>
              </a:rPr>
              <a:pPr/>
              <a:t>30</a:t>
            </a:fld>
            <a:endParaRPr lang="nl-BE" dirty="0">
              <a:solidFill>
                <a:prstClr val="black"/>
              </a:solidFill>
            </a:endParaRPr>
          </a:p>
        </p:txBody>
      </p:sp>
    </p:spTree>
    <p:extLst>
      <p:ext uri="{BB962C8B-B14F-4D97-AF65-F5344CB8AC3E}">
        <p14:creationId xmlns:p14="http://schemas.microsoft.com/office/powerpoint/2010/main" val="1751925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54AB9D94-99F0-4FE6-8C4B-28CBF9B18660}" type="slidenum">
              <a:rPr lang="nl-BE" smtClean="0"/>
              <a:pPr/>
              <a:t>34</a:t>
            </a:fld>
            <a:endParaRPr lang="nl-BE" dirty="0"/>
          </a:p>
        </p:txBody>
      </p:sp>
    </p:spTree>
    <p:extLst>
      <p:ext uri="{BB962C8B-B14F-4D97-AF65-F5344CB8AC3E}">
        <p14:creationId xmlns:p14="http://schemas.microsoft.com/office/powerpoint/2010/main" val="24312161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2130425"/>
            <a:ext cx="7772400" cy="1082675"/>
          </a:xfrm>
        </p:spPr>
        <p:txBody>
          <a:bodyPr/>
          <a:lstStyle>
            <a:lvl1pPr algn="l">
              <a:defRPr sz="2400">
                <a:solidFill>
                  <a:schemeClr val="tx1"/>
                </a:solidFill>
              </a:defRPr>
            </a:lvl1pPr>
          </a:lstStyle>
          <a:p>
            <a:pPr lvl="0"/>
            <a:r>
              <a:rPr lang="fr-FR" noProof="0" smtClean="0"/>
              <a:t>Modifiez le style du titre</a:t>
            </a:r>
            <a:endParaRPr lang="nl-BE" noProof="0" smtClean="0"/>
          </a:p>
        </p:txBody>
      </p:sp>
      <p:sp>
        <p:nvSpPr>
          <p:cNvPr id="11267" name="Rectangle 3"/>
          <p:cNvSpPr>
            <a:spLocks noGrp="1" noChangeArrowheads="1"/>
          </p:cNvSpPr>
          <p:nvPr>
            <p:ph type="subTitle" idx="1"/>
          </p:nvPr>
        </p:nvSpPr>
        <p:spPr>
          <a:xfrm>
            <a:off x="684213" y="3429000"/>
            <a:ext cx="7088187" cy="720725"/>
          </a:xfrm>
        </p:spPr>
        <p:txBody>
          <a:bodyPr/>
          <a:lstStyle>
            <a:lvl1pPr marL="0" indent="0">
              <a:buFontTx/>
              <a:buNone/>
              <a:defRPr sz="1800" b="1">
                <a:solidFill>
                  <a:srgbClr val="007C92"/>
                </a:solidFill>
                <a:latin typeface="Verdana" pitchFamily="34" charset="0"/>
              </a:defRPr>
            </a:lvl1pPr>
          </a:lstStyle>
          <a:p>
            <a:pPr lvl="0"/>
            <a:r>
              <a:rPr lang="fr-FR" noProof="0" smtClean="0"/>
              <a:t>Modifiez le style des sous-titres du masque</a:t>
            </a:r>
            <a:endParaRPr lang="nl-BE" noProof="0" smtClean="0"/>
          </a:p>
        </p:txBody>
      </p:sp>
      <p:sp>
        <p:nvSpPr>
          <p:cNvPr id="11268" name="Rectangle 4"/>
          <p:cNvSpPr>
            <a:spLocks noGrp="1" noChangeArrowheads="1"/>
          </p:cNvSpPr>
          <p:nvPr>
            <p:ph type="dt" sz="half" idx="2"/>
          </p:nvPr>
        </p:nvSpPr>
        <p:spPr/>
        <p:txBody>
          <a:bodyPr/>
          <a:lstStyle>
            <a:lvl1pPr>
              <a:defRPr/>
            </a:lvl1pPr>
          </a:lstStyle>
          <a:p>
            <a:endParaRPr lang="en-US" dirty="0"/>
          </a:p>
        </p:txBody>
      </p:sp>
      <p:sp>
        <p:nvSpPr>
          <p:cNvPr id="11269" name="Rectangle 5"/>
          <p:cNvSpPr>
            <a:spLocks noGrp="1" noChangeArrowheads="1"/>
          </p:cNvSpPr>
          <p:nvPr>
            <p:ph type="ftr" sz="quarter" idx="3"/>
          </p:nvPr>
        </p:nvSpPr>
        <p:spPr/>
        <p:txBody>
          <a:bodyPr/>
          <a:lstStyle>
            <a:lvl1pPr>
              <a:defRPr/>
            </a:lvl1pPr>
          </a:lstStyle>
          <a:p>
            <a:endParaRPr lang="en-US" dirty="0"/>
          </a:p>
        </p:txBody>
      </p:sp>
      <p:sp>
        <p:nvSpPr>
          <p:cNvPr id="11270" name="Rectangle 6"/>
          <p:cNvSpPr>
            <a:spLocks noGrp="1" noChangeArrowheads="1"/>
          </p:cNvSpPr>
          <p:nvPr>
            <p:ph type="sldNum" sz="quarter" idx="4"/>
          </p:nvPr>
        </p:nvSpPr>
        <p:spPr/>
        <p:txBody>
          <a:bodyPr/>
          <a:lstStyle>
            <a:lvl1pPr>
              <a:defRPr/>
            </a:lvl1pPr>
          </a:lstStyle>
          <a:p>
            <a:fld id="{378487B7-2FD5-4895-AE28-9B6AD1AD7C26}" type="slidenum">
              <a:rPr lang="en-US"/>
              <a:pPr/>
              <a:t>‹#›</a:t>
            </a:fld>
            <a:endParaRPr lang="en-US" dirty="0"/>
          </a:p>
        </p:txBody>
      </p:sp>
      <p:pic>
        <p:nvPicPr>
          <p:cNvPr id="11274" name="Picture 10" descr="L-logo INAMI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60350"/>
            <a:ext cx="1514475" cy="13430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DC7FD409-D125-4804-B24A-634FFBBB3E9A}" type="slidenum">
              <a:rPr lang="en-US"/>
              <a:pPr/>
              <a:t>‹#›</a:t>
            </a:fld>
            <a:endParaRPr lang="en-US" dirty="0"/>
          </a:p>
        </p:txBody>
      </p:sp>
    </p:spTree>
    <p:extLst>
      <p:ext uri="{BB962C8B-B14F-4D97-AF65-F5344CB8AC3E}">
        <p14:creationId xmlns:p14="http://schemas.microsoft.com/office/powerpoint/2010/main" val="1113767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BB0C042E-0D26-455A-A358-26E3E6C298B4}" type="slidenum">
              <a:rPr lang="en-US"/>
              <a:pPr/>
              <a:t>‹#›</a:t>
            </a:fld>
            <a:endParaRPr lang="en-US" dirty="0"/>
          </a:p>
        </p:txBody>
      </p:sp>
    </p:spTree>
    <p:extLst>
      <p:ext uri="{BB962C8B-B14F-4D97-AF65-F5344CB8AC3E}">
        <p14:creationId xmlns:p14="http://schemas.microsoft.com/office/powerpoint/2010/main" val="2112211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BE"/>
          </a:p>
        </p:txBody>
      </p:sp>
      <p:sp>
        <p:nvSpPr>
          <p:cNvPr id="4" name="Espace réservé de la date 3"/>
          <p:cNvSpPr>
            <a:spLocks noGrp="1"/>
          </p:cNvSpPr>
          <p:nvPr>
            <p:ph type="dt" sz="half" idx="10"/>
          </p:nvPr>
        </p:nvSpPr>
        <p:spPr/>
        <p:txBody>
          <a:bodyPr/>
          <a:lstStyle/>
          <a:p>
            <a:fld id="{FD2C2B8A-E0C3-4610-9A97-3007D424E08F}" type="datetime1">
              <a:rPr lang="fr-BE" smtClean="0">
                <a:solidFill>
                  <a:prstClr val="black">
                    <a:tint val="75000"/>
                  </a:prstClr>
                </a:solidFill>
              </a:rPr>
              <a:pPr/>
              <a:t>28/04/2014</a:t>
            </a:fld>
            <a:endParaRPr lang="fr-BE"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40864982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8DA7F61-07CE-48DA-A420-ADBA0B69927F}" type="datetime1">
              <a:rPr lang="fr-BE" smtClean="0">
                <a:solidFill>
                  <a:prstClr val="black">
                    <a:tint val="75000"/>
                  </a:prstClr>
                </a:solidFill>
              </a:rPr>
              <a:pPr/>
              <a:t>28/04/2014</a:t>
            </a:fld>
            <a:endParaRPr lang="fr-BE"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20064078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D3EA879-8916-479E-8788-70674DF94E56}" type="datetime1">
              <a:rPr lang="fr-BE" smtClean="0">
                <a:solidFill>
                  <a:prstClr val="black">
                    <a:tint val="75000"/>
                  </a:prstClr>
                </a:solidFill>
              </a:rPr>
              <a:pPr/>
              <a:t>28/04/2014</a:t>
            </a:fld>
            <a:endParaRPr lang="fr-BE"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3603137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4E05941E-DAC7-4581-96AF-9AB84D997C4B}" type="datetime1">
              <a:rPr lang="fr-BE" smtClean="0">
                <a:solidFill>
                  <a:prstClr val="black">
                    <a:tint val="75000"/>
                  </a:prstClr>
                </a:solidFill>
              </a:rPr>
              <a:pPr/>
              <a:t>28/04/2014</a:t>
            </a:fld>
            <a:endParaRPr lang="fr-BE"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19189504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4B7A1B46-396F-406D-A9E0-AE5674222A17}" type="datetime1">
              <a:rPr lang="fr-BE" smtClean="0">
                <a:solidFill>
                  <a:prstClr val="black">
                    <a:tint val="75000"/>
                  </a:prstClr>
                </a:solidFill>
              </a:rPr>
              <a:pPr/>
              <a:t>28/04/2014</a:t>
            </a:fld>
            <a:endParaRPr lang="fr-BE" dirty="0">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BE" dirty="0">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3520972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e la date 2"/>
          <p:cNvSpPr>
            <a:spLocks noGrp="1"/>
          </p:cNvSpPr>
          <p:nvPr>
            <p:ph type="dt" sz="half" idx="10"/>
          </p:nvPr>
        </p:nvSpPr>
        <p:spPr/>
        <p:txBody>
          <a:bodyPr/>
          <a:lstStyle/>
          <a:p>
            <a:fld id="{DD2E37E9-3D2E-4D54-92DF-F7DB3D16BFC6}" type="datetime1">
              <a:rPr lang="fr-BE" smtClean="0">
                <a:solidFill>
                  <a:prstClr val="black">
                    <a:tint val="75000"/>
                  </a:prstClr>
                </a:solidFill>
              </a:rPr>
              <a:pPr/>
              <a:t>28/04/2014</a:t>
            </a:fld>
            <a:endParaRPr lang="fr-BE" dirty="0">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BE" dirty="0">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2412647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D14E4EE-0193-48EF-89ED-F64F1F65F1B4}" type="datetime1">
              <a:rPr lang="fr-BE" smtClean="0">
                <a:solidFill>
                  <a:prstClr val="black">
                    <a:tint val="75000"/>
                  </a:prstClr>
                </a:solidFill>
              </a:rPr>
              <a:pPr/>
              <a:t>28/04/2014</a:t>
            </a:fld>
            <a:endParaRPr lang="fr-BE" dirty="0">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BE" dirty="0">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29544483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DBD9735E-6AA2-4666-BE6D-D30BBB92522C}" type="datetime1">
              <a:rPr lang="fr-BE" smtClean="0">
                <a:solidFill>
                  <a:prstClr val="black">
                    <a:tint val="75000"/>
                  </a:prstClr>
                </a:solidFill>
              </a:rPr>
              <a:pPr/>
              <a:t>28/04/2014</a:t>
            </a:fld>
            <a:endParaRPr lang="fr-BE"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4293327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558951C6-C618-4BB9-A1AB-63556AA8A936}" type="slidenum">
              <a:rPr lang="en-US"/>
              <a:pPr/>
              <a:t>‹#›</a:t>
            </a:fld>
            <a:endParaRPr lang="en-US" dirty="0"/>
          </a:p>
        </p:txBody>
      </p:sp>
    </p:spTree>
    <p:extLst>
      <p:ext uri="{BB962C8B-B14F-4D97-AF65-F5344CB8AC3E}">
        <p14:creationId xmlns:p14="http://schemas.microsoft.com/office/powerpoint/2010/main" val="23345111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C778B19-8BA4-410B-AB24-733ED3954B03}" type="datetime1">
              <a:rPr lang="fr-BE" smtClean="0">
                <a:solidFill>
                  <a:prstClr val="black">
                    <a:tint val="75000"/>
                  </a:prstClr>
                </a:solidFill>
              </a:rPr>
              <a:pPr/>
              <a:t>28/04/2014</a:t>
            </a:fld>
            <a:endParaRPr lang="fr-BE" dirty="0">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BE" dirty="0">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32463913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5DD04574-5E48-4597-A6F1-571E15C58092}" type="datetime1">
              <a:rPr lang="fr-BE" smtClean="0">
                <a:solidFill>
                  <a:prstClr val="black">
                    <a:tint val="75000"/>
                  </a:prstClr>
                </a:solidFill>
              </a:rPr>
              <a:pPr/>
              <a:t>28/04/2014</a:t>
            </a:fld>
            <a:endParaRPr lang="fr-BE"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6574927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D1372789-CE85-45E8-9A1A-A5213CB4E3B3}" type="datetime1">
              <a:rPr lang="fr-BE" smtClean="0">
                <a:solidFill>
                  <a:prstClr val="black">
                    <a:tint val="75000"/>
                  </a:prstClr>
                </a:solidFill>
              </a:rPr>
              <a:pPr/>
              <a:t>28/04/2014</a:t>
            </a:fld>
            <a:endParaRPr lang="fr-BE" dirty="0">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BE"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F27F979D-E2D1-4B51-A2C9-7B9313D8EF70}" type="slidenum">
              <a:rPr lang="fr-BE" smtClean="0">
                <a:solidFill>
                  <a:prstClr val="black">
                    <a:tint val="75000"/>
                  </a:prstClr>
                </a:solidFill>
              </a:rPr>
              <a:pPr/>
              <a:t>‹#›</a:t>
            </a:fld>
            <a:endParaRPr lang="fr-BE" dirty="0">
              <a:solidFill>
                <a:prstClr val="black">
                  <a:tint val="75000"/>
                </a:prstClr>
              </a:solidFill>
            </a:endParaRPr>
          </a:p>
        </p:txBody>
      </p:sp>
    </p:spTree>
    <p:extLst>
      <p:ext uri="{BB962C8B-B14F-4D97-AF65-F5344CB8AC3E}">
        <p14:creationId xmlns:p14="http://schemas.microsoft.com/office/powerpoint/2010/main" val="304630050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pic>
        <p:nvPicPr>
          <p:cNvPr id="2" name="Image 1" descr="Sans-titre-3 copi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27295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Disposition personnalisée">
    <p:spTree>
      <p:nvGrpSpPr>
        <p:cNvPr id="1" name=""/>
        <p:cNvGrpSpPr/>
        <p:nvPr/>
      </p:nvGrpSpPr>
      <p:grpSpPr>
        <a:xfrm>
          <a:off x="0" y="0"/>
          <a:ext cx="0" cy="0"/>
          <a:chOff x="0" y="0"/>
          <a:chExt cx="0" cy="0"/>
        </a:xfrm>
      </p:grpSpPr>
      <p:pic>
        <p:nvPicPr>
          <p:cNvPr id="2" name="Image 1" descr="Sans-titre-3 copie.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32939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2130425"/>
            <a:ext cx="7772400" cy="1082675"/>
          </a:xfrm>
        </p:spPr>
        <p:txBody>
          <a:bodyPr/>
          <a:lstStyle>
            <a:lvl1pPr algn="l">
              <a:defRPr sz="2400">
                <a:solidFill>
                  <a:schemeClr val="tx1"/>
                </a:solidFill>
              </a:defRPr>
            </a:lvl1pPr>
          </a:lstStyle>
          <a:p>
            <a:r>
              <a:rPr lang="nl-NL" smtClean="0"/>
              <a:t>Klik om de stijl te bewerken</a:t>
            </a:r>
            <a:endParaRPr lang="nl-BE"/>
          </a:p>
        </p:txBody>
      </p:sp>
      <p:sp>
        <p:nvSpPr>
          <p:cNvPr id="11267" name="Rectangle 3"/>
          <p:cNvSpPr>
            <a:spLocks noGrp="1" noChangeArrowheads="1"/>
          </p:cNvSpPr>
          <p:nvPr>
            <p:ph type="subTitle" idx="1"/>
          </p:nvPr>
        </p:nvSpPr>
        <p:spPr>
          <a:xfrm>
            <a:off x="684213" y="3429000"/>
            <a:ext cx="7088187" cy="720725"/>
          </a:xfrm>
        </p:spPr>
        <p:txBody>
          <a:bodyPr/>
          <a:lstStyle>
            <a:lvl1pPr marL="0" indent="0">
              <a:buFontTx/>
              <a:buNone/>
              <a:defRPr sz="1800" b="1">
                <a:solidFill>
                  <a:srgbClr val="007C92"/>
                </a:solidFill>
                <a:latin typeface="Verdana" pitchFamily="34" charset="0"/>
              </a:defRPr>
            </a:lvl1pPr>
          </a:lstStyle>
          <a:p>
            <a:r>
              <a:rPr lang="nl-NL" smtClean="0"/>
              <a:t>Klik om het opmaakprofiel van de modelondertitel te bewerken</a:t>
            </a:r>
            <a:endParaRPr lang="nl-BE"/>
          </a:p>
        </p:txBody>
      </p:sp>
      <p:sp>
        <p:nvSpPr>
          <p:cNvPr id="11268" name="Rectangle 4"/>
          <p:cNvSpPr>
            <a:spLocks noGrp="1" noChangeArrowheads="1"/>
          </p:cNvSpPr>
          <p:nvPr>
            <p:ph type="dt" sz="half" idx="2"/>
          </p:nvPr>
        </p:nvSpPr>
        <p:spPr/>
        <p:txBody>
          <a:bodyPr/>
          <a:lstStyle>
            <a:lvl1pPr>
              <a:defRPr/>
            </a:lvl1pPr>
          </a:lstStyle>
          <a:p>
            <a:endParaRPr lang="en-US" dirty="0">
              <a:solidFill>
                <a:srgbClr val="000000"/>
              </a:solidFill>
            </a:endParaRPr>
          </a:p>
        </p:txBody>
      </p:sp>
      <p:sp>
        <p:nvSpPr>
          <p:cNvPr id="11269" name="Rectangle 5"/>
          <p:cNvSpPr>
            <a:spLocks noGrp="1" noChangeArrowheads="1"/>
          </p:cNvSpPr>
          <p:nvPr>
            <p:ph type="ftr" sz="quarter" idx="3"/>
          </p:nvPr>
        </p:nvSpPr>
        <p:spPr/>
        <p:txBody>
          <a:bodyPr/>
          <a:lstStyle>
            <a:lvl1pPr>
              <a:defRPr/>
            </a:lvl1pPr>
          </a:lstStyle>
          <a:p>
            <a:endParaRPr lang="en-US" dirty="0">
              <a:solidFill>
                <a:srgbClr val="000000"/>
              </a:solidFill>
            </a:endParaRPr>
          </a:p>
        </p:txBody>
      </p:sp>
      <p:sp>
        <p:nvSpPr>
          <p:cNvPr id="11270" name="Rectangle 6"/>
          <p:cNvSpPr>
            <a:spLocks noGrp="1" noChangeArrowheads="1"/>
          </p:cNvSpPr>
          <p:nvPr>
            <p:ph type="sldNum" sz="quarter" idx="4"/>
          </p:nvPr>
        </p:nvSpPr>
        <p:spPr/>
        <p:txBody>
          <a:bodyPr/>
          <a:lstStyle>
            <a:lvl1pPr>
              <a:defRPr/>
            </a:lvl1pPr>
          </a:lstStyle>
          <a:p>
            <a:fld id="{ED8C98D1-B423-4D98-A12B-6AD14923E77A}" type="slidenum">
              <a:rPr lang="en-US">
                <a:solidFill>
                  <a:srgbClr val="000000"/>
                </a:solidFill>
              </a:rPr>
              <a:pPr/>
              <a:t>‹#›</a:t>
            </a:fld>
            <a:endParaRPr lang="en-US" dirty="0">
              <a:solidFill>
                <a:srgbClr val="000000"/>
              </a:solidFill>
            </a:endParaRPr>
          </a:p>
        </p:txBody>
      </p:sp>
      <p:pic>
        <p:nvPicPr>
          <p:cNvPr id="11274" name="Picture 10" descr="L-logo INAMI "/>
          <p:cNvPicPr>
            <a:picLocks noChangeAspect="1" noChangeArrowheads="1"/>
          </p:cNvPicPr>
          <p:nvPr/>
        </p:nvPicPr>
        <p:blipFill>
          <a:blip r:embed="rId2" cstate="print"/>
          <a:srcRect/>
          <a:stretch>
            <a:fillRect/>
          </a:stretch>
        </p:blipFill>
        <p:spPr bwMode="auto">
          <a:xfrm>
            <a:off x="395288" y="260350"/>
            <a:ext cx="1514475" cy="1343025"/>
          </a:xfrm>
          <a:prstGeom prst="rect">
            <a:avLst/>
          </a:prstGeom>
          <a:noFill/>
        </p:spPr>
      </p:pic>
    </p:spTree>
    <p:extLst>
      <p:ext uri="{BB962C8B-B14F-4D97-AF65-F5344CB8AC3E}">
        <p14:creationId xmlns:p14="http://schemas.microsoft.com/office/powerpoint/2010/main" val="41972313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en-US" dirty="0">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en-US" dirty="0">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83439440-AA54-4B1D-9ACA-7188269D434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5959885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BE"/>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en-US" dirty="0">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en-US" dirty="0">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35A6839B-0EE5-4627-8D8E-A0C1488E406D}"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5773933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datum 4"/>
          <p:cNvSpPr>
            <a:spLocks noGrp="1"/>
          </p:cNvSpPr>
          <p:nvPr>
            <p:ph type="dt" sz="half" idx="10"/>
          </p:nvPr>
        </p:nvSpPr>
        <p:spPr/>
        <p:txBody>
          <a:bodyPr/>
          <a:lstStyle>
            <a:lvl1pPr>
              <a:defRPr/>
            </a:lvl1pPr>
          </a:lstStyle>
          <a:p>
            <a:endParaRPr lang="en-US" dirty="0">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en-US" dirty="0">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E9298C50-1ADC-41C7-B133-2FE4F621EC81}"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4524798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BE"/>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7" name="Tijdelijke aanduiding voor datum 6"/>
          <p:cNvSpPr>
            <a:spLocks noGrp="1"/>
          </p:cNvSpPr>
          <p:nvPr>
            <p:ph type="dt" sz="half" idx="10"/>
          </p:nvPr>
        </p:nvSpPr>
        <p:spPr/>
        <p:txBody>
          <a:bodyPr/>
          <a:lstStyle>
            <a:lvl1pPr>
              <a:defRPr/>
            </a:lvl1pPr>
          </a:lstStyle>
          <a:p>
            <a:endParaRPr lang="en-US" dirty="0">
              <a:solidFill>
                <a:srgbClr val="000000"/>
              </a:solidFill>
            </a:endParaRPr>
          </a:p>
        </p:txBody>
      </p:sp>
      <p:sp>
        <p:nvSpPr>
          <p:cNvPr id="8" name="Tijdelijke aanduiding voor voettekst 7"/>
          <p:cNvSpPr>
            <a:spLocks noGrp="1"/>
          </p:cNvSpPr>
          <p:nvPr>
            <p:ph type="ftr" sz="quarter" idx="11"/>
          </p:nvPr>
        </p:nvSpPr>
        <p:spPr/>
        <p:txBody>
          <a:bodyPr/>
          <a:lstStyle>
            <a:lvl1pPr>
              <a:defRPr/>
            </a:lvl1pPr>
          </a:lstStyle>
          <a:p>
            <a:endParaRPr lang="en-US" dirty="0">
              <a:solidFill>
                <a:srgbClr val="000000"/>
              </a:solidFill>
            </a:endParaRPr>
          </a:p>
        </p:txBody>
      </p:sp>
      <p:sp>
        <p:nvSpPr>
          <p:cNvPr id="9" name="Tijdelijke aanduiding voor dianummer 8"/>
          <p:cNvSpPr>
            <a:spLocks noGrp="1"/>
          </p:cNvSpPr>
          <p:nvPr>
            <p:ph type="sldNum" sz="quarter" idx="12"/>
          </p:nvPr>
        </p:nvSpPr>
        <p:spPr/>
        <p:txBody>
          <a:bodyPr/>
          <a:lstStyle>
            <a:lvl1pPr>
              <a:defRPr/>
            </a:lvl1pPr>
          </a:lstStyle>
          <a:p>
            <a:fld id="{A940DC52-AFF7-4F41-88EF-DF9A0F12BAA9}"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17888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lvl1pPr>
              <a:defRPr/>
            </a:lvl1pPr>
          </a:lstStyle>
          <a:p>
            <a:endParaRPr lang="en-US" dirty="0"/>
          </a:p>
        </p:txBody>
      </p:sp>
      <p:sp>
        <p:nvSpPr>
          <p:cNvPr id="5" name="Espace réservé du pied de page 4"/>
          <p:cNvSpPr>
            <a:spLocks noGrp="1"/>
          </p:cNvSpPr>
          <p:nvPr>
            <p:ph type="ftr" sz="quarter" idx="11"/>
          </p:nvPr>
        </p:nvSpPr>
        <p:spPr/>
        <p:txBody>
          <a:bodyPr/>
          <a:lstStyle>
            <a:lvl1pPr>
              <a:defRPr/>
            </a:lvl1pPr>
          </a:lstStyle>
          <a:p>
            <a:endParaRPr lang="en-US" dirty="0"/>
          </a:p>
        </p:txBody>
      </p:sp>
      <p:sp>
        <p:nvSpPr>
          <p:cNvPr id="6" name="Espace réservé du numéro de diapositive 5"/>
          <p:cNvSpPr>
            <a:spLocks noGrp="1"/>
          </p:cNvSpPr>
          <p:nvPr>
            <p:ph type="sldNum" sz="quarter" idx="12"/>
          </p:nvPr>
        </p:nvSpPr>
        <p:spPr/>
        <p:txBody>
          <a:bodyPr/>
          <a:lstStyle>
            <a:lvl1pPr>
              <a:defRPr/>
            </a:lvl1pPr>
          </a:lstStyle>
          <a:p>
            <a:fld id="{6453E90E-CB7D-43B2-9B6E-AD9F68D9F747}" type="slidenum">
              <a:rPr lang="en-US"/>
              <a:pPr/>
              <a:t>‹#›</a:t>
            </a:fld>
            <a:endParaRPr lang="en-US" dirty="0"/>
          </a:p>
        </p:txBody>
      </p:sp>
    </p:spTree>
    <p:extLst>
      <p:ext uri="{BB962C8B-B14F-4D97-AF65-F5344CB8AC3E}">
        <p14:creationId xmlns:p14="http://schemas.microsoft.com/office/powerpoint/2010/main" val="1898030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datum 2"/>
          <p:cNvSpPr>
            <a:spLocks noGrp="1"/>
          </p:cNvSpPr>
          <p:nvPr>
            <p:ph type="dt" sz="half" idx="10"/>
          </p:nvPr>
        </p:nvSpPr>
        <p:spPr/>
        <p:txBody>
          <a:bodyPr/>
          <a:lstStyle>
            <a:lvl1pPr>
              <a:defRPr/>
            </a:lvl1pPr>
          </a:lstStyle>
          <a:p>
            <a:endParaRPr lang="en-US" dirty="0">
              <a:solidFill>
                <a:srgbClr val="000000"/>
              </a:solidFill>
            </a:endParaRPr>
          </a:p>
        </p:txBody>
      </p:sp>
      <p:sp>
        <p:nvSpPr>
          <p:cNvPr id="4" name="Tijdelijke aanduiding voor voettekst 3"/>
          <p:cNvSpPr>
            <a:spLocks noGrp="1"/>
          </p:cNvSpPr>
          <p:nvPr>
            <p:ph type="ftr" sz="quarter" idx="11"/>
          </p:nvPr>
        </p:nvSpPr>
        <p:spPr/>
        <p:txBody>
          <a:bodyPr/>
          <a:lstStyle>
            <a:lvl1pPr>
              <a:defRPr/>
            </a:lvl1pPr>
          </a:lstStyle>
          <a:p>
            <a:endParaRPr lang="en-US" dirty="0">
              <a:solidFill>
                <a:srgbClr val="000000"/>
              </a:solidFill>
            </a:endParaRPr>
          </a:p>
        </p:txBody>
      </p:sp>
      <p:sp>
        <p:nvSpPr>
          <p:cNvPr id="5" name="Tijdelijke aanduiding voor dianummer 4"/>
          <p:cNvSpPr>
            <a:spLocks noGrp="1"/>
          </p:cNvSpPr>
          <p:nvPr>
            <p:ph type="sldNum" sz="quarter" idx="12"/>
          </p:nvPr>
        </p:nvSpPr>
        <p:spPr/>
        <p:txBody>
          <a:bodyPr/>
          <a:lstStyle>
            <a:lvl1pPr>
              <a:defRPr/>
            </a:lvl1pPr>
          </a:lstStyle>
          <a:p>
            <a:fld id="{430A0F2F-E524-4852-AFFD-B21AC581871E}"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939208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en-US" dirty="0">
              <a:solidFill>
                <a:srgbClr val="000000"/>
              </a:solidFill>
            </a:endParaRPr>
          </a:p>
        </p:txBody>
      </p:sp>
      <p:sp>
        <p:nvSpPr>
          <p:cNvPr id="3" name="Tijdelijke aanduiding voor voettekst 2"/>
          <p:cNvSpPr>
            <a:spLocks noGrp="1"/>
          </p:cNvSpPr>
          <p:nvPr>
            <p:ph type="ftr" sz="quarter" idx="11"/>
          </p:nvPr>
        </p:nvSpPr>
        <p:spPr/>
        <p:txBody>
          <a:bodyPr/>
          <a:lstStyle>
            <a:lvl1pPr>
              <a:defRPr/>
            </a:lvl1pPr>
          </a:lstStyle>
          <a:p>
            <a:endParaRPr lang="en-US" dirty="0">
              <a:solidFill>
                <a:srgbClr val="000000"/>
              </a:solidFill>
            </a:endParaRPr>
          </a:p>
        </p:txBody>
      </p:sp>
      <p:sp>
        <p:nvSpPr>
          <p:cNvPr id="4" name="Tijdelijke aanduiding voor dianummer 3"/>
          <p:cNvSpPr>
            <a:spLocks noGrp="1"/>
          </p:cNvSpPr>
          <p:nvPr>
            <p:ph type="sldNum" sz="quarter" idx="12"/>
          </p:nvPr>
        </p:nvSpPr>
        <p:spPr/>
        <p:txBody>
          <a:bodyPr/>
          <a:lstStyle>
            <a:lvl1pPr>
              <a:defRPr/>
            </a:lvl1pPr>
          </a:lstStyle>
          <a:p>
            <a:fld id="{4C74AEAF-B1D6-4E20-A157-94CE879463C3}"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42311798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BE"/>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US" dirty="0">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en-US" dirty="0">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348DEB62-7FEB-4788-8488-032D7E02825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439942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BE"/>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dirty="0" smtClean="0"/>
              <a:t>Klik op het pictogram als u een afbeelding wilt toevoegen</a:t>
            </a:r>
            <a:endParaRPr lang="nl-BE"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US" dirty="0">
              <a:solidFill>
                <a:srgbClr val="000000"/>
              </a:solidFill>
            </a:endParaRPr>
          </a:p>
        </p:txBody>
      </p:sp>
      <p:sp>
        <p:nvSpPr>
          <p:cNvPr id="6" name="Tijdelijke aanduiding voor voettekst 5"/>
          <p:cNvSpPr>
            <a:spLocks noGrp="1"/>
          </p:cNvSpPr>
          <p:nvPr>
            <p:ph type="ftr" sz="quarter" idx="11"/>
          </p:nvPr>
        </p:nvSpPr>
        <p:spPr/>
        <p:txBody>
          <a:bodyPr/>
          <a:lstStyle>
            <a:lvl1pPr>
              <a:defRPr/>
            </a:lvl1pPr>
          </a:lstStyle>
          <a:p>
            <a:endParaRPr lang="en-US" dirty="0">
              <a:solidFill>
                <a:srgbClr val="000000"/>
              </a:solidFill>
            </a:endParaRPr>
          </a:p>
        </p:txBody>
      </p:sp>
      <p:sp>
        <p:nvSpPr>
          <p:cNvPr id="7" name="Tijdelijke aanduiding voor dianummer 6"/>
          <p:cNvSpPr>
            <a:spLocks noGrp="1"/>
          </p:cNvSpPr>
          <p:nvPr>
            <p:ph type="sldNum" sz="quarter" idx="12"/>
          </p:nvPr>
        </p:nvSpPr>
        <p:spPr/>
        <p:txBody>
          <a:bodyPr/>
          <a:lstStyle>
            <a:lvl1pPr>
              <a:defRPr/>
            </a:lvl1pPr>
          </a:lstStyle>
          <a:p>
            <a:fld id="{C775035E-7A0F-463C-AED6-BC8E14A3543F}"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60717293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BE"/>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en-US" dirty="0">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en-US" dirty="0">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05352F43-C983-49C8-8B8B-C2623F6BCF3B}"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5554843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BE"/>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BE"/>
          </a:p>
        </p:txBody>
      </p:sp>
      <p:sp>
        <p:nvSpPr>
          <p:cNvPr id="4" name="Tijdelijke aanduiding voor datum 3"/>
          <p:cNvSpPr>
            <a:spLocks noGrp="1"/>
          </p:cNvSpPr>
          <p:nvPr>
            <p:ph type="dt" sz="half" idx="10"/>
          </p:nvPr>
        </p:nvSpPr>
        <p:spPr/>
        <p:txBody>
          <a:bodyPr/>
          <a:lstStyle>
            <a:lvl1pPr>
              <a:defRPr/>
            </a:lvl1pPr>
          </a:lstStyle>
          <a:p>
            <a:endParaRPr lang="en-US" dirty="0">
              <a:solidFill>
                <a:srgbClr val="000000"/>
              </a:solidFill>
            </a:endParaRPr>
          </a:p>
        </p:txBody>
      </p:sp>
      <p:sp>
        <p:nvSpPr>
          <p:cNvPr id="5" name="Tijdelijke aanduiding voor voettekst 4"/>
          <p:cNvSpPr>
            <a:spLocks noGrp="1"/>
          </p:cNvSpPr>
          <p:nvPr>
            <p:ph type="ftr" sz="quarter" idx="11"/>
          </p:nvPr>
        </p:nvSpPr>
        <p:spPr/>
        <p:txBody>
          <a:bodyPr/>
          <a:lstStyle>
            <a:lvl1pPr>
              <a:defRPr/>
            </a:lvl1pPr>
          </a:lstStyle>
          <a:p>
            <a:endParaRPr lang="en-US" dirty="0">
              <a:solidFill>
                <a:srgbClr val="000000"/>
              </a:solidFill>
            </a:endParaRPr>
          </a:p>
        </p:txBody>
      </p:sp>
      <p:sp>
        <p:nvSpPr>
          <p:cNvPr id="6" name="Tijdelijke aanduiding voor dianummer 5"/>
          <p:cNvSpPr>
            <a:spLocks noGrp="1"/>
          </p:cNvSpPr>
          <p:nvPr>
            <p:ph type="sldNum" sz="quarter" idx="12"/>
          </p:nvPr>
        </p:nvSpPr>
        <p:spPr/>
        <p:txBody>
          <a:bodyPr/>
          <a:lstStyle>
            <a:lvl1pPr>
              <a:defRPr/>
            </a:lvl1pPr>
          </a:lstStyle>
          <a:p>
            <a:fld id="{F167A68B-9CBC-4E85-8694-01C959889AA0}"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734169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DDC5DEEA-9D5A-4FFC-90D8-9FA7683C84AE}" type="slidenum">
              <a:rPr lang="en-US"/>
              <a:pPr/>
              <a:t>‹#›</a:t>
            </a:fld>
            <a:endParaRPr lang="en-US" dirty="0"/>
          </a:p>
        </p:txBody>
      </p:sp>
    </p:spTree>
    <p:extLst>
      <p:ext uri="{BB962C8B-B14F-4D97-AF65-F5344CB8AC3E}">
        <p14:creationId xmlns:p14="http://schemas.microsoft.com/office/powerpoint/2010/main" val="3951167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endParaRPr lang="en-US" dirty="0"/>
          </a:p>
        </p:txBody>
      </p:sp>
      <p:sp>
        <p:nvSpPr>
          <p:cNvPr id="8" name="Espace réservé du pied de page 7"/>
          <p:cNvSpPr>
            <a:spLocks noGrp="1"/>
          </p:cNvSpPr>
          <p:nvPr>
            <p:ph type="ftr" sz="quarter" idx="11"/>
          </p:nvPr>
        </p:nvSpPr>
        <p:spPr/>
        <p:txBody>
          <a:bodyPr/>
          <a:lstStyle>
            <a:lvl1pPr>
              <a:defRPr/>
            </a:lvl1pPr>
          </a:lstStyle>
          <a:p>
            <a:endParaRPr lang="en-US" dirty="0"/>
          </a:p>
        </p:txBody>
      </p:sp>
      <p:sp>
        <p:nvSpPr>
          <p:cNvPr id="9" name="Espace réservé du numéro de diapositive 8"/>
          <p:cNvSpPr>
            <a:spLocks noGrp="1"/>
          </p:cNvSpPr>
          <p:nvPr>
            <p:ph type="sldNum" sz="quarter" idx="12"/>
          </p:nvPr>
        </p:nvSpPr>
        <p:spPr/>
        <p:txBody>
          <a:bodyPr/>
          <a:lstStyle>
            <a:lvl1pPr>
              <a:defRPr/>
            </a:lvl1pPr>
          </a:lstStyle>
          <a:p>
            <a:fld id="{FAC37B72-9B1B-4EDF-AB68-9871F68D9056}" type="slidenum">
              <a:rPr lang="en-US"/>
              <a:pPr/>
              <a:t>‹#›</a:t>
            </a:fld>
            <a:endParaRPr lang="en-US" dirty="0"/>
          </a:p>
        </p:txBody>
      </p:sp>
    </p:spTree>
    <p:extLst>
      <p:ext uri="{BB962C8B-B14F-4D97-AF65-F5344CB8AC3E}">
        <p14:creationId xmlns:p14="http://schemas.microsoft.com/office/powerpoint/2010/main" val="2654491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lvl1pPr>
              <a:defRPr/>
            </a:lvl1pPr>
          </a:lstStyle>
          <a:p>
            <a:endParaRPr lang="en-US" dirty="0"/>
          </a:p>
        </p:txBody>
      </p:sp>
      <p:sp>
        <p:nvSpPr>
          <p:cNvPr id="4" name="Espace réservé du pied de page 3"/>
          <p:cNvSpPr>
            <a:spLocks noGrp="1"/>
          </p:cNvSpPr>
          <p:nvPr>
            <p:ph type="ftr" sz="quarter" idx="11"/>
          </p:nvPr>
        </p:nvSpPr>
        <p:spPr/>
        <p:txBody>
          <a:bodyPr/>
          <a:lstStyle>
            <a:lvl1pPr>
              <a:defRPr/>
            </a:lvl1pPr>
          </a:lstStyle>
          <a:p>
            <a:endParaRPr lang="en-US" dirty="0"/>
          </a:p>
        </p:txBody>
      </p:sp>
      <p:sp>
        <p:nvSpPr>
          <p:cNvPr id="5" name="Espace réservé du numéro de diapositive 4"/>
          <p:cNvSpPr>
            <a:spLocks noGrp="1"/>
          </p:cNvSpPr>
          <p:nvPr>
            <p:ph type="sldNum" sz="quarter" idx="12"/>
          </p:nvPr>
        </p:nvSpPr>
        <p:spPr/>
        <p:txBody>
          <a:bodyPr/>
          <a:lstStyle>
            <a:lvl1pPr>
              <a:defRPr/>
            </a:lvl1pPr>
          </a:lstStyle>
          <a:p>
            <a:fld id="{9BCEF819-1605-4FC0-9784-DF74C95B7542}" type="slidenum">
              <a:rPr lang="en-US"/>
              <a:pPr/>
              <a:t>‹#›</a:t>
            </a:fld>
            <a:endParaRPr lang="en-US" dirty="0"/>
          </a:p>
        </p:txBody>
      </p:sp>
    </p:spTree>
    <p:extLst>
      <p:ext uri="{BB962C8B-B14F-4D97-AF65-F5344CB8AC3E}">
        <p14:creationId xmlns:p14="http://schemas.microsoft.com/office/powerpoint/2010/main" val="704986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en-US" dirty="0"/>
          </a:p>
        </p:txBody>
      </p:sp>
      <p:sp>
        <p:nvSpPr>
          <p:cNvPr id="3" name="Espace réservé du pied de page 2"/>
          <p:cNvSpPr>
            <a:spLocks noGrp="1"/>
          </p:cNvSpPr>
          <p:nvPr>
            <p:ph type="ftr" sz="quarter" idx="11"/>
          </p:nvPr>
        </p:nvSpPr>
        <p:spPr/>
        <p:txBody>
          <a:bodyPr/>
          <a:lstStyle>
            <a:lvl1pPr>
              <a:defRPr/>
            </a:lvl1pPr>
          </a:lstStyle>
          <a:p>
            <a:endParaRPr lang="en-US" dirty="0"/>
          </a:p>
        </p:txBody>
      </p:sp>
      <p:sp>
        <p:nvSpPr>
          <p:cNvPr id="4" name="Espace réservé du numéro de diapositive 3"/>
          <p:cNvSpPr>
            <a:spLocks noGrp="1"/>
          </p:cNvSpPr>
          <p:nvPr>
            <p:ph type="sldNum" sz="quarter" idx="12"/>
          </p:nvPr>
        </p:nvSpPr>
        <p:spPr/>
        <p:txBody>
          <a:bodyPr/>
          <a:lstStyle>
            <a:lvl1pPr>
              <a:defRPr/>
            </a:lvl1pPr>
          </a:lstStyle>
          <a:p>
            <a:fld id="{5D770DD5-5602-4EA1-9565-38E62DD05071}" type="slidenum">
              <a:rPr lang="en-US"/>
              <a:pPr/>
              <a:t>‹#›</a:t>
            </a:fld>
            <a:endParaRPr lang="en-US" dirty="0"/>
          </a:p>
        </p:txBody>
      </p:sp>
    </p:spTree>
    <p:extLst>
      <p:ext uri="{BB962C8B-B14F-4D97-AF65-F5344CB8AC3E}">
        <p14:creationId xmlns:p14="http://schemas.microsoft.com/office/powerpoint/2010/main" val="2762348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F01BC870-75E2-4317-9B2A-CA78BD704E3D}" type="slidenum">
              <a:rPr lang="en-US"/>
              <a:pPr/>
              <a:t>‹#›</a:t>
            </a:fld>
            <a:endParaRPr lang="en-US" dirty="0"/>
          </a:p>
        </p:txBody>
      </p:sp>
    </p:spTree>
    <p:extLst>
      <p:ext uri="{BB962C8B-B14F-4D97-AF65-F5344CB8AC3E}">
        <p14:creationId xmlns:p14="http://schemas.microsoft.com/office/powerpoint/2010/main" val="1088651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lvl1pPr>
              <a:defRPr/>
            </a:lvl1pPr>
          </a:lstStyle>
          <a:p>
            <a:endParaRPr lang="en-US" dirty="0"/>
          </a:p>
        </p:txBody>
      </p:sp>
      <p:sp>
        <p:nvSpPr>
          <p:cNvPr id="6" name="Espace réservé du pied de page 5"/>
          <p:cNvSpPr>
            <a:spLocks noGrp="1"/>
          </p:cNvSpPr>
          <p:nvPr>
            <p:ph type="ftr" sz="quarter" idx="11"/>
          </p:nvPr>
        </p:nvSpPr>
        <p:spPr/>
        <p:txBody>
          <a:bodyPr/>
          <a:lstStyle>
            <a:lvl1pPr>
              <a:defRPr/>
            </a:lvl1pPr>
          </a:lstStyle>
          <a:p>
            <a:endParaRPr lang="en-US" dirty="0"/>
          </a:p>
        </p:txBody>
      </p:sp>
      <p:sp>
        <p:nvSpPr>
          <p:cNvPr id="7" name="Espace réservé du numéro de diapositive 6"/>
          <p:cNvSpPr>
            <a:spLocks noGrp="1"/>
          </p:cNvSpPr>
          <p:nvPr>
            <p:ph type="sldNum" sz="quarter" idx="12"/>
          </p:nvPr>
        </p:nvSpPr>
        <p:spPr/>
        <p:txBody>
          <a:bodyPr/>
          <a:lstStyle>
            <a:lvl1pPr>
              <a:defRPr/>
            </a:lvl1pPr>
          </a:lstStyle>
          <a:p>
            <a:fld id="{6A4F4498-E022-44EC-8223-8DEA3F190289}" type="slidenum">
              <a:rPr lang="en-US"/>
              <a:pPr/>
              <a:t>‹#›</a:t>
            </a:fld>
            <a:endParaRPr lang="en-US" dirty="0"/>
          </a:p>
        </p:txBody>
      </p:sp>
    </p:spTree>
    <p:extLst>
      <p:ext uri="{BB962C8B-B14F-4D97-AF65-F5344CB8AC3E}">
        <p14:creationId xmlns:p14="http://schemas.microsoft.com/office/powerpoint/2010/main" val="293793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pn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35150" y="274638"/>
            <a:ext cx="685165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Klik om de opmaakprofielen van de modeltekst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04736907-936B-4A83-B39E-09641321DCCA}" type="slidenum">
              <a:rPr lang="en-US"/>
              <a:pPr/>
              <a:t>‹#›</a:t>
            </a:fld>
            <a:endParaRPr lang="en-US" dirty="0"/>
          </a:p>
        </p:txBody>
      </p:sp>
      <p:pic>
        <p:nvPicPr>
          <p:cNvPr id="1032" name="Picture 8" descr="electrogram"/>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23850" y="836613"/>
            <a:ext cx="8820150" cy="7143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L-logo INAMI "/>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95288" y="38100"/>
            <a:ext cx="1514475" cy="1343025"/>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1" fontAlgn="base" hangingPunct="1">
        <a:spcBef>
          <a:spcPct val="0"/>
        </a:spcBef>
        <a:spcAft>
          <a:spcPct val="0"/>
        </a:spcAft>
        <a:defRPr sz="2000" b="1">
          <a:solidFill>
            <a:srgbClr val="007C92"/>
          </a:solidFill>
          <a:latin typeface="+mj-lt"/>
          <a:ea typeface="+mj-ea"/>
          <a:cs typeface="+mj-cs"/>
        </a:defRPr>
      </a:lvl1pPr>
      <a:lvl2pPr algn="ctr" rtl="0" eaLnBrk="1" fontAlgn="base" hangingPunct="1">
        <a:spcBef>
          <a:spcPct val="0"/>
        </a:spcBef>
        <a:spcAft>
          <a:spcPct val="0"/>
        </a:spcAft>
        <a:defRPr sz="2000" b="1">
          <a:solidFill>
            <a:srgbClr val="007C92"/>
          </a:solidFill>
          <a:latin typeface="Verdana" pitchFamily="34" charset="0"/>
        </a:defRPr>
      </a:lvl2pPr>
      <a:lvl3pPr algn="ctr" rtl="0" eaLnBrk="1" fontAlgn="base" hangingPunct="1">
        <a:spcBef>
          <a:spcPct val="0"/>
        </a:spcBef>
        <a:spcAft>
          <a:spcPct val="0"/>
        </a:spcAft>
        <a:defRPr sz="2000" b="1">
          <a:solidFill>
            <a:srgbClr val="007C92"/>
          </a:solidFill>
          <a:latin typeface="Verdana" pitchFamily="34" charset="0"/>
        </a:defRPr>
      </a:lvl3pPr>
      <a:lvl4pPr algn="ctr" rtl="0" eaLnBrk="1" fontAlgn="base" hangingPunct="1">
        <a:spcBef>
          <a:spcPct val="0"/>
        </a:spcBef>
        <a:spcAft>
          <a:spcPct val="0"/>
        </a:spcAft>
        <a:defRPr sz="2000" b="1">
          <a:solidFill>
            <a:srgbClr val="007C92"/>
          </a:solidFill>
          <a:latin typeface="Verdana" pitchFamily="34" charset="0"/>
        </a:defRPr>
      </a:lvl4pPr>
      <a:lvl5pPr algn="ctr" rtl="0" eaLnBrk="1" fontAlgn="base" hangingPunct="1">
        <a:spcBef>
          <a:spcPct val="0"/>
        </a:spcBef>
        <a:spcAft>
          <a:spcPct val="0"/>
        </a:spcAft>
        <a:defRPr sz="2000" b="1">
          <a:solidFill>
            <a:srgbClr val="007C92"/>
          </a:solidFill>
          <a:latin typeface="Verdana" pitchFamily="34" charset="0"/>
        </a:defRPr>
      </a:lvl5pPr>
      <a:lvl6pPr marL="457200" algn="ctr" rtl="0" eaLnBrk="1" fontAlgn="base" hangingPunct="1">
        <a:spcBef>
          <a:spcPct val="0"/>
        </a:spcBef>
        <a:spcAft>
          <a:spcPct val="0"/>
        </a:spcAft>
        <a:defRPr sz="2000" b="1">
          <a:solidFill>
            <a:srgbClr val="007C92"/>
          </a:solidFill>
          <a:latin typeface="Verdana" pitchFamily="34" charset="0"/>
        </a:defRPr>
      </a:lvl6pPr>
      <a:lvl7pPr marL="914400" algn="ctr" rtl="0" eaLnBrk="1" fontAlgn="base" hangingPunct="1">
        <a:spcBef>
          <a:spcPct val="0"/>
        </a:spcBef>
        <a:spcAft>
          <a:spcPct val="0"/>
        </a:spcAft>
        <a:defRPr sz="2000" b="1">
          <a:solidFill>
            <a:srgbClr val="007C92"/>
          </a:solidFill>
          <a:latin typeface="Verdana" pitchFamily="34" charset="0"/>
        </a:defRPr>
      </a:lvl7pPr>
      <a:lvl8pPr marL="1371600" algn="ctr" rtl="0" eaLnBrk="1" fontAlgn="base" hangingPunct="1">
        <a:spcBef>
          <a:spcPct val="0"/>
        </a:spcBef>
        <a:spcAft>
          <a:spcPct val="0"/>
        </a:spcAft>
        <a:defRPr sz="2000" b="1">
          <a:solidFill>
            <a:srgbClr val="007C92"/>
          </a:solidFill>
          <a:latin typeface="Verdana" pitchFamily="34" charset="0"/>
        </a:defRPr>
      </a:lvl8pPr>
      <a:lvl9pPr marL="1828800" algn="ctr" rtl="0" eaLnBrk="1" fontAlgn="base" hangingPunct="1">
        <a:spcBef>
          <a:spcPct val="0"/>
        </a:spcBef>
        <a:spcAft>
          <a:spcPct val="0"/>
        </a:spcAft>
        <a:defRPr sz="2000" b="1">
          <a:solidFill>
            <a:srgbClr val="007C92"/>
          </a:solidFill>
          <a:latin typeface="Verdana" pitchFamily="34"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86B1329B-0296-42AF-BC78-19F858EC135B}" type="datetime1">
              <a:rPr lang="fr-BE" smtClean="0">
                <a:solidFill>
                  <a:prstClr val="black">
                    <a:tint val="75000"/>
                  </a:prstClr>
                </a:solidFill>
                <a:latin typeface="Calibri"/>
              </a:rPr>
              <a:pPr fontAlgn="auto">
                <a:spcBef>
                  <a:spcPts val="0"/>
                </a:spcBef>
                <a:spcAft>
                  <a:spcPts val="0"/>
                </a:spcAft>
              </a:pPr>
              <a:t>28/04/2014</a:t>
            </a:fld>
            <a:endParaRPr lang="fr-BE" dirty="0">
              <a:solidFill>
                <a:prstClr val="black">
                  <a:tint val="75000"/>
                </a:prstClr>
              </a:solidFill>
              <a:latin typeface="Calibri"/>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fr-BE" dirty="0">
              <a:solidFill>
                <a:prstClr val="black">
                  <a:tint val="75000"/>
                </a:prstClr>
              </a:solidFill>
              <a:latin typeface="Calibri"/>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F27F979D-E2D1-4B51-A2C9-7B9313D8EF70}" type="slidenum">
              <a:rPr lang="fr-BE" smtClean="0">
                <a:solidFill>
                  <a:prstClr val="black">
                    <a:tint val="75000"/>
                  </a:prstClr>
                </a:solidFill>
                <a:latin typeface="Calibri"/>
              </a:rPr>
              <a:pPr fontAlgn="auto">
                <a:spcBef>
                  <a:spcPts val="0"/>
                </a:spcBef>
                <a:spcAft>
                  <a:spcPts val="0"/>
                </a:spcAft>
              </a:pPr>
              <a:t>‹#›</a:t>
            </a:fld>
            <a:endParaRPr lang="fr-BE" dirty="0">
              <a:solidFill>
                <a:prstClr val="black">
                  <a:tint val="75000"/>
                </a:prstClr>
              </a:solidFill>
              <a:latin typeface="Calibri"/>
            </a:endParaRPr>
          </a:p>
        </p:txBody>
      </p:sp>
    </p:spTree>
    <p:extLst>
      <p:ext uri="{BB962C8B-B14F-4D97-AF65-F5344CB8AC3E}">
        <p14:creationId xmlns:p14="http://schemas.microsoft.com/office/powerpoint/2010/main" val="398983381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835150" y="274638"/>
            <a:ext cx="6851650" cy="7778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KLIK OM HET OPMAAKPROFIEL TE BEWERKEN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Klik om de opmaakprofielen van de modeltekst te bewerken</a:t>
            </a:r>
          </a:p>
          <a:p>
            <a:pPr lvl="1"/>
            <a:r>
              <a:rPr lang="en-US" smtClean="0"/>
              <a:t>Tweede niveau</a:t>
            </a:r>
          </a:p>
          <a:p>
            <a:pPr lvl="2"/>
            <a:r>
              <a:rPr lang="en-US" smtClean="0"/>
              <a:t>Derde niveau</a:t>
            </a:r>
          </a:p>
          <a:p>
            <a:pPr lvl="3"/>
            <a:r>
              <a:rPr lang="en-US" smtClean="0"/>
              <a:t>Vierde niveau</a:t>
            </a:r>
          </a:p>
          <a:p>
            <a:pPr lvl="4"/>
            <a:r>
              <a:rPr lang="en-US" smtClean="0"/>
              <a:t>Vijfde niveau</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E1F04AC-FFE9-49E6-BE7D-5D23FC77D287}" type="slidenum">
              <a:rPr lang="en-US">
                <a:solidFill>
                  <a:srgbClr val="000000"/>
                </a:solidFill>
              </a:rPr>
              <a:pPr/>
              <a:t>‹#›</a:t>
            </a:fld>
            <a:endParaRPr lang="en-US" dirty="0">
              <a:solidFill>
                <a:srgbClr val="000000"/>
              </a:solidFill>
            </a:endParaRPr>
          </a:p>
        </p:txBody>
      </p:sp>
      <p:pic>
        <p:nvPicPr>
          <p:cNvPr id="1032" name="Picture 8" descr="electrogram"/>
          <p:cNvPicPr>
            <a:picLocks noChangeAspect="1" noChangeArrowheads="1"/>
          </p:cNvPicPr>
          <p:nvPr/>
        </p:nvPicPr>
        <p:blipFill>
          <a:blip r:embed="rId13" cstate="print"/>
          <a:srcRect/>
          <a:stretch>
            <a:fillRect/>
          </a:stretch>
        </p:blipFill>
        <p:spPr bwMode="auto">
          <a:xfrm>
            <a:off x="323850" y="836613"/>
            <a:ext cx="8820150" cy="714375"/>
          </a:xfrm>
          <a:prstGeom prst="rect">
            <a:avLst/>
          </a:prstGeom>
          <a:noFill/>
        </p:spPr>
      </p:pic>
      <p:pic>
        <p:nvPicPr>
          <p:cNvPr id="1033" name="Picture 9" descr="L-logo INAMI "/>
          <p:cNvPicPr>
            <a:picLocks noChangeAspect="1" noChangeArrowheads="1"/>
          </p:cNvPicPr>
          <p:nvPr/>
        </p:nvPicPr>
        <p:blipFill>
          <a:blip r:embed="rId14" cstate="print"/>
          <a:srcRect/>
          <a:stretch>
            <a:fillRect/>
          </a:stretch>
        </p:blipFill>
        <p:spPr bwMode="auto">
          <a:xfrm>
            <a:off x="395288" y="38100"/>
            <a:ext cx="1514475" cy="1343025"/>
          </a:xfrm>
          <a:prstGeom prst="rect">
            <a:avLst/>
          </a:prstGeom>
          <a:noFill/>
        </p:spPr>
      </p:pic>
    </p:spTree>
    <p:extLst>
      <p:ext uri="{BB962C8B-B14F-4D97-AF65-F5344CB8AC3E}">
        <p14:creationId xmlns:p14="http://schemas.microsoft.com/office/powerpoint/2010/main" val="229846164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hf hdr="0" ftr="0" dt="0"/>
  <p:txStyles>
    <p:titleStyle>
      <a:lvl1pPr algn="ctr" rtl="0" eaLnBrk="1" fontAlgn="base" hangingPunct="1">
        <a:spcBef>
          <a:spcPct val="0"/>
        </a:spcBef>
        <a:spcAft>
          <a:spcPct val="0"/>
        </a:spcAft>
        <a:defRPr sz="2000" b="1">
          <a:solidFill>
            <a:srgbClr val="007C92"/>
          </a:solidFill>
          <a:latin typeface="+mj-lt"/>
          <a:ea typeface="+mj-ea"/>
          <a:cs typeface="+mj-cs"/>
        </a:defRPr>
      </a:lvl1pPr>
      <a:lvl2pPr algn="ctr" rtl="0" eaLnBrk="1" fontAlgn="base" hangingPunct="1">
        <a:spcBef>
          <a:spcPct val="0"/>
        </a:spcBef>
        <a:spcAft>
          <a:spcPct val="0"/>
        </a:spcAft>
        <a:defRPr sz="2000" b="1">
          <a:solidFill>
            <a:srgbClr val="007C92"/>
          </a:solidFill>
          <a:latin typeface="Verdana" pitchFamily="34" charset="0"/>
        </a:defRPr>
      </a:lvl2pPr>
      <a:lvl3pPr algn="ctr" rtl="0" eaLnBrk="1" fontAlgn="base" hangingPunct="1">
        <a:spcBef>
          <a:spcPct val="0"/>
        </a:spcBef>
        <a:spcAft>
          <a:spcPct val="0"/>
        </a:spcAft>
        <a:defRPr sz="2000" b="1">
          <a:solidFill>
            <a:srgbClr val="007C92"/>
          </a:solidFill>
          <a:latin typeface="Verdana" pitchFamily="34" charset="0"/>
        </a:defRPr>
      </a:lvl3pPr>
      <a:lvl4pPr algn="ctr" rtl="0" eaLnBrk="1" fontAlgn="base" hangingPunct="1">
        <a:spcBef>
          <a:spcPct val="0"/>
        </a:spcBef>
        <a:spcAft>
          <a:spcPct val="0"/>
        </a:spcAft>
        <a:defRPr sz="2000" b="1">
          <a:solidFill>
            <a:srgbClr val="007C92"/>
          </a:solidFill>
          <a:latin typeface="Verdana" pitchFamily="34" charset="0"/>
        </a:defRPr>
      </a:lvl4pPr>
      <a:lvl5pPr algn="ctr" rtl="0" eaLnBrk="1" fontAlgn="base" hangingPunct="1">
        <a:spcBef>
          <a:spcPct val="0"/>
        </a:spcBef>
        <a:spcAft>
          <a:spcPct val="0"/>
        </a:spcAft>
        <a:defRPr sz="2000" b="1">
          <a:solidFill>
            <a:srgbClr val="007C92"/>
          </a:solidFill>
          <a:latin typeface="Verdana" pitchFamily="34" charset="0"/>
        </a:defRPr>
      </a:lvl5pPr>
      <a:lvl6pPr marL="457200" algn="ctr" rtl="0" eaLnBrk="1" fontAlgn="base" hangingPunct="1">
        <a:spcBef>
          <a:spcPct val="0"/>
        </a:spcBef>
        <a:spcAft>
          <a:spcPct val="0"/>
        </a:spcAft>
        <a:defRPr sz="2000" b="1">
          <a:solidFill>
            <a:srgbClr val="007C92"/>
          </a:solidFill>
          <a:latin typeface="Verdana" pitchFamily="34" charset="0"/>
        </a:defRPr>
      </a:lvl6pPr>
      <a:lvl7pPr marL="914400" algn="ctr" rtl="0" eaLnBrk="1" fontAlgn="base" hangingPunct="1">
        <a:spcBef>
          <a:spcPct val="0"/>
        </a:spcBef>
        <a:spcAft>
          <a:spcPct val="0"/>
        </a:spcAft>
        <a:defRPr sz="2000" b="1">
          <a:solidFill>
            <a:srgbClr val="007C92"/>
          </a:solidFill>
          <a:latin typeface="Verdana" pitchFamily="34" charset="0"/>
        </a:defRPr>
      </a:lvl7pPr>
      <a:lvl8pPr marL="1371600" algn="ctr" rtl="0" eaLnBrk="1" fontAlgn="base" hangingPunct="1">
        <a:spcBef>
          <a:spcPct val="0"/>
        </a:spcBef>
        <a:spcAft>
          <a:spcPct val="0"/>
        </a:spcAft>
        <a:defRPr sz="2000" b="1">
          <a:solidFill>
            <a:srgbClr val="007C92"/>
          </a:solidFill>
          <a:latin typeface="Verdana" pitchFamily="34" charset="0"/>
        </a:defRPr>
      </a:lvl8pPr>
      <a:lvl9pPr marL="1828800" algn="ctr" rtl="0" eaLnBrk="1" fontAlgn="base" hangingPunct="1">
        <a:spcBef>
          <a:spcPct val="0"/>
        </a:spcBef>
        <a:spcAft>
          <a:spcPct val="0"/>
        </a:spcAft>
        <a:defRPr sz="2000" b="1">
          <a:solidFill>
            <a:srgbClr val="007C92"/>
          </a:solidFill>
          <a:latin typeface="Verdana" pitchFamily="34" charset="0"/>
        </a:defRPr>
      </a:lvl9pPr>
    </p:titleStyle>
    <p:bodyStyle>
      <a:lvl1pPr marL="342900" indent="-342900" algn="l" rtl="0" eaLnBrk="1" fontAlgn="base" hangingPunct="1">
        <a:spcBef>
          <a:spcPct val="20000"/>
        </a:spcBef>
        <a:spcAft>
          <a:spcPct val="0"/>
        </a:spcAft>
        <a:buChar char="•"/>
        <a:defRPr sz="26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defRPr>
      </a:lvl2pPr>
      <a:lvl3pPr marL="1143000" indent="-228600" algn="l" rtl="0" eaLnBrk="1" fontAlgn="base" hangingPunct="1">
        <a:spcBef>
          <a:spcPct val="20000"/>
        </a:spcBef>
        <a:spcAft>
          <a:spcPct val="0"/>
        </a:spcAft>
        <a:buChar char="•"/>
        <a:defRPr sz="22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1.docx"/></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5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3747EE09-B942-4896-BFA0-84BE8B4CECD2}" type="slidenum">
              <a:rPr lang="en-US"/>
              <a:pPr/>
              <a:t>1</a:t>
            </a:fld>
            <a:endParaRPr lang="en-US" dirty="0"/>
          </a:p>
        </p:txBody>
      </p:sp>
      <p:sp>
        <p:nvSpPr>
          <p:cNvPr id="20482" name="Rectangle 2"/>
          <p:cNvSpPr>
            <a:spLocks noGrp="1" noChangeArrowheads="1"/>
          </p:cNvSpPr>
          <p:nvPr>
            <p:ph type="ctrTitle"/>
          </p:nvPr>
        </p:nvSpPr>
        <p:spPr/>
        <p:txBody>
          <a:bodyPr/>
          <a:lstStyle/>
          <a:p>
            <a:r>
              <a:rPr lang="fr-FR" dirty="0" smtClean="0"/>
              <a:t>Collaboration avec les régions: </a:t>
            </a:r>
            <a:br>
              <a:rPr lang="fr-FR" dirty="0" smtClean="0"/>
            </a:br>
            <a:r>
              <a:rPr lang="fr-FR" dirty="0" smtClean="0"/>
              <a:t>focus sur la nouvelle philosophie en réinsertion professionnelle</a:t>
            </a:r>
            <a:endParaRPr lang="nl-BE" dirty="0"/>
          </a:p>
        </p:txBody>
      </p:sp>
      <p:sp>
        <p:nvSpPr>
          <p:cNvPr id="20483" name="Rectangle 3"/>
          <p:cNvSpPr>
            <a:spLocks noGrp="1" noChangeArrowheads="1"/>
          </p:cNvSpPr>
          <p:nvPr>
            <p:ph type="subTitle" idx="1"/>
          </p:nvPr>
        </p:nvSpPr>
        <p:spPr>
          <a:xfrm>
            <a:off x="684213" y="3429000"/>
            <a:ext cx="7088187" cy="1080120"/>
          </a:xfrm>
        </p:spPr>
        <p:txBody>
          <a:bodyPr/>
          <a:lstStyle/>
          <a:p>
            <a:r>
              <a:rPr lang="fr-BE" dirty="0" smtClean="0"/>
              <a:t>J.Alves</a:t>
            </a:r>
          </a:p>
          <a:p>
            <a:r>
              <a:rPr lang="fr-BE" dirty="0" smtClean="0"/>
              <a:t>Département réinsertion professionnelle</a:t>
            </a:r>
          </a:p>
          <a:p>
            <a:r>
              <a:rPr lang="fr-BE" dirty="0" smtClean="0"/>
              <a:t>Service des indemnités - INAMI</a:t>
            </a:r>
          </a:p>
          <a:p>
            <a:endParaRPr lang="nl-B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Profession de référence: ce qui change</a:t>
            </a:r>
            <a:endParaRPr lang="fr-FR" dirty="0"/>
          </a:p>
        </p:txBody>
      </p:sp>
      <p:sp>
        <p:nvSpPr>
          <p:cNvPr id="3" name="Espace réservé du contenu 2"/>
          <p:cNvSpPr>
            <a:spLocks noGrp="1"/>
          </p:cNvSpPr>
          <p:nvPr>
            <p:ph idx="1"/>
          </p:nvPr>
        </p:nvSpPr>
        <p:spPr/>
        <p:txBody>
          <a:bodyPr/>
          <a:lstStyle/>
          <a:p>
            <a:pPr marL="0" indent="0">
              <a:buNone/>
            </a:pPr>
            <a:r>
              <a:rPr lang="fr-BE" sz="1400" dirty="0"/>
              <a:t>L</a:t>
            </a:r>
            <a:r>
              <a:rPr lang="fr-BE" sz="1400" dirty="0" smtClean="0"/>
              <a:t>es situations suivantes ne constituent plus des professions de référence :</a:t>
            </a:r>
          </a:p>
          <a:p>
            <a:pPr marL="0" indent="0">
              <a:buNone/>
            </a:pPr>
            <a:endParaRPr lang="fr-BE" sz="1400" dirty="0" smtClean="0"/>
          </a:p>
          <a:p>
            <a:r>
              <a:rPr lang="fr-BE" sz="1400" dirty="0" smtClean="0"/>
              <a:t>les formations professionnelles qui sont particulièrement sujettes aux évolutions (sur les plans technologique et social) et qui ne sont pas actualisées (le titulaire n’ayant jamais exercé la profession pour laquelle il a suivi une formation) ;</a:t>
            </a:r>
          </a:p>
          <a:p>
            <a:r>
              <a:rPr lang="fr-BE" sz="1400" dirty="0" smtClean="0"/>
              <a:t>les professions que le titulaire n’a plus exercées et pour lesquelles, suite à l’évolution de la profession, les compétences professionnelles se sont perdues.</a:t>
            </a:r>
          </a:p>
          <a:p>
            <a:pPr marL="0" indent="0">
              <a:buNone/>
            </a:pPr>
            <a:endParaRPr lang="fr-BE" sz="1400" dirty="0" smtClean="0"/>
          </a:p>
          <a:p>
            <a:pPr marL="0" indent="0">
              <a:buNone/>
            </a:pPr>
            <a:r>
              <a:rPr lang="fr-BE" sz="1400" dirty="0" smtClean="0"/>
              <a:t>Ceci a une influence sur l’évaluation en application de l’article 100, §1 de la loi coordonnée du 14.07.1994 :</a:t>
            </a:r>
          </a:p>
          <a:p>
            <a:endParaRPr lang="fr-BE" sz="1400" dirty="0" smtClean="0"/>
          </a:p>
          <a:p>
            <a:r>
              <a:rPr lang="fr-BE" sz="1400" dirty="0" smtClean="0"/>
              <a:t>Exemple: si le titulaire a suivi un cours de mécanique automobile et qui n’a, dans la pratique, jamais travaillé comme mécanicien automobile mais comme aide-maçon, il ne sera pas tenu compte de la formation mécanique automobile pour l’évaluation de la capacité de gain. </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a:solidFill>
                  <a:srgbClr val="000000"/>
                </a:solidFill>
              </a:rPr>
              <a:pPr/>
              <a:t>10</a:t>
            </a:fld>
            <a:endParaRPr lang="en-US" dirty="0">
              <a:solidFill>
                <a:srgbClr val="000000"/>
              </a:solidFill>
            </a:endParaRPr>
          </a:p>
        </p:txBody>
      </p:sp>
    </p:spTree>
    <p:extLst>
      <p:ext uri="{BB962C8B-B14F-4D97-AF65-F5344CB8AC3E}">
        <p14:creationId xmlns:p14="http://schemas.microsoft.com/office/powerpoint/2010/main" val="429429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BE" sz="4000" dirty="0">
                <a:solidFill>
                  <a:prstClr val="black"/>
                </a:solidFill>
              </a:rPr>
              <a:t>Grille d’évaluation de l’incapacité de travail</a:t>
            </a:r>
            <a:r>
              <a:rPr lang="fr-BE" dirty="0">
                <a:solidFill>
                  <a:prstClr val="black"/>
                </a:solidFill>
              </a:rPr>
              <a:t/>
            </a:r>
            <a:br>
              <a:rPr lang="fr-BE" dirty="0">
                <a:solidFill>
                  <a:prstClr val="black"/>
                </a:solidFill>
              </a:rPr>
            </a:br>
            <a:endParaRPr lang="fr-BE" dirty="0"/>
          </a:p>
        </p:txBody>
      </p:sp>
      <p:graphicFrame>
        <p:nvGraphicFramePr>
          <p:cNvPr id="5" name="Objet 4"/>
          <p:cNvGraphicFramePr>
            <a:graphicFrameLocks noChangeAspect="1"/>
          </p:cNvGraphicFramePr>
          <p:nvPr>
            <p:extLst>
              <p:ext uri="{D42A27DB-BD31-4B8C-83A1-F6EECF244321}">
                <p14:modId xmlns:p14="http://schemas.microsoft.com/office/powerpoint/2010/main" val="2687628726"/>
              </p:ext>
            </p:extLst>
          </p:nvPr>
        </p:nvGraphicFramePr>
        <p:xfrm>
          <a:off x="251520" y="908720"/>
          <a:ext cx="8664575" cy="6460090"/>
        </p:xfrm>
        <a:graphic>
          <a:graphicData uri="http://schemas.openxmlformats.org/presentationml/2006/ole">
            <mc:AlternateContent xmlns:mc="http://schemas.openxmlformats.org/markup-compatibility/2006">
              <mc:Choice xmlns:v="urn:schemas-microsoft-com:vml" Requires="v">
                <p:oleObj spid="_x0000_s26639" name="Document" r:id="rId4" imgW="6552316" imgH="4888492" progId="Word.Document.12">
                  <p:embed/>
                </p:oleObj>
              </mc:Choice>
              <mc:Fallback>
                <p:oleObj name="Document" r:id="rId4" imgW="6552316" imgH="4888492" progId="Word.Document.12">
                  <p:embed/>
                  <p:pic>
                    <p:nvPicPr>
                      <p:cNvPr id="0" name=""/>
                      <p:cNvPicPr/>
                      <p:nvPr/>
                    </p:nvPicPr>
                    <p:blipFill>
                      <a:blip r:embed="rId5"/>
                      <a:stretch>
                        <a:fillRect/>
                      </a:stretch>
                    </p:blipFill>
                    <p:spPr>
                      <a:xfrm>
                        <a:off x="251520" y="908720"/>
                        <a:ext cx="8664575" cy="6460090"/>
                      </a:xfrm>
                      <a:prstGeom prst="rect">
                        <a:avLst/>
                      </a:prstGeom>
                    </p:spPr>
                  </p:pic>
                </p:oleObj>
              </mc:Fallback>
            </mc:AlternateContent>
          </a:graphicData>
        </a:graphic>
      </p:graphicFrame>
    </p:spTree>
    <p:extLst>
      <p:ext uri="{BB962C8B-B14F-4D97-AF65-F5344CB8AC3E}">
        <p14:creationId xmlns:p14="http://schemas.microsoft.com/office/powerpoint/2010/main" val="26014505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BE" dirty="0" smtClean="0"/>
              <a:t>Utilisation de la grille d’évaluation de l’incapacité de travail (1)</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400" dirty="0" smtClean="0"/>
              <a:t>L’utilisation de la grille d’évaluation de l’incapacité de travail :</a:t>
            </a:r>
          </a:p>
          <a:p>
            <a:pPr marL="0" indent="0">
              <a:buNone/>
            </a:pPr>
            <a:endParaRPr lang="fr-BE" sz="1400" dirty="0" smtClean="0"/>
          </a:p>
          <a:p>
            <a:r>
              <a:rPr lang="fr-BE" sz="1400" dirty="0" smtClean="0"/>
              <a:t>Encourage le médecin-conseil à mener une réflexion systématique et à prendre des initiatives en matière de réinsertion socioprofessionnelle dès le début de l’incapacité de travail ;</a:t>
            </a:r>
          </a:p>
          <a:p>
            <a:r>
              <a:rPr lang="fr-BE" sz="1400" dirty="0" smtClean="0"/>
              <a:t>prévoit un contrôle par le CMI et une interaction avec celui-ci dès l’entrée en invalidité ;</a:t>
            </a:r>
          </a:p>
          <a:p>
            <a:r>
              <a:rPr lang="fr-BE" sz="1400" dirty="0" smtClean="0"/>
              <a:t>rend visible l’ensemble des efforts et des initiatives de l’assurance indemnités en matière de réinsertion socioprofessionnelle.</a:t>
            </a:r>
          </a:p>
          <a:p>
            <a:endParaRPr lang="fr-BE" sz="1400" dirty="0"/>
          </a:p>
          <a:p>
            <a:pPr marL="0" indent="0">
              <a:buNone/>
            </a:pPr>
            <a:r>
              <a:rPr lang="fr-BE" sz="1400" dirty="0" smtClean="0"/>
              <a:t>Début de l’incapacité de travail </a:t>
            </a:r>
          </a:p>
          <a:p>
            <a:r>
              <a:rPr lang="fr-BE" sz="1400" dirty="0" smtClean="0"/>
              <a:t>Dès le premier entretien avec l’assuré, le médecin-conseil évalue le niveau d’incapacité de travail à l’aide de la grille d’évaluation. </a:t>
            </a:r>
          </a:p>
          <a:p>
            <a:pPr marL="0" indent="0">
              <a:buNone/>
            </a:pPr>
            <a:endParaRPr lang="fr-BE" sz="1400" dirty="0" smtClean="0"/>
          </a:p>
          <a:p>
            <a:endParaRPr lang="fr-BE" sz="1400" dirty="0" smtClean="0"/>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12</a:t>
            </a:fld>
            <a:endParaRPr lang="en-US" dirty="0"/>
          </a:p>
        </p:txBody>
      </p:sp>
    </p:spTree>
    <p:extLst>
      <p:ext uri="{BB962C8B-B14F-4D97-AF65-F5344CB8AC3E}">
        <p14:creationId xmlns:p14="http://schemas.microsoft.com/office/powerpoint/2010/main" val="4691562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BE" dirty="0" smtClean="0"/>
              <a:t>Utilisation de la grille d’évaluation de l’incapacité de travail (2)</a:t>
            </a:r>
            <a:endParaRPr lang="fr-FR" dirty="0"/>
          </a:p>
        </p:txBody>
      </p:sp>
      <p:sp>
        <p:nvSpPr>
          <p:cNvPr id="3" name="Espace réservé du contenu 2"/>
          <p:cNvSpPr>
            <a:spLocks noGrp="1"/>
          </p:cNvSpPr>
          <p:nvPr>
            <p:ph idx="1"/>
          </p:nvPr>
        </p:nvSpPr>
        <p:spPr/>
        <p:txBody>
          <a:bodyPr/>
          <a:lstStyle/>
          <a:p>
            <a:pPr marL="0" indent="0">
              <a:buNone/>
            </a:pPr>
            <a:r>
              <a:rPr lang="fr-BE" sz="1400" dirty="0" smtClean="0"/>
              <a:t>Entrée en invalidité</a:t>
            </a:r>
          </a:p>
          <a:p>
            <a:r>
              <a:rPr lang="fr-BE" sz="1400" dirty="0" smtClean="0"/>
              <a:t>Lorsqu’il établit la fiche médicale pour l’entrée en invalidité, le médecin-conseil évalue à nouveau l’incapacité de travail à l’aide de la grille et il transmet au CMI toutes les données utiles sur les actions entreprises pour la réinsertion socioprofessionnelle pour les niveaux 2.B et 3. Ces données sont mentionnées et motivées sur la fiche médicale à la rubrique 7 : « discussion socioprofessionnelle ».</a:t>
            </a:r>
          </a:p>
          <a:p>
            <a:r>
              <a:rPr lang="fr-BE" sz="1400" dirty="0" smtClean="0"/>
              <a:t>Lorsqu’il traite la fiche médicale, le CMI s’intéresse aux possibilités de réinsertion socioprofessionnelle et il transmet immédiatement au médecin-conseil, via les directions médicales, ses questions ou remarques éventuelles. </a:t>
            </a:r>
          </a:p>
          <a:p>
            <a:pPr marL="0" indent="0">
              <a:buNone/>
            </a:pPr>
            <a:endParaRPr lang="fr-BE" sz="1400" dirty="0" smtClean="0"/>
          </a:p>
          <a:p>
            <a:pPr marL="0" indent="0">
              <a:buNone/>
            </a:pPr>
            <a:r>
              <a:rPr lang="fr-BE" sz="1400" dirty="0" smtClean="0"/>
              <a:t>Prolongation de l’invalidité </a:t>
            </a:r>
          </a:p>
          <a:p>
            <a:r>
              <a:rPr lang="fr-BE" sz="1400" dirty="0" smtClean="0"/>
              <a:t>La même procédure est utilisée pour chaque demande de prolongation. Le médecin-conseil évalue à nouveau l’incapacité de travail à l’aide de la grille et il transmet au CMI toutes les données utiles sur les actions entreprises pour la réinsertion socioprofessionnelle. Le CMI s’intéresse aux possibilités de réinsertion socioprofessionnelle et il transmet immédiatement au médecin-conseil ses questions ou remarques éventuelles</a:t>
            </a:r>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13</a:t>
            </a:fld>
            <a:endParaRPr lang="en-US" dirty="0"/>
          </a:p>
        </p:txBody>
      </p:sp>
    </p:spTree>
    <p:extLst>
      <p:ext uri="{BB962C8B-B14F-4D97-AF65-F5344CB8AC3E}">
        <p14:creationId xmlns:p14="http://schemas.microsoft.com/office/powerpoint/2010/main" val="7089062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150" y="274638"/>
            <a:ext cx="6851650" cy="1138138"/>
          </a:xfrm>
        </p:spPr>
        <p:txBody>
          <a:bodyPr/>
          <a:lstStyle/>
          <a:p>
            <a:r>
              <a:rPr lang="fr-BE" dirty="0" smtClean="0"/>
              <a:t>Le processus de réhabilitation professionnelle ou de réorientation: La phase d’orientation (1) </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400" dirty="0" smtClean="0"/>
              <a:t>Phase d’orientation:</a:t>
            </a:r>
          </a:p>
          <a:p>
            <a:r>
              <a:rPr lang="fr-BE" sz="1400" dirty="0" smtClean="0"/>
              <a:t>Les compétences et les aptitudes de l’assuré sont identifiées au cours de cette phase, en tenant compte de ses préférences.</a:t>
            </a:r>
          </a:p>
          <a:p>
            <a:r>
              <a:rPr lang="fr-BE" sz="1400" dirty="0" smtClean="0"/>
              <a:t>La Commission supérieure du CMI garantit la prise en charge d’un examen d’orientation . </a:t>
            </a:r>
          </a:p>
          <a:p>
            <a:pPr marL="0" indent="0">
              <a:buNone/>
            </a:pPr>
            <a:endParaRPr lang="fr-BE" sz="1400" dirty="0" smtClean="0"/>
          </a:p>
          <a:p>
            <a:pPr marL="0" indent="0">
              <a:buNone/>
            </a:pPr>
            <a:r>
              <a:rPr lang="fr-BE" sz="1400" dirty="0" smtClean="0"/>
              <a:t>Le médecin-conseil peut, après concertation avec l’assuré et sans autorisation préalable de la Commission supérieure du CMI :</a:t>
            </a:r>
          </a:p>
          <a:p>
            <a:pPr marL="0" indent="0">
              <a:buNone/>
            </a:pPr>
            <a:endParaRPr lang="fr-BE" sz="1400" dirty="0" smtClean="0"/>
          </a:p>
          <a:p>
            <a:pPr marL="0" indent="0">
              <a:buNone/>
            </a:pPr>
            <a:r>
              <a:rPr lang="fr-BE" sz="1400" dirty="0" smtClean="0"/>
              <a:t>Parcours classique:</a:t>
            </a:r>
          </a:p>
          <a:p>
            <a:pPr marL="0" indent="0">
              <a:buNone/>
            </a:pPr>
            <a:endParaRPr lang="fr-BE" sz="1400" dirty="0" smtClean="0"/>
          </a:p>
          <a:p>
            <a:r>
              <a:rPr lang="fr-BE" sz="1400" dirty="0" smtClean="0"/>
              <a:t>demander un examen d’orientation professionnelle à un psychologue ou à un centre spécialisé : (le médecin - conseil doit introduire une demande à la CSCMI).</a:t>
            </a:r>
          </a:p>
          <a:p>
            <a:pPr lvl="1"/>
            <a:r>
              <a:rPr lang="fr-BE" sz="1400" dirty="0"/>
              <a:t>le médecin-conseil transmet la demande au psychologue ou au centre ;</a:t>
            </a:r>
          </a:p>
          <a:p>
            <a:pPr lvl="1"/>
            <a:r>
              <a:rPr lang="fr-BE" sz="1400" dirty="0" smtClean="0"/>
              <a:t>le psychologue ou le centre invite l’assuré, procède à l’examen, discute des résultats avec l’assuré et les transmet au médecin-conseil.</a:t>
            </a:r>
          </a:p>
          <a:p>
            <a:endParaRPr lang="fr-BE" sz="1400" dirty="0" smtClean="0"/>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14</a:t>
            </a:fld>
            <a:endParaRPr lang="en-US" dirty="0"/>
          </a:p>
        </p:txBody>
      </p:sp>
    </p:spTree>
    <p:extLst>
      <p:ext uri="{BB962C8B-B14F-4D97-AF65-F5344CB8AC3E}">
        <p14:creationId xmlns:p14="http://schemas.microsoft.com/office/powerpoint/2010/main" val="20663808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150" y="274638"/>
            <a:ext cx="6851650" cy="922114"/>
          </a:xfrm>
        </p:spPr>
        <p:txBody>
          <a:bodyPr/>
          <a:lstStyle/>
          <a:p>
            <a:r>
              <a:rPr lang="fr-BE" dirty="0" smtClean="0"/>
              <a:t>Le processus de réhabilitation professionnelle ou de réorientation: La phase d’orientation (2)</a:t>
            </a:r>
            <a:endParaRPr lang="fr-FR" dirty="0"/>
          </a:p>
        </p:txBody>
      </p:sp>
      <p:sp>
        <p:nvSpPr>
          <p:cNvPr id="3" name="Espace réservé du contenu 2"/>
          <p:cNvSpPr>
            <a:spLocks noGrp="1"/>
          </p:cNvSpPr>
          <p:nvPr>
            <p:ph idx="1"/>
          </p:nvPr>
        </p:nvSpPr>
        <p:spPr/>
        <p:txBody>
          <a:bodyPr/>
          <a:lstStyle/>
          <a:p>
            <a:pPr marL="0" indent="0">
              <a:buNone/>
            </a:pPr>
            <a:r>
              <a:rPr lang="fr-BE" sz="1400" dirty="0" smtClean="0"/>
              <a:t>Dans le cadre d’une convention de collaboration avec un office régional de l’emploi et de la formation:</a:t>
            </a:r>
          </a:p>
          <a:p>
            <a:pPr marL="0" indent="0">
              <a:buNone/>
            </a:pPr>
            <a:endParaRPr lang="fr-BE" sz="1400" dirty="0" smtClean="0"/>
          </a:p>
          <a:p>
            <a:pPr marL="0" indent="0">
              <a:buNone/>
            </a:pPr>
            <a:r>
              <a:rPr lang="fr-BE" sz="1400" dirty="0" smtClean="0"/>
              <a:t>Le médecin-conseil peut, après concertation avec l’assuré et sans autorisation préalable de la Commission supérieure du CMI :</a:t>
            </a:r>
          </a:p>
          <a:p>
            <a:pPr marL="0" indent="0">
              <a:buNone/>
            </a:pPr>
            <a:endParaRPr lang="fr-BE" sz="1400" dirty="0" smtClean="0"/>
          </a:p>
          <a:p>
            <a:r>
              <a:rPr lang="fr-BE" sz="1400" dirty="0" smtClean="0"/>
              <a:t>demander un accompagnement :</a:t>
            </a:r>
          </a:p>
          <a:p>
            <a:pPr marL="800100" lvl="2" indent="0">
              <a:buNone/>
            </a:pPr>
            <a:r>
              <a:rPr lang="fr-BE" sz="1400" dirty="0"/>
              <a:t>le </a:t>
            </a:r>
            <a:r>
              <a:rPr lang="fr-BE" sz="1400" dirty="0" smtClean="0"/>
              <a:t>médecin-conseil remplit le formulaire de candidature que l’assuré présente à l’office concerné ;</a:t>
            </a:r>
          </a:p>
          <a:p>
            <a:pPr marL="800100" lvl="2" indent="0">
              <a:buNone/>
            </a:pPr>
            <a:r>
              <a:rPr lang="fr-BE" sz="1400" dirty="0" smtClean="0"/>
              <a:t>l’office inscrit l’assuré, commence l’accompagnement, discute des résultats de l’examen d’orientation avec l’assuré et les transmet au médecin-conseil.</a:t>
            </a:r>
          </a:p>
          <a:p>
            <a:endParaRPr lang="fr-BE" sz="1400" dirty="0" smtClean="0"/>
          </a:p>
          <a:p>
            <a:r>
              <a:rPr lang="fr-BE" sz="1400" dirty="0" smtClean="0"/>
              <a:t>Après l’examen d’orientation, le médecin-conseil introduit une demande de prise en charge auprès de la Commission supérieure du CMI, en même temps que la note de frais et le rapport. </a:t>
            </a:r>
          </a:p>
          <a:p>
            <a:endParaRPr lang="fr-BE" sz="1400" dirty="0" smtClean="0"/>
          </a:p>
          <a:p>
            <a:r>
              <a:rPr lang="fr-BE" sz="1400" dirty="0" smtClean="0"/>
              <a:t>Dans les conventions de collaboration (VDAB-GTB-CIN-INAMI; INAMI-CIN-FOREM/AWIPH et ACTIRIS-Forem-Phare-VDAB-CIN) il est prévu que le médecin-conseil transmet les conclusions de bilan à la CSCMI à titre d’information.</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15</a:t>
            </a:fld>
            <a:endParaRPr lang="en-US" dirty="0"/>
          </a:p>
        </p:txBody>
      </p:sp>
    </p:spTree>
    <p:extLst>
      <p:ext uri="{BB962C8B-B14F-4D97-AF65-F5344CB8AC3E}">
        <p14:creationId xmlns:p14="http://schemas.microsoft.com/office/powerpoint/2010/main" val="3963286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BE" dirty="0" smtClean="0"/>
              <a:t>Le processus de réhabilitation professionnelle ou de réorientation: La formation (1)</a:t>
            </a:r>
            <a:endParaRPr lang="fr-FR" dirty="0"/>
          </a:p>
        </p:txBody>
      </p:sp>
      <p:sp>
        <p:nvSpPr>
          <p:cNvPr id="3" name="Espace réservé du contenu 2"/>
          <p:cNvSpPr>
            <a:spLocks noGrp="1"/>
          </p:cNvSpPr>
          <p:nvPr>
            <p:ph idx="1"/>
          </p:nvPr>
        </p:nvSpPr>
        <p:spPr/>
        <p:txBody>
          <a:bodyPr/>
          <a:lstStyle/>
          <a:p>
            <a:pPr marL="0" indent="0">
              <a:buNone/>
            </a:pPr>
            <a:r>
              <a:rPr lang="fr-BE" sz="1400" dirty="0" smtClean="0"/>
              <a:t>Phase de formation:</a:t>
            </a:r>
          </a:p>
          <a:p>
            <a:pPr marL="0" indent="0">
              <a:buNone/>
            </a:pPr>
            <a:endParaRPr lang="fr-BE" sz="1400" dirty="0" smtClean="0"/>
          </a:p>
          <a:p>
            <a:pPr marL="0" indent="0">
              <a:buNone/>
            </a:pPr>
            <a:r>
              <a:rPr lang="fr-BE" sz="1400" dirty="0" smtClean="0"/>
              <a:t>Lors de cette phase, le médecin-conseil discute de chaque proposition de formation avec l’assuré, qu’elle ait été précédée ou non d’un examen d’orientation, qu’elle s’inscrive ou non dans une convention de collaboration, qu’il s’agisse de réhabilitation professionnelle ou de réorientation professionnelle:</a:t>
            </a:r>
          </a:p>
          <a:p>
            <a:r>
              <a:rPr lang="fr-BE" sz="1400" dirty="0" smtClean="0"/>
              <a:t>Le médecin-conseil est tenu d’introduire la demande de prise en charge de la formation auprès de la CSCMI, seule compétente pour la prise de décision pour une formation, son avis est transmis conjointement.</a:t>
            </a:r>
          </a:p>
          <a:p>
            <a:r>
              <a:rPr lang="fr-BE" sz="1400" dirty="0" smtClean="0"/>
              <a:t>Si l’INAMI prend la formation en charge, l’assuré peut commencer la formation .</a:t>
            </a:r>
          </a:p>
          <a:p>
            <a:r>
              <a:rPr lang="fr-BE" sz="1400" dirty="0" smtClean="0"/>
              <a:t>Des formulaires de demande standardisés sont disponibles pour introduire la demande auprès de la CSCMI pour les parcours classiques.</a:t>
            </a:r>
          </a:p>
          <a:p>
            <a:pPr marL="0" indent="0">
              <a:buNone/>
            </a:pPr>
            <a:r>
              <a:rPr lang="fr-BE" sz="1400" dirty="0" smtClean="0"/>
              <a:t>	</a:t>
            </a:r>
          </a:p>
          <a:p>
            <a:pPr marL="0" indent="0">
              <a:buNone/>
            </a:pPr>
            <a:r>
              <a:rPr lang="fr-BE" sz="1400" dirty="0" smtClean="0"/>
              <a:t>Dans le cadre d’une convention de collaboration avec un office régional de l’emploi et de la formation:</a:t>
            </a:r>
          </a:p>
          <a:p>
            <a:r>
              <a:rPr lang="fr-BE" sz="1400" dirty="0" smtClean="0"/>
              <a:t>Un formulaire spécifique par convention de collaboration est prévu,</a:t>
            </a:r>
          </a:p>
          <a:p>
            <a:pPr marL="800100" lvl="3" indent="-342900"/>
            <a:r>
              <a:rPr lang="fr-BE" sz="1400" dirty="0" smtClean="0">
                <a:ea typeface="+mn-ea"/>
                <a:cs typeface="+mn-cs"/>
              </a:rPr>
              <a:t>VDAB-GTB-CIN-INAMI </a:t>
            </a:r>
            <a:endParaRPr lang="fr-BE" sz="1400" dirty="0">
              <a:ea typeface="+mn-ea"/>
              <a:cs typeface="+mn-cs"/>
            </a:endParaRPr>
          </a:p>
          <a:p>
            <a:pPr marL="800100" lvl="3" indent="-342900"/>
            <a:r>
              <a:rPr lang="fr-BE" sz="1400" dirty="0" smtClean="0">
                <a:ea typeface="+mn-ea"/>
                <a:cs typeface="+mn-cs"/>
              </a:rPr>
              <a:t>INAMI-CIN-FOREM/AWIPH</a:t>
            </a:r>
            <a:endParaRPr lang="fr-BE" sz="1400" dirty="0">
              <a:ea typeface="+mn-ea"/>
              <a:cs typeface="+mn-cs"/>
            </a:endParaRPr>
          </a:p>
          <a:p>
            <a:pPr marL="800100" lvl="3" indent="-342900"/>
            <a:r>
              <a:rPr lang="fr-BE" sz="1400" dirty="0">
                <a:ea typeface="+mn-ea"/>
                <a:cs typeface="+mn-cs"/>
              </a:rPr>
              <a:t>ACTIRIS-Forem-Phare-VDAB-CIN </a:t>
            </a:r>
          </a:p>
          <a:p>
            <a:endParaRPr lang="fr-BE" sz="1400" dirty="0" smtClean="0"/>
          </a:p>
          <a:p>
            <a:endParaRPr lang="fr-BE" sz="1400" dirty="0" smtClean="0"/>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16</a:t>
            </a:fld>
            <a:endParaRPr lang="en-US" dirty="0"/>
          </a:p>
        </p:txBody>
      </p:sp>
    </p:spTree>
    <p:extLst>
      <p:ext uri="{BB962C8B-B14F-4D97-AF65-F5344CB8AC3E}">
        <p14:creationId xmlns:p14="http://schemas.microsoft.com/office/powerpoint/2010/main" val="3323052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processus de réhabilitation professionnelle ou de réorientation: La formation (2)</a:t>
            </a:r>
            <a:endParaRPr lang="fr-FR" dirty="0"/>
          </a:p>
        </p:txBody>
      </p:sp>
      <p:sp>
        <p:nvSpPr>
          <p:cNvPr id="3" name="Espace réservé du contenu 2"/>
          <p:cNvSpPr>
            <a:spLocks noGrp="1"/>
          </p:cNvSpPr>
          <p:nvPr>
            <p:ph idx="1"/>
          </p:nvPr>
        </p:nvSpPr>
        <p:spPr/>
        <p:txBody>
          <a:bodyPr/>
          <a:lstStyle/>
          <a:p>
            <a:pPr marL="0" indent="0">
              <a:buNone/>
            </a:pPr>
            <a:r>
              <a:rPr lang="fr-BE" sz="1600" dirty="0" smtClean="0"/>
              <a:t>Le traitement de la demande par la CSCMI peut donner lieu à différentes situations : </a:t>
            </a:r>
          </a:p>
          <a:p>
            <a:r>
              <a:rPr lang="fr-BE" sz="1600" dirty="0" smtClean="0"/>
              <a:t>la CSCMI:</a:t>
            </a:r>
          </a:p>
          <a:p>
            <a:pPr lvl="1"/>
            <a:r>
              <a:rPr lang="fr-BE" sz="1600" dirty="0"/>
              <a:t>a des doutes sur l’incapacité de travail. Elle reporte sa décision et fait d’abord examiner l’assuré par la CRCMI</a:t>
            </a:r>
          </a:p>
          <a:p>
            <a:pPr lvl="1"/>
            <a:r>
              <a:rPr lang="fr-BE" sz="1600" dirty="0" smtClean="0"/>
              <a:t>a des doutes sur la nécessité pour l’assuré de suivre une formation. Elle reporte sa décision et demande des renseignements complémentaires au médecin-conseil ;</a:t>
            </a:r>
          </a:p>
          <a:p>
            <a:pPr lvl="1"/>
            <a:r>
              <a:rPr lang="fr-BE" sz="1600" dirty="0" smtClean="0"/>
              <a:t>décide de prendre en charge la formation;</a:t>
            </a:r>
          </a:p>
          <a:p>
            <a:pPr lvl="1"/>
            <a:r>
              <a:rPr lang="fr-BE" sz="1600" dirty="0" smtClean="0"/>
              <a:t>décide de ne pas prendre en charge la formation et motive sa décision. </a:t>
            </a:r>
          </a:p>
          <a:p>
            <a:pPr marL="457200" lvl="1" indent="0">
              <a:buNone/>
            </a:pPr>
            <a:endParaRPr lang="fr-BE" sz="1600" dirty="0" smtClean="0"/>
          </a:p>
          <a:p>
            <a:pPr marL="0" indent="0">
              <a:buNone/>
            </a:pPr>
            <a:r>
              <a:rPr lang="fr-BE" sz="1600" dirty="0" smtClean="0"/>
              <a:t>La décision de la CSCMI est signifiée à l’assuré et à l’O.A.</a:t>
            </a:r>
          </a:p>
          <a:p>
            <a:endParaRPr lang="fr-BE" sz="1600" dirty="0" smtClean="0"/>
          </a:p>
          <a:p>
            <a:endParaRPr lang="fr-FR" sz="16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17</a:t>
            </a:fld>
            <a:endParaRPr lang="en-US" dirty="0"/>
          </a:p>
        </p:txBody>
      </p:sp>
    </p:spTree>
    <p:extLst>
      <p:ext uri="{BB962C8B-B14F-4D97-AF65-F5344CB8AC3E}">
        <p14:creationId xmlns:p14="http://schemas.microsoft.com/office/powerpoint/2010/main" val="34838866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processus de réhabilitation professionnelle ou de réorientation: La formation (3)</a:t>
            </a:r>
            <a:endParaRPr lang="fr-FR" dirty="0"/>
          </a:p>
        </p:txBody>
      </p:sp>
      <p:sp>
        <p:nvSpPr>
          <p:cNvPr id="3" name="Espace réservé du contenu 2"/>
          <p:cNvSpPr>
            <a:spLocks noGrp="1"/>
          </p:cNvSpPr>
          <p:nvPr>
            <p:ph idx="1"/>
          </p:nvPr>
        </p:nvSpPr>
        <p:spPr/>
        <p:txBody>
          <a:bodyPr/>
          <a:lstStyle/>
          <a:p>
            <a:pPr marL="0" indent="0">
              <a:buNone/>
            </a:pPr>
            <a:r>
              <a:rPr lang="fr-BE" sz="1400" dirty="0" smtClean="0"/>
              <a:t>Quand la Commission supérieure du CMI approuve une demande de formation, elle ne le fait que pour une durée bien définie:</a:t>
            </a:r>
          </a:p>
          <a:p>
            <a:pPr marL="0" indent="0">
              <a:buNone/>
            </a:pPr>
            <a:endParaRPr lang="fr-BE" sz="1400" dirty="0" smtClean="0"/>
          </a:p>
          <a:p>
            <a:r>
              <a:rPr lang="fr-BE" sz="1400" dirty="0" smtClean="0"/>
              <a:t>Une fois cette période écoulée, le médecin-conseil introduit chaque fois une demande de prolongation auprès de la CSCMI et ce, jusqu’à la fin de la formation.</a:t>
            </a:r>
          </a:p>
          <a:p>
            <a:endParaRPr lang="fr-BE" sz="1400" dirty="0" smtClean="0"/>
          </a:p>
          <a:p>
            <a:r>
              <a:rPr lang="fr-BE" sz="1400" dirty="0" smtClean="0"/>
              <a:t>Si, durant la formation, des modifications sont apportées au parcours de formation, il y a lieu d’examiner si ces modifications doivent être considérées comme une nouvelle première demande. Une modification sur le fond du trajets initialement approuvé, par exemple une autre formation et/ou un autre centre de formation, implique une nouvelle première demande.</a:t>
            </a:r>
          </a:p>
          <a:p>
            <a:r>
              <a:rPr lang="fr-BE" sz="1400" dirty="0" smtClean="0"/>
              <a:t>Les données suivantes constituent une modification du parcours de formation initialement approuvé :</a:t>
            </a:r>
          </a:p>
          <a:p>
            <a:pPr lvl="1"/>
            <a:r>
              <a:rPr lang="fr-BE" sz="1400" dirty="0"/>
              <a:t>modification de dates et/ou périodes</a:t>
            </a:r>
          </a:p>
          <a:p>
            <a:pPr lvl="1"/>
            <a:r>
              <a:rPr lang="fr-BE" sz="1400" dirty="0" smtClean="0"/>
              <a:t>modification des coûts</a:t>
            </a:r>
          </a:p>
          <a:p>
            <a:pPr lvl="1"/>
            <a:r>
              <a:rPr lang="fr-BE" sz="1400" dirty="0" smtClean="0"/>
              <a:t>modification des horaires</a:t>
            </a:r>
          </a:p>
          <a:p>
            <a:pPr lvl="1"/>
            <a:r>
              <a:rPr lang="fr-BE" sz="1400" dirty="0" smtClean="0"/>
              <a:t>frais supplémentaires</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18</a:t>
            </a:fld>
            <a:endParaRPr lang="en-US" dirty="0"/>
          </a:p>
        </p:txBody>
      </p:sp>
    </p:spTree>
    <p:extLst>
      <p:ext uri="{BB962C8B-B14F-4D97-AF65-F5344CB8AC3E}">
        <p14:creationId xmlns:p14="http://schemas.microsoft.com/office/powerpoint/2010/main" val="3529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 processus de réhabilitation professionnelle ou de réorientation: Période de réintégration</a:t>
            </a:r>
            <a:endParaRPr lang="fr-FR" dirty="0"/>
          </a:p>
        </p:txBody>
      </p:sp>
      <p:sp>
        <p:nvSpPr>
          <p:cNvPr id="3" name="Espace réservé du contenu 2"/>
          <p:cNvSpPr>
            <a:spLocks noGrp="1"/>
          </p:cNvSpPr>
          <p:nvPr>
            <p:ph idx="1"/>
          </p:nvPr>
        </p:nvSpPr>
        <p:spPr/>
        <p:txBody>
          <a:bodyPr/>
          <a:lstStyle/>
          <a:p>
            <a:r>
              <a:rPr lang="fr-BE" sz="1400" dirty="0" smtClean="0"/>
              <a:t>Une période de réintégration de six mois maximum est prévue une fois la formation terminée. La période de réintégration commence le premier jour du mois qui suit le mois au cours duquel la formation s’est terminée.</a:t>
            </a:r>
          </a:p>
          <a:p>
            <a:endParaRPr lang="fr-BE" sz="1400" dirty="0" smtClean="0"/>
          </a:p>
          <a:p>
            <a:r>
              <a:rPr lang="fr-BE" sz="1400" dirty="0" smtClean="0"/>
              <a:t>Le médecin-conseil supervise l’accompagnement de l’assuré dans sa recherche d’emploi en vue de sa réinsertion sur le marché du travail.</a:t>
            </a:r>
          </a:p>
          <a:p>
            <a:pPr marL="0" indent="0">
              <a:buNone/>
            </a:pPr>
            <a:endParaRPr lang="fr-BE" sz="1400" dirty="0" smtClean="0"/>
          </a:p>
          <a:p>
            <a:r>
              <a:rPr lang="fr-BE" sz="1400" dirty="0" smtClean="0"/>
              <a:t>Pendant la phase de réintégration, le médecin-conseil peut réévaluer l’ (in)capacité de travail, mais il ne peut prendre en considération que les anciennes compétences. Il ne peut donc pas encore tenir compte des compétences acquises pendant la formation.</a:t>
            </a:r>
          </a:p>
          <a:p>
            <a:endParaRPr lang="fr-BE" sz="1400" dirty="0" smtClean="0"/>
          </a:p>
          <a:p>
            <a:r>
              <a:rPr lang="fr-BE" sz="1400" dirty="0" smtClean="0"/>
              <a:t>Le médecin-conseil ou le Conseil médical de l’invalidité évalue à nouveau l’ (in)capacité de travail à l’issue de la phase de réintégration. Lors de son évaluation, il doit tenir compte des nouvelles compétences acquises pendant la formation .</a:t>
            </a:r>
          </a:p>
          <a:p>
            <a:pPr marL="0" indent="0">
              <a:buNone/>
            </a:pPr>
            <a:endParaRPr lang="fr-BE" sz="1400" dirty="0" smtClean="0"/>
          </a:p>
          <a:p>
            <a:r>
              <a:rPr lang="fr-BE" sz="1400" dirty="0" smtClean="0"/>
              <a:t>Le médecin-conseil transmet un rapport d’évaluation à la CSCMI directement après la période de réintégration et six mois après la fin de cette période. Il remplit les rubriques du formulaire de demande prévues à cet effet. </a:t>
            </a:r>
          </a:p>
          <a:p>
            <a:endParaRPr lang="fr-BE" sz="1400" dirty="0" smtClean="0"/>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19</a:t>
            </a:fld>
            <a:endParaRPr lang="en-US" dirty="0"/>
          </a:p>
        </p:txBody>
      </p:sp>
    </p:spTree>
    <p:extLst>
      <p:ext uri="{BB962C8B-B14F-4D97-AF65-F5344CB8AC3E}">
        <p14:creationId xmlns:p14="http://schemas.microsoft.com/office/powerpoint/2010/main" val="22445875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2186511E-2E12-4F47-AACB-FFBB93543374}" type="slidenum">
              <a:rPr lang="en-US"/>
              <a:pPr/>
              <a:t>2</a:t>
            </a:fld>
            <a:endParaRPr lang="en-US" dirty="0"/>
          </a:p>
        </p:txBody>
      </p:sp>
      <p:sp>
        <p:nvSpPr>
          <p:cNvPr id="23554" name="Rectangle 2"/>
          <p:cNvSpPr>
            <a:spLocks noGrp="1" noChangeArrowheads="1"/>
          </p:cNvSpPr>
          <p:nvPr>
            <p:ph type="title"/>
          </p:nvPr>
        </p:nvSpPr>
        <p:spPr/>
        <p:txBody>
          <a:bodyPr/>
          <a:lstStyle/>
          <a:p>
            <a:r>
              <a:rPr lang="fr-FR" dirty="0" smtClean="0"/>
              <a:t>Nouvelle philosophie en réinsertion professionnelle</a:t>
            </a:r>
            <a:endParaRPr lang="fr-FR" dirty="0"/>
          </a:p>
        </p:txBody>
      </p:sp>
      <p:sp>
        <p:nvSpPr>
          <p:cNvPr id="23555" name="Rectangle 3"/>
          <p:cNvSpPr>
            <a:spLocks noGrp="1" noChangeArrowheads="1"/>
          </p:cNvSpPr>
          <p:nvPr>
            <p:ph type="body" idx="1"/>
          </p:nvPr>
        </p:nvSpPr>
        <p:spPr/>
        <p:txBody>
          <a:bodyPr/>
          <a:lstStyle/>
          <a:p>
            <a:pPr marL="0" indent="0">
              <a:buNone/>
            </a:pPr>
            <a:r>
              <a:rPr lang="fr-BE" sz="1600" dirty="0" smtClean="0"/>
              <a:t>L’assurance indemnités souhaite investir un maximum dans les différentes mesures pouvant aider les titulaires reconnus en incapacité de travail à reprendre le travail. </a:t>
            </a:r>
          </a:p>
          <a:p>
            <a:pPr marL="0" indent="0">
              <a:buNone/>
            </a:pPr>
            <a:endParaRPr lang="fr-BE" sz="1600" dirty="0" smtClean="0"/>
          </a:p>
          <a:p>
            <a:r>
              <a:rPr lang="fr-BE" sz="1600" dirty="0" smtClean="0"/>
              <a:t>Le Conseil technique médical (CTM) a développé une méthodologie permettant une approche nouvelle et plus large de la notion  de réinsertion socioprofessionnelle, il s’agit d’une vision dynamique où l’assuré et le médecin-conseil tendent tous deux vers un prompt retour sur le marché du travail.  </a:t>
            </a:r>
          </a:p>
          <a:p>
            <a:r>
              <a:rPr lang="fr-BE" sz="1600" dirty="0" smtClean="0"/>
              <a:t>En outre, le CTM a précisé le concept de « réadaptation professionnelle »: par conséquent dans les textes légaux le terme réadaptation professionnelle doit être compris comme réhabilitation professionnelle et réorientation professionnelle.</a:t>
            </a:r>
          </a:p>
          <a:p>
            <a:r>
              <a:rPr lang="fr-BE" sz="1600" dirty="0" smtClean="0"/>
              <a:t>Enfin, on entend par réinsertion socioprofessionnelle tous les mesures visant la réintégration. </a:t>
            </a:r>
          </a:p>
          <a:p>
            <a:r>
              <a:rPr lang="fr-BE" sz="1600" dirty="0" smtClean="0"/>
              <a:t>Les propositions ont été approuvées le 17.7.2013 par le Comité de gestion de l’assurance indemnités des travailleurs salariés du Service des indemnités. </a:t>
            </a:r>
          </a:p>
          <a:p>
            <a:r>
              <a:rPr lang="fr-BE" sz="1600" dirty="0" smtClean="0"/>
              <a:t>En outre, le Service a actualisé la notion de professions de référence (article 100,§ 1er, de la loi coordonnée du 14.07.1994).</a:t>
            </a:r>
            <a:endParaRPr lang="fr-FR" sz="16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Prise en charge des frais liés à la phase d’orientation, à la phase de formation et  la phase de réintégration professionnelle (1)</a:t>
            </a:r>
            <a:endParaRPr lang="fr-FR" dirty="0"/>
          </a:p>
        </p:txBody>
      </p:sp>
      <p:sp>
        <p:nvSpPr>
          <p:cNvPr id="3" name="Espace réservé du contenu 2"/>
          <p:cNvSpPr>
            <a:spLocks noGrp="1"/>
          </p:cNvSpPr>
          <p:nvPr>
            <p:ph idx="1"/>
          </p:nvPr>
        </p:nvSpPr>
        <p:spPr/>
        <p:txBody>
          <a:bodyPr/>
          <a:lstStyle/>
          <a:p>
            <a:pPr marL="0" indent="0">
              <a:buNone/>
            </a:pPr>
            <a:r>
              <a:rPr lang="fr-FR" sz="1400" dirty="0" smtClean="0"/>
              <a:t>Parcours classique:</a:t>
            </a:r>
          </a:p>
          <a:p>
            <a:pPr marL="0" indent="0">
              <a:buNone/>
            </a:pPr>
            <a:endParaRPr lang="fr-FR" sz="1400" dirty="0"/>
          </a:p>
          <a:p>
            <a:r>
              <a:rPr lang="fr-BE" sz="1400" dirty="0" smtClean="0"/>
              <a:t>les frais de l’examen d’orientation professionnelle sont d’office pris en charge. Le médecin-conseil introduit une demande à la CSCMI qui décide de la prise en charge. </a:t>
            </a:r>
          </a:p>
          <a:p>
            <a:r>
              <a:rPr lang="fr-BE" sz="1400" dirty="0" smtClean="0"/>
              <a:t>Les frais de la formation sont pris en charge à condition que la CSCMI approuve la formation.</a:t>
            </a:r>
          </a:p>
          <a:p>
            <a:r>
              <a:rPr lang="fr-BE" sz="1400" dirty="0" smtClean="0"/>
              <a:t>Les frais liés à l’intégration sont pris en charge à condition que la CSCMI approuve. Le médecin-conseil introduit une demande à la CSCMI qui décide de la prise en charge.</a:t>
            </a:r>
          </a:p>
          <a:p>
            <a:endParaRPr lang="fr-BE" sz="1400" dirty="0"/>
          </a:p>
          <a:p>
            <a:pPr marL="0" indent="0">
              <a:buNone/>
            </a:pPr>
            <a:r>
              <a:rPr lang="fr-BE" sz="1400" dirty="0" smtClean="0"/>
              <a:t>Dans le cadre d’une convention de collaboration avec un office régional de l’emploi et de la formation:</a:t>
            </a:r>
          </a:p>
          <a:p>
            <a:pPr marL="0" indent="0">
              <a:buNone/>
            </a:pPr>
            <a:endParaRPr lang="fr-BE" sz="1400" dirty="0"/>
          </a:p>
          <a:p>
            <a:pPr marL="0" indent="0">
              <a:buNone/>
            </a:pPr>
            <a:r>
              <a:rPr lang="fr-BE" sz="1400" dirty="0" smtClean="0"/>
              <a:t>le VDAB – GTB:</a:t>
            </a:r>
          </a:p>
          <a:p>
            <a:pPr marL="0" indent="0">
              <a:buNone/>
            </a:pPr>
            <a:endParaRPr lang="fr-BE" sz="1400" dirty="0" smtClean="0"/>
          </a:p>
          <a:p>
            <a:r>
              <a:rPr lang="fr-BE" sz="1400" dirty="0" smtClean="0"/>
              <a:t>Module d’orientation: Un montant forfaitaire de 2.500 euros est réservé pour ce module. </a:t>
            </a:r>
          </a:p>
          <a:p>
            <a:pPr marL="0" indent="0">
              <a:buNone/>
            </a:pPr>
            <a:r>
              <a:rPr lang="fr-BE" sz="1400" dirty="0" smtClean="0"/>
              <a:t>Le médecin-conseil transfère la conclusion de l’orientation à la CSCMI, à titre d’information.</a:t>
            </a:r>
          </a:p>
          <a:p>
            <a:pPr marL="0" indent="0">
              <a:buNone/>
            </a:pPr>
            <a:endParaRPr lang="fr-BE" sz="1400" dirty="0" smtClean="0"/>
          </a:p>
          <a:p>
            <a:r>
              <a:rPr lang="fr-BE" sz="1400" dirty="0" smtClean="0"/>
              <a:t>Parcours de formation: Un montant forfaitaire de 10.000 euros est réservé pour un parcours de formation qui comprend la formation et l’accompagnement par le VDAB pendant la formation et  durant la période de réintégration. Pour la prise en charge des frais, une approbation de la CSCMI est exigée.</a:t>
            </a:r>
          </a:p>
          <a:p>
            <a:pPr marL="0" indent="0">
              <a:buNone/>
            </a:pPr>
            <a:endParaRPr lang="fr-BE" sz="1400" dirty="0" smtClean="0"/>
          </a:p>
          <a:p>
            <a:pPr marL="0" indent="0">
              <a:buNone/>
            </a:pPr>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20</a:t>
            </a:fld>
            <a:endParaRPr lang="en-US" dirty="0"/>
          </a:p>
        </p:txBody>
      </p:sp>
    </p:spTree>
    <p:extLst>
      <p:ext uri="{BB962C8B-B14F-4D97-AF65-F5344CB8AC3E}">
        <p14:creationId xmlns:p14="http://schemas.microsoft.com/office/powerpoint/2010/main" val="3010500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Prise en charge des frais liés à la phase d’orientation, à la phase de formation et  la phase de réintégration professionnelle (2)</a:t>
            </a:r>
            <a:endParaRPr lang="fr-FR" dirty="0"/>
          </a:p>
        </p:txBody>
      </p:sp>
      <p:sp>
        <p:nvSpPr>
          <p:cNvPr id="3" name="Espace réservé du contenu 2"/>
          <p:cNvSpPr>
            <a:spLocks noGrp="1"/>
          </p:cNvSpPr>
          <p:nvPr>
            <p:ph idx="1"/>
          </p:nvPr>
        </p:nvSpPr>
        <p:spPr/>
        <p:txBody>
          <a:bodyPr/>
          <a:lstStyle/>
          <a:p>
            <a:pPr marL="0" indent="0">
              <a:buNone/>
            </a:pPr>
            <a:r>
              <a:rPr lang="fr-BE" sz="1400" dirty="0" smtClean="0"/>
              <a:t>Le FOREM-l’AWIPH </a:t>
            </a:r>
          </a:p>
          <a:p>
            <a:pPr marL="0" indent="0">
              <a:buNone/>
            </a:pPr>
            <a:endParaRPr lang="fr-BE" sz="1400" dirty="0" smtClean="0"/>
          </a:p>
          <a:p>
            <a:pPr marL="0" indent="0">
              <a:buNone/>
            </a:pPr>
            <a:r>
              <a:rPr lang="fr-BE" sz="1400" dirty="0" smtClean="0"/>
              <a:t>Phase de détermination du projet: </a:t>
            </a:r>
          </a:p>
          <a:p>
            <a:pPr lvl="1"/>
            <a:r>
              <a:rPr lang="fr-BE" sz="1400" dirty="0"/>
              <a:t>Pas de demande par le médecin-conseil pour les frais allant jusqu’à 6.000 euros inclus. Le médecin-conseil transfère la conclusion de la détermination du projet à la CSCMI, à titre d’information.</a:t>
            </a:r>
          </a:p>
          <a:p>
            <a:pPr lvl="1"/>
            <a:r>
              <a:rPr lang="fr-BE" sz="1400" dirty="0"/>
              <a:t>Pour la prise en charge des frais supérieurs à 6.000 euros, le médecin-conseil doit introduire une demande motivée auprès de la CSCMI.</a:t>
            </a:r>
          </a:p>
          <a:p>
            <a:endParaRPr lang="fr-BE" sz="1400" dirty="0" smtClean="0"/>
          </a:p>
          <a:p>
            <a:pPr marL="0" indent="0">
              <a:buNone/>
            </a:pPr>
            <a:r>
              <a:rPr lang="fr-BE" sz="1400" dirty="0" smtClean="0"/>
              <a:t>Phase de formation </a:t>
            </a:r>
          </a:p>
          <a:p>
            <a:pPr lvl="1"/>
            <a:r>
              <a:rPr lang="fr-BE" sz="1400" dirty="0"/>
              <a:t>Une demande d’approbation de la prise en charge des frais doit toujours être introduite auprès de la CSCMI.</a:t>
            </a:r>
          </a:p>
          <a:p>
            <a:endParaRPr lang="fr-BE" sz="1400" dirty="0" smtClean="0"/>
          </a:p>
          <a:p>
            <a:pPr marL="0" indent="0">
              <a:buNone/>
            </a:pPr>
            <a:r>
              <a:rPr lang="fr-BE" sz="1400" dirty="0" smtClean="0"/>
              <a:t>Phase de réintégration :</a:t>
            </a:r>
          </a:p>
          <a:p>
            <a:pPr lvl="1"/>
            <a:r>
              <a:rPr lang="fr-BE" sz="1400" dirty="0"/>
              <a:t>Pas de demande par le médecin-conseil pour les frais allant jusqu’à 2.000 euros inclus. Le médecin-conseil informe la CSCMI concernant les actions de réintégration.</a:t>
            </a:r>
          </a:p>
          <a:p>
            <a:pPr lvl="1"/>
            <a:r>
              <a:rPr lang="fr-BE" sz="1400" dirty="0" smtClean="0"/>
              <a:t>Pour la prise en charge des frais supérieurs à 2.000 euros, le médecin-conseil doit introduire une demande motivée auprès de la CSCMI.</a:t>
            </a:r>
          </a:p>
          <a:p>
            <a:endParaRPr lang="fr-BE" sz="1400" dirty="0" smtClean="0"/>
          </a:p>
          <a:p>
            <a:endParaRPr lang="fr-BE" sz="1400" dirty="0" smtClean="0"/>
          </a:p>
          <a:p>
            <a:pPr marL="0" indent="0">
              <a:buNone/>
            </a:pPr>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21</a:t>
            </a:fld>
            <a:endParaRPr lang="en-US" dirty="0"/>
          </a:p>
        </p:txBody>
      </p:sp>
    </p:spTree>
    <p:extLst>
      <p:ext uri="{BB962C8B-B14F-4D97-AF65-F5344CB8AC3E}">
        <p14:creationId xmlns:p14="http://schemas.microsoft.com/office/powerpoint/2010/main" val="37350181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Prise en charge des frais liés à la phase d’orientation, à la phase de formation et  la phase de réintégration professionnelle (3)</a:t>
            </a:r>
            <a:endParaRPr lang="fr-FR" dirty="0"/>
          </a:p>
        </p:txBody>
      </p:sp>
      <p:sp>
        <p:nvSpPr>
          <p:cNvPr id="3" name="Espace réservé du contenu 2"/>
          <p:cNvSpPr>
            <a:spLocks noGrp="1"/>
          </p:cNvSpPr>
          <p:nvPr>
            <p:ph idx="1"/>
          </p:nvPr>
        </p:nvSpPr>
        <p:spPr/>
        <p:txBody>
          <a:bodyPr/>
          <a:lstStyle/>
          <a:p>
            <a:pPr marL="0" indent="0">
              <a:buNone/>
            </a:pPr>
            <a:r>
              <a:rPr lang="fr-BE" sz="1400" dirty="0" smtClean="0"/>
              <a:t>ACTIRIS-VDAB-Bruxelles Formation-Phare</a:t>
            </a:r>
          </a:p>
          <a:p>
            <a:pPr marL="0" indent="0">
              <a:buNone/>
            </a:pPr>
            <a:endParaRPr lang="fr-BE" sz="1400" dirty="0" smtClean="0"/>
          </a:p>
          <a:p>
            <a:pPr marL="0" indent="0">
              <a:buNone/>
            </a:pPr>
            <a:r>
              <a:rPr lang="fr-BE" sz="1400" dirty="0" smtClean="0"/>
              <a:t>Phase de bilan</a:t>
            </a:r>
          </a:p>
          <a:p>
            <a:pPr lvl="1"/>
            <a:r>
              <a:rPr lang="fr-BE" sz="1400" dirty="0"/>
              <a:t>Pas de demande par le médecin-conseil pour les frais allant jusqu’à 2.000 euros inclus. Le médecin-conseil transfère la conclusion du bilan à la CSCMI, à titre d’information.</a:t>
            </a:r>
          </a:p>
          <a:p>
            <a:pPr lvl="1"/>
            <a:r>
              <a:rPr lang="fr-BE" sz="1400" dirty="0" smtClean="0"/>
              <a:t>Pour la prise en charge des frais supérieurs à 2.000 euros, le médecin-conseil doit introduire une demande motivée auprès de la CSCMI.</a:t>
            </a:r>
          </a:p>
          <a:p>
            <a:endParaRPr lang="fr-BE" sz="1400" dirty="0" smtClean="0"/>
          </a:p>
          <a:p>
            <a:pPr marL="0" indent="0">
              <a:buNone/>
            </a:pPr>
            <a:r>
              <a:rPr lang="fr-BE" sz="1400" dirty="0" smtClean="0"/>
              <a:t>Phase de formation </a:t>
            </a:r>
          </a:p>
          <a:p>
            <a:pPr lvl="1"/>
            <a:r>
              <a:rPr lang="fr-BE" sz="1400" dirty="0"/>
              <a:t>Une demande d’approbation de la prise en charge des frais doit toujours être introduite auprès de la CSCMI.</a:t>
            </a:r>
          </a:p>
          <a:p>
            <a:endParaRPr lang="fr-BE" sz="1400" dirty="0" smtClean="0"/>
          </a:p>
          <a:p>
            <a:pPr marL="0" indent="0">
              <a:buNone/>
            </a:pPr>
            <a:r>
              <a:rPr lang="fr-BE" sz="1400" dirty="0" smtClean="0"/>
              <a:t>Phase de réintégration</a:t>
            </a:r>
          </a:p>
          <a:p>
            <a:pPr lvl="1"/>
            <a:r>
              <a:rPr lang="fr-BE" sz="1400" dirty="0"/>
              <a:t>Pas de demande par le médecin-conseil pour des frais allant jusqu’à 2.000 euros inclus. Le médecin-conseil informe la CSCMI concernant les actions de réintégration. </a:t>
            </a:r>
          </a:p>
          <a:p>
            <a:pPr lvl="1"/>
            <a:r>
              <a:rPr lang="fr-BE" sz="1400" dirty="0" smtClean="0"/>
              <a:t>Pour la prise en charge des frais supérieurs à 2.000 euros, le médecin-conseil doit introduire une demande motivée auprès de la CSCMI.</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22</a:t>
            </a:fld>
            <a:endParaRPr lang="en-US" dirty="0"/>
          </a:p>
        </p:txBody>
      </p:sp>
    </p:spTree>
    <p:extLst>
      <p:ext uri="{BB962C8B-B14F-4D97-AF65-F5344CB8AC3E}">
        <p14:creationId xmlns:p14="http://schemas.microsoft.com/office/powerpoint/2010/main" val="421924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150" y="274638"/>
            <a:ext cx="6851650" cy="1066130"/>
          </a:xfrm>
        </p:spPr>
        <p:txBody>
          <a:bodyPr/>
          <a:lstStyle/>
          <a:p>
            <a:pPr algn="l"/>
            <a:r>
              <a:rPr lang="fr-BE" dirty="0" smtClean="0"/>
              <a:t>Incitants financiers pendant et après le programme de réhabilitation professionnelle ou de réorientation </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400" dirty="0" smtClean="0"/>
              <a:t>Incitants financiers:</a:t>
            </a:r>
          </a:p>
          <a:p>
            <a:pPr marL="0" indent="0">
              <a:buNone/>
            </a:pPr>
            <a:endParaRPr lang="fr-BE" sz="1400" dirty="0" smtClean="0"/>
          </a:p>
          <a:p>
            <a:r>
              <a:rPr lang="fr-BE" sz="1400" dirty="0" smtClean="0"/>
              <a:t>Le titulaire qui suit un programme de réhabilitation professionnelle ou de réorientation peut prétendre à une prime de 5 euros par heure de formation, d’encadrement ou d’apprentissage effectivement suivie. Le paiement est effectué après réception d’une attestation mentionnant le nombre d’heures effectivement suivies et au plus tard le dernier jour ouvrable du mois qui suit.</a:t>
            </a:r>
          </a:p>
          <a:p>
            <a:pPr marL="0" indent="0">
              <a:buNone/>
            </a:pPr>
            <a:endParaRPr lang="fr-BE" sz="1400" dirty="0" smtClean="0"/>
          </a:p>
          <a:p>
            <a:r>
              <a:rPr lang="fr-BE" sz="1400" dirty="0" smtClean="0"/>
              <a:t>Le titulaire qui a suivi avec succès un programme de réhabilitation ou réorientation professionnelle peut prétendre à une intervention forfaitaire de 500 euros. Le paiement est opéré dans le mois qui suit le mois au cours duquel le programme a été terminé.</a:t>
            </a:r>
          </a:p>
          <a:p>
            <a:endParaRPr lang="fr-BE" sz="1400" dirty="0"/>
          </a:p>
          <a:p>
            <a:pPr marL="0" indent="0">
              <a:buNone/>
            </a:pPr>
            <a:r>
              <a:rPr lang="fr-BE" sz="1400" dirty="0" smtClean="0"/>
              <a:t>Frais de déplacement</a:t>
            </a:r>
          </a:p>
          <a:p>
            <a:pPr marL="0" indent="0">
              <a:buNone/>
            </a:pPr>
            <a:endParaRPr lang="fr-BE" sz="1400" dirty="0" smtClean="0"/>
          </a:p>
          <a:p>
            <a:r>
              <a:rPr lang="fr-BE" sz="1400" dirty="0" smtClean="0"/>
              <a:t>Les frais de déplacement qui découlent d’un programme de réhabilitation professionnelle ou de réorientation sont remboursés suivant les critères fixés par la Commission supérieure du CMI. Le remboursement est calculé sur la base du tarif le meilleur marché des transports en commun. </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23</a:t>
            </a:fld>
            <a:endParaRPr lang="en-US" dirty="0"/>
          </a:p>
        </p:txBody>
      </p:sp>
    </p:spTree>
    <p:extLst>
      <p:ext uri="{BB962C8B-B14F-4D97-AF65-F5344CB8AC3E}">
        <p14:creationId xmlns:p14="http://schemas.microsoft.com/office/powerpoint/2010/main" val="668152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BE" dirty="0" smtClean="0"/>
              <a:t>Présomption légale d’incapacité de travail</a:t>
            </a:r>
            <a:br>
              <a:rPr lang="fr-BE" dirty="0" smtClean="0"/>
            </a:br>
            <a:r>
              <a:rPr lang="fr-BE" dirty="0" smtClean="0"/>
              <a:t>Mesure de garantie</a:t>
            </a:r>
            <a:endParaRPr lang="fr-BE" dirty="0"/>
          </a:p>
        </p:txBody>
      </p:sp>
      <p:sp>
        <p:nvSpPr>
          <p:cNvPr id="3" name="Espace réservé du contenu 2"/>
          <p:cNvSpPr>
            <a:spLocks noGrp="1"/>
          </p:cNvSpPr>
          <p:nvPr>
            <p:ph idx="1"/>
          </p:nvPr>
        </p:nvSpPr>
        <p:spPr/>
        <p:txBody>
          <a:bodyPr/>
          <a:lstStyle/>
          <a:p>
            <a:pPr marL="0" indent="0">
              <a:buNone/>
            </a:pPr>
            <a:r>
              <a:rPr lang="fr-BE" sz="1400" dirty="0" smtClean="0"/>
              <a:t>Présomption légale d’incapacité de travail:</a:t>
            </a:r>
          </a:p>
          <a:p>
            <a:r>
              <a:rPr lang="fr-BE" sz="1400" dirty="0" smtClean="0"/>
              <a:t>Durant le programme de réhabilitation professionnelle ou de réorientation approuvé par la CSCMI, il y a une présomption légale d’incapacité de travail (article 239, §2 de l’ A.R. du 3.07.1996). Cette présomption ne couvre cependant que la période de formation. Elle ne joue donc pas durant les phases d’orientation ou de réintégration.</a:t>
            </a:r>
          </a:p>
          <a:p>
            <a:pPr marL="0" indent="0">
              <a:buNone/>
            </a:pPr>
            <a:endParaRPr lang="fr-FR" sz="1400" dirty="0" smtClean="0"/>
          </a:p>
          <a:p>
            <a:pPr marL="0" indent="0">
              <a:buNone/>
            </a:pPr>
            <a:r>
              <a:rPr lang="fr-FR" sz="1400" dirty="0" smtClean="0"/>
              <a:t>Mesure de garantie:</a:t>
            </a:r>
          </a:p>
          <a:p>
            <a:r>
              <a:rPr lang="fr-BE" sz="1400" dirty="0" smtClean="0"/>
              <a:t>Calcul de l’indemnité pour un titulaire qui tombe de nouveau en incapacité de travail après avoir suivi un programme de réhabilitation professionnelle ou de réorientation</a:t>
            </a:r>
          </a:p>
          <a:p>
            <a:r>
              <a:rPr lang="fr-BE" sz="1400" dirty="0" smtClean="0"/>
              <a:t>Rappelons la mesure de garantie de l’article 43 du Règlement des indemnités du 16.4.1997 qui stipule que si un titulaire, après une période d’incapacité de travail primaire de plus de six mois ou après une période d’invalidité, est reconnu incapable de travailler hors des délais de rechute (donc à partir de 14 jours pendant l’incapacité de travail primaire et à partir de trois mois en invalidité), mais dans les 24 mois qui suivent la fin de la période d’incapacité de travail antérieure, la rémunération journalière moyenne pour le calcul des indemnités ne peut être inférieure à la rémunération perdue sur la base de laquelle l'indemnité aurait été calculée si la période visée ci dessus s'était prolongée sans interruption.</a:t>
            </a:r>
          </a:p>
          <a:p>
            <a:r>
              <a:rPr lang="fr-BE" sz="1400" dirty="0" smtClean="0"/>
              <a:t>Pendant une période de chômage entièrement contrôlée, la période de 24 mois est en outre suspendue.</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24</a:t>
            </a:fld>
            <a:endParaRPr lang="en-US" dirty="0"/>
          </a:p>
        </p:txBody>
      </p:sp>
    </p:spTree>
    <p:extLst>
      <p:ext uri="{BB962C8B-B14F-4D97-AF65-F5344CB8AC3E}">
        <p14:creationId xmlns:p14="http://schemas.microsoft.com/office/powerpoint/2010/main" val="385573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
          </p:nvPr>
        </p:nvSpPr>
        <p:spPr/>
        <p:txBody>
          <a:bodyPr/>
          <a:lstStyle/>
          <a:p>
            <a:fld id="{B736BA40-8EF1-4661-A560-6E5791F8C9DC}" type="slidenum">
              <a:rPr lang="en-US">
                <a:solidFill>
                  <a:srgbClr val="000000"/>
                </a:solidFill>
              </a:rPr>
              <a:pPr/>
              <a:t>25</a:t>
            </a:fld>
            <a:endParaRPr lang="en-US" dirty="0">
              <a:solidFill>
                <a:srgbClr val="000000"/>
              </a:solidFill>
            </a:endParaRPr>
          </a:p>
        </p:txBody>
      </p:sp>
      <p:sp>
        <p:nvSpPr>
          <p:cNvPr id="20482" name="Rectangle 2"/>
          <p:cNvSpPr>
            <a:spLocks noGrp="1" noChangeArrowheads="1"/>
          </p:cNvSpPr>
          <p:nvPr>
            <p:ph type="ctrTitle"/>
          </p:nvPr>
        </p:nvSpPr>
        <p:spPr/>
        <p:txBody>
          <a:bodyPr/>
          <a:lstStyle/>
          <a:p>
            <a:pPr algn="ctr"/>
            <a:r>
              <a:rPr lang="fr-BE" sz="1800" dirty="0" smtClean="0">
                <a:solidFill>
                  <a:srgbClr val="007C92"/>
                </a:solidFill>
                <a:latin typeface="Verdana" pitchFamily="34" charset="0"/>
                <a:ea typeface="+mn-ea"/>
                <a:cs typeface="+mn-cs"/>
              </a:rPr>
              <a:t>Convention de collaboration avec les organismes régionaux pour l’emploi et les </a:t>
            </a:r>
            <a:r>
              <a:rPr lang="fr-BE" sz="1800" dirty="0">
                <a:solidFill>
                  <a:srgbClr val="007C92"/>
                </a:solidFill>
                <a:latin typeface="Verdana" pitchFamily="34" charset="0"/>
                <a:ea typeface="+mn-ea"/>
                <a:cs typeface="+mn-cs"/>
              </a:rPr>
              <a:t>Services pour l’intégration des personnes avec un handicap</a:t>
            </a:r>
            <a:br>
              <a:rPr lang="fr-BE" sz="1800" dirty="0">
                <a:solidFill>
                  <a:srgbClr val="007C92"/>
                </a:solidFill>
                <a:latin typeface="Verdana" pitchFamily="34" charset="0"/>
                <a:ea typeface="+mn-ea"/>
                <a:cs typeface="+mn-cs"/>
              </a:rPr>
            </a:br>
            <a:endParaRPr lang="fr-BE" sz="1800" dirty="0">
              <a:solidFill>
                <a:srgbClr val="007C92"/>
              </a:solidFill>
              <a:latin typeface="Verdana" pitchFamily="34" charset="0"/>
              <a:ea typeface="+mn-ea"/>
              <a:cs typeface="+mn-cs"/>
            </a:endParaRPr>
          </a:p>
        </p:txBody>
      </p:sp>
      <p:sp>
        <p:nvSpPr>
          <p:cNvPr id="20483" name="Rectangle 3"/>
          <p:cNvSpPr>
            <a:spLocks noGrp="1" noChangeArrowheads="1"/>
          </p:cNvSpPr>
          <p:nvPr>
            <p:ph type="subTitle" idx="1"/>
          </p:nvPr>
        </p:nvSpPr>
        <p:spPr/>
        <p:txBody>
          <a:bodyPr/>
          <a:lstStyle/>
          <a:p>
            <a:pPr algn="ctr"/>
            <a:r>
              <a:rPr lang="fr-BE" dirty="0"/>
              <a:t>Contexte</a:t>
            </a:r>
          </a:p>
        </p:txBody>
      </p:sp>
    </p:spTree>
    <p:extLst>
      <p:ext uri="{BB962C8B-B14F-4D97-AF65-F5344CB8AC3E}">
        <p14:creationId xmlns:p14="http://schemas.microsoft.com/office/powerpoint/2010/main" val="123089924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ED5146AE-F896-44C1-8CDC-87E9011E27BB}" type="slidenum">
              <a:rPr lang="en-US">
                <a:solidFill>
                  <a:srgbClr val="000000"/>
                </a:solidFill>
              </a:rPr>
              <a:pPr/>
              <a:t>26</a:t>
            </a:fld>
            <a:endParaRPr lang="en-US" dirty="0">
              <a:solidFill>
                <a:srgbClr val="000000"/>
              </a:solidFill>
            </a:endParaRPr>
          </a:p>
        </p:txBody>
      </p:sp>
      <p:sp>
        <p:nvSpPr>
          <p:cNvPr id="23555" name="Rectangle 3"/>
          <p:cNvSpPr>
            <a:spLocks noGrp="1" noChangeArrowheads="1"/>
          </p:cNvSpPr>
          <p:nvPr>
            <p:ph type="body" idx="1"/>
          </p:nvPr>
        </p:nvSpPr>
        <p:spPr/>
        <p:txBody>
          <a:bodyPr/>
          <a:lstStyle/>
          <a:p>
            <a:r>
              <a:rPr lang="fr-BE" dirty="0" smtClean="0"/>
              <a:t>Déclaration d’intention de collaboration (2010)</a:t>
            </a:r>
          </a:p>
          <a:p>
            <a:pPr lvl="1"/>
            <a:r>
              <a:rPr lang="fr-BE" dirty="0" smtClean="0"/>
              <a:t>QUI:</a:t>
            </a:r>
          </a:p>
          <a:p>
            <a:pPr marL="857250" lvl="2" indent="0">
              <a:buNone/>
            </a:pPr>
            <a:r>
              <a:rPr lang="fr-BE" dirty="0" smtClean="0"/>
              <a:t>Acteurs de la réinsertion professionnelle:</a:t>
            </a:r>
          </a:p>
          <a:p>
            <a:pPr marL="1314450" lvl="3" indent="0">
              <a:buNone/>
            </a:pPr>
            <a:r>
              <a:rPr lang="fr-BE" dirty="0"/>
              <a:t>INAMI</a:t>
            </a:r>
          </a:p>
          <a:p>
            <a:pPr marL="1314450" lvl="3" indent="0">
              <a:buNone/>
            </a:pPr>
            <a:r>
              <a:rPr lang="fr-BE" dirty="0" smtClean="0"/>
              <a:t>Organismes assureurs (OA)</a:t>
            </a:r>
          </a:p>
          <a:p>
            <a:pPr marL="1314450" lvl="3" indent="0">
              <a:buNone/>
            </a:pPr>
            <a:r>
              <a:rPr lang="fr-BE" dirty="0" smtClean="0"/>
              <a:t>Services pour l’emploi et la formation</a:t>
            </a:r>
          </a:p>
          <a:p>
            <a:pPr marL="1314450" lvl="3" indent="0">
              <a:buNone/>
            </a:pPr>
            <a:r>
              <a:rPr lang="fr-BE" dirty="0" smtClean="0"/>
              <a:t>Services pour l’intégration des personnes avec un handicap</a:t>
            </a:r>
          </a:p>
          <a:p>
            <a:pPr lvl="1"/>
            <a:r>
              <a:rPr lang="fr-BE" dirty="0" smtClean="0"/>
              <a:t>QUOI:</a:t>
            </a:r>
          </a:p>
          <a:p>
            <a:pPr marL="857250" lvl="2" indent="0">
              <a:buNone/>
            </a:pPr>
            <a:r>
              <a:rPr lang="fr-BE" sz="2000" dirty="0" smtClean="0"/>
              <a:t>Mise en place d’une politique d’accompagnement et de réinsertion effective sur le marché de l’emploi </a:t>
            </a:r>
          </a:p>
          <a:p>
            <a:pPr marL="857250" lvl="2" indent="0">
              <a:buNone/>
            </a:pPr>
            <a:r>
              <a:rPr lang="fr-BE" sz="2000" u="sng" dirty="0" smtClean="0"/>
              <a:t>caractère volontaire</a:t>
            </a:r>
            <a:endParaRPr lang="fr-BE" u="sng" dirty="0"/>
          </a:p>
          <a:p>
            <a:pPr marL="857250" lvl="2" indent="0">
              <a:buNone/>
            </a:pPr>
            <a:endParaRPr lang="fr-BE" dirty="0"/>
          </a:p>
          <a:p>
            <a:pPr marL="1200150" lvl="2" indent="-342900"/>
            <a:endParaRPr lang="fr-BE" dirty="0" smtClean="0"/>
          </a:p>
          <a:p>
            <a:pPr marL="857250" lvl="2" indent="0">
              <a:buNone/>
            </a:pPr>
            <a:endParaRPr lang="fr-BE" dirty="0" smtClean="0"/>
          </a:p>
          <a:p>
            <a:pPr marL="0" indent="0">
              <a:buNone/>
            </a:pPr>
            <a:endParaRPr lang="fr-BE" dirty="0" smtClean="0"/>
          </a:p>
        </p:txBody>
      </p:sp>
    </p:spTree>
    <p:extLst>
      <p:ext uri="{BB962C8B-B14F-4D97-AF65-F5344CB8AC3E}">
        <p14:creationId xmlns:p14="http://schemas.microsoft.com/office/powerpoint/2010/main" val="6543589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ED5146AE-F896-44C1-8CDC-87E9011E27BB}" type="slidenum">
              <a:rPr lang="en-US">
                <a:solidFill>
                  <a:srgbClr val="000000"/>
                </a:solidFill>
              </a:rPr>
              <a:pPr/>
              <a:t>27</a:t>
            </a:fld>
            <a:endParaRPr lang="en-US" dirty="0">
              <a:solidFill>
                <a:srgbClr val="000000"/>
              </a:solidFill>
            </a:endParaRPr>
          </a:p>
        </p:txBody>
      </p:sp>
      <p:sp>
        <p:nvSpPr>
          <p:cNvPr id="23555" name="Rectangle 3"/>
          <p:cNvSpPr>
            <a:spLocks noGrp="1" noChangeArrowheads="1"/>
          </p:cNvSpPr>
          <p:nvPr>
            <p:ph type="body" idx="1"/>
          </p:nvPr>
        </p:nvSpPr>
        <p:spPr/>
        <p:txBody>
          <a:bodyPr/>
          <a:lstStyle/>
          <a:p>
            <a:r>
              <a:rPr lang="fr-BE" dirty="0" smtClean="0"/>
              <a:t>Déclaration d’intention de collaboration (2010)</a:t>
            </a:r>
          </a:p>
          <a:p>
            <a:pPr marL="0" indent="0">
              <a:buNone/>
            </a:pPr>
            <a:endParaRPr lang="fr-BE" dirty="0" smtClean="0"/>
          </a:p>
          <a:p>
            <a:pPr lvl="1"/>
            <a:r>
              <a:rPr lang="fr-BE" dirty="0" smtClean="0"/>
              <a:t>Public- concerné:</a:t>
            </a:r>
          </a:p>
          <a:p>
            <a:pPr marL="1200150" lvl="2" indent="-342900"/>
            <a:r>
              <a:rPr lang="fr-BE" dirty="0" smtClean="0"/>
              <a:t>assuré en incapacité primaire ou en invalidité </a:t>
            </a:r>
          </a:p>
          <a:p>
            <a:pPr marL="1200150" lvl="2" indent="-342900"/>
            <a:r>
              <a:rPr lang="fr-BE" dirty="0" smtClean="0"/>
              <a:t>souhaitant retourner sur le marché de l’emploi </a:t>
            </a:r>
          </a:p>
          <a:p>
            <a:pPr marL="1200150" lvl="2" indent="-342900"/>
            <a:r>
              <a:rPr lang="fr-BE" dirty="0" smtClean="0"/>
              <a:t>compatibilité de l’état de santé avec le retour sur le marché de l’emploi</a:t>
            </a:r>
            <a:endParaRPr lang="fr-BE" dirty="0"/>
          </a:p>
          <a:p>
            <a:pPr marL="857250" lvl="2" indent="0">
              <a:buNone/>
            </a:pPr>
            <a:endParaRPr lang="fr-BE" dirty="0"/>
          </a:p>
          <a:p>
            <a:pPr marL="1200150" lvl="2" indent="-342900"/>
            <a:endParaRPr lang="fr-BE" dirty="0" smtClean="0"/>
          </a:p>
          <a:p>
            <a:pPr marL="857250" lvl="2" indent="0">
              <a:buNone/>
            </a:pPr>
            <a:endParaRPr lang="fr-BE" dirty="0" smtClean="0"/>
          </a:p>
          <a:p>
            <a:pPr marL="0" indent="0">
              <a:buNone/>
            </a:pPr>
            <a:endParaRPr lang="fr-BE" dirty="0" smtClean="0"/>
          </a:p>
        </p:txBody>
      </p:sp>
    </p:spTree>
    <p:extLst>
      <p:ext uri="{BB962C8B-B14F-4D97-AF65-F5344CB8AC3E}">
        <p14:creationId xmlns:p14="http://schemas.microsoft.com/office/powerpoint/2010/main" val="30369915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38B5B60A-2ED7-4F6E-88AB-350C1C1085E3}" type="slidenum">
              <a:rPr lang="en-US">
                <a:solidFill>
                  <a:srgbClr val="000000"/>
                </a:solidFill>
              </a:rPr>
              <a:pPr/>
              <a:t>28</a:t>
            </a:fld>
            <a:endParaRPr lang="en-US" dirty="0">
              <a:solidFill>
                <a:srgbClr val="000000"/>
              </a:solidFill>
            </a:endParaRPr>
          </a:p>
        </p:txBody>
      </p:sp>
      <p:sp>
        <p:nvSpPr>
          <p:cNvPr id="22531" name="Rectangle 3"/>
          <p:cNvSpPr>
            <a:spLocks noGrp="1" noChangeArrowheads="1"/>
          </p:cNvSpPr>
          <p:nvPr>
            <p:ph type="body" idx="1"/>
          </p:nvPr>
        </p:nvSpPr>
        <p:spPr/>
        <p:txBody>
          <a:bodyPr/>
          <a:lstStyle/>
          <a:p>
            <a:r>
              <a:rPr lang="fr-BE" dirty="0" smtClean="0"/>
              <a:t>Mise en œuvre de la déclaration d’intention</a:t>
            </a:r>
          </a:p>
          <a:p>
            <a:pPr marL="0" indent="0">
              <a:buNone/>
            </a:pPr>
            <a:endParaRPr lang="fr-BE" dirty="0" smtClean="0"/>
          </a:p>
          <a:p>
            <a:pPr marL="400050" lvl="1" indent="0">
              <a:buNone/>
            </a:pPr>
            <a:r>
              <a:rPr lang="fr-BE" dirty="0" smtClean="0"/>
              <a:t>Nécessité d’une approche régionale </a:t>
            </a:r>
            <a:r>
              <a:rPr lang="fr-BE" u="sng" dirty="0" smtClean="0"/>
              <a:t>spécifique</a:t>
            </a:r>
            <a:r>
              <a:rPr lang="fr-BE" dirty="0" smtClean="0"/>
              <a:t> (convention Wallonie ≠ Flandre ≠ Bruxelles)</a:t>
            </a:r>
          </a:p>
          <a:p>
            <a:pPr marL="400050" lvl="1" indent="0">
              <a:buNone/>
            </a:pPr>
            <a:endParaRPr lang="fr-BE" dirty="0" smtClean="0"/>
          </a:p>
          <a:p>
            <a:pPr marL="400050" lvl="1" indent="0">
              <a:buNone/>
            </a:pPr>
            <a:r>
              <a:rPr lang="fr-BE" dirty="0" smtClean="0"/>
              <a:t>Spécificités au niveau:</a:t>
            </a:r>
          </a:p>
          <a:p>
            <a:pPr lvl="2" indent="-342900"/>
            <a:r>
              <a:rPr lang="fr-BE" dirty="0" smtClean="0"/>
              <a:t>du marché de la formation </a:t>
            </a:r>
          </a:p>
          <a:p>
            <a:pPr lvl="2" indent="-342900"/>
            <a:r>
              <a:rPr lang="fr-BE" dirty="0" smtClean="0"/>
              <a:t>du marché de l’emploi</a:t>
            </a:r>
          </a:p>
          <a:p>
            <a:pPr lvl="2" indent="-342900"/>
            <a:r>
              <a:rPr lang="fr-BE" dirty="0" smtClean="0"/>
              <a:t>etc. </a:t>
            </a:r>
          </a:p>
          <a:p>
            <a:pPr marL="457200" lvl="1" indent="0">
              <a:buNone/>
            </a:pPr>
            <a:endParaRPr lang="fr-BE" dirty="0" smtClean="0"/>
          </a:p>
          <a:p>
            <a:pPr marL="457200" lvl="1" indent="0">
              <a:buNone/>
            </a:pPr>
            <a:endParaRPr lang="nl-BE" dirty="0" smtClean="0"/>
          </a:p>
          <a:p>
            <a:pPr marL="457200" lvl="1" indent="0">
              <a:buNone/>
            </a:pPr>
            <a:endParaRPr lang="nl-BE" dirty="0"/>
          </a:p>
        </p:txBody>
      </p:sp>
    </p:spTree>
    <p:extLst>
      <p:ext uri="{BB962C8B-B14F-4D97-AF65-F5344CB8AC3E}">
        <p14:creationId xmlns:p14="http://schemas.microsoft.com/office/powerpoint/2010/main" val="227531751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38B5B60A-2ED7-4F6E-88AB-350C1C1085E3}" type="slidenum">
              <a:rPr lang="en-US">
                <a:solidFill>
                  <a:srgbClr val="000000"/>
                </a:solidFill>
              </a:rPr>
              <a:pPr/>
              <a:t>29</a:t>
            </a:fld>
            <a:endParaRPr lang="en-US" dirty="0">
              <a:solidFill>
                <a:srgbClr val="000000"/>
              </a:solidFill>
            </a:endParaRPr>
          </a:p>
        </p:txBody>
      </p:sp>
      <p:sp>
        <p:nvSpPr>
          <p:cNvPr id="22531" name="Rectangle 3"/>
          <p:cNvSpPr>
            <a:spLocks noGrp="1" noChangeArrowheads="1"/>
          </p:cNvSpPr>
          <p:nvPr>
            <p:ph type="body" idx="1"/>
          </p:nvPr>
        </p:nvSpPr>
        <p:spPr/>
        <p:txBody>
          <a:bodyPr/>
          <a:lstStyle/>
          <a:p>
            <a:r>
              <a:rPr lang="fr-BE" dirty="0" smtClean="0"/>
              <a:t>Conventions</a:t>
            </a:r>
            <a:r>
              <a:rPr lang="fr-BE" dirty="0"/>
              <a:t> </a:t>
            </a:r>
            <a:r>
              <a:rPr lang="fr-BE" dirty="0" smtClean="0"/>
              <a:t>- Situation actuelle:</a:t>
            </a:r>
          </a:p>
          <a:p>
            <a:pPr marL="0" indent="0">
              <a:buNone/>
            </a:pPr>
            <a:endParaRPr lang="fr-BE" dirty="0" smtClean="0"/>
          </a:p>
          <a:p>
            <a:pPr lvl="1"/>
            <a:r>
              <a:rPr lang="fr-BE" b="1" dirty="0" smtClean="0"/>
              <a:t>Flandres</a:t>
            </a:r>
            <a:r>
              <a:rPr lang="fr-BE" dirty="0" smtClean="0"/>
              <a:t>: </a:t>
            </a:r>
          </a:p>
          <a:p>
            <a:pPr marL="457200" lvl="1" indent="0">
              <a:buNone/>
            </a:pPr>
            <a:r>
              <a:rPr lang="fr-BE" dirty="0"/>
              <a:t> </a:t>
            </a:r>
            <a:r>
              <a:rPr lang="fr-BE" dirty="0" smtClean="0"/>
              <a:t>  Acteurs: INAMI-CIN-VDAB-GTB </a:t>
            </a:r>
          </a:p>
          <a:p>
            <a:pPr marL="457200" lvl="1" indent="0">
              <a:buNone/>
            </a:pPr>
            <a:r>
              <a:rPr lang="fr-BE" dirty="0" smtClean="0"/>
              <a:t>   Entrée en vigueur: projet-pilote 2011</a:t>
            </a:r>
          </a:p>
          <a:p>
            <a:pPr marL="457200" lvl="1" indent="0">
              <a:buNone/>
            </a:pPr>
            <a:r>
              <a:rPr lang="fr-BE" dirty="0"/>
              <a:t> </a:t>
            </a:r>
            <a:r>
              <a:rPr lang="fr-BE" dirty="0" smtClean="0"/>
              <a:t>  Nouvelle convention </a:t>
            </a:r>
            <a:r>
              <a:rPr lang="fr-BE" dirty="0"/>
              <a:t>2012</a:t>
            </a:r>
          </a:p>
          <a:p>
            <a:pPr marL="457200" lvl="1" indent="0">
              <a:buNone/>
            </a:pPr>
            <a:endParaRPr lang="fr-BE" dirty="0" smtClean="0"/>
          </a:p>
          <a:p>
            <a:pPr lvl="1"/>
            <a:r>
              <a:rPr lang="fr-BE" b="1" dirty="0" smtClean="0"/>
              <a:t>Wallonie</a:t>
            </a:r>
            <a:r>
              <a:rPr lang="fr-BE" dirty="0" smtClean="0"/>
              <a:t>: </a:t>
            </a:r>
          </a:p>
          <a:p>
            <a:pPr marL="457200" lvl="1" indent="0">
              <a:buNone/>
            </a:pPr>
            <a:r>
              <a:rPr lang="fr-BE" dirty="0"/>
              <a:t> </a:t>
            </a:r>
            <a:r>
              <a:rPr lang="fr-BE" dirty="0" smtClean="0"/>
              <a:t>  Acteurs: INAMI-CIN-Forem-AWIPH</a:t>
            </a:r>
          </a:p>
          <a:p>
            <a:pPr marL="457200" lvl="1" indent="0">
              <a:buNone/>
            </a:pPr>
            <a:r>
              <a:rPr lang="fr-BE" dirty="0"/>
              <a:t> </a:t>
            </a:r>
            <a:r>
              <a:rPr lang="fr-BE" dirty="0" smtClean="0"/>
              <a:t>  Nouvelle </a:t>
            </a:r>
            <a:r>
              <a:rPr lang="fr-BE" dirty="0"/>
              <a:t>convention 2013</a:t>
            </a:r>
          </a:p>
          <a:p>
            <a:pPr marL="457200" lvl="1" indent="0">
              <a:buNone/>
            </a:pPr>
            <a:endParaRPr lang="fr-BE" dirty="0" smtClean="0"/>
          </a:p>
          <a:p>
            <a:pPr marL="457200" lvl="1" indent="0">
              <a:buNone/>
            </a:pPr>
            <a:endParaRPr lang="fr-BE" dirty="0" smtClean="0"/>
          </a:p>
          <a:p>
            <a:pPr marL="457200" lvl="1" indent="0">
              <a:buNone/>
            </a:pPr>
            <a:endParaRPr lang="fr-BE" dirty="0"/>
          </a:p>
          <a:p>
            <a:pPr lvl="1"/>
            <a:endParaRPr lang="fr-BE" dirty="0" smtClean="0"/>
          </a:p>
          <a:p>
            <a:pPr marL="457200" lvl="1" indent="0">
              <a:buNone/>
            </a:pPr>
            <a:endParaRPr lang="nl-BE" dirty="0" smtClean="0"/>
          </a:p>
          <a:p>
            <a:pPr marL="457200" lvl="1" indent="0">
              <a:buNone/>
            </a:pPr>
            <a:endParaRPr lang="nl-BE" dirty="0"/>
          </a:p>
        </p:txBody>
      </p:sp>
    </p:spTree>
    <p:extLst>
      <p:ext uri="{BB962C8B-B14F-4D97-AF65-F5344CB8AC3E}">
        <p14:creationId xmlns:p14="http://schemas.microsoft.com/office/powerpoint/2010/main" val="967395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numéro de diapositive 5"/>
          <p:cNvSpPr>
            <a:spLocks noGrp="1"/>
          </p:cNvSpPr>
          <p:nvPr>
            <p:ph type="sldNum" sz="quarter" idx="12"/>
          </p:nvPr>
        </p:nvSpPr>
        <p:spPr/>
        <p:txBody>
          <a:bodyPr/>
          <a:lstStyle/>
          <a:p>
            <a:fld id="{A7C7928C-FA6F-4C43-B3C8-7B6524907F76}" type="slidenum">
              <a:rPr lang="en-US"/>
              <a:pPr/>
              <a:t>3</a:t>
            </a:fld>
            <a:endParaRPr lang="en-US" dirty="0"/>
          </a:p>
        </p:txBody>
      </p:sp>
      <p:sp>
        <p:nvSpPr>
          <p:cNvPr id="22530" name="Rectangle 2"/>
          <p:cNvSpPr>
            <a:spLocks noGrp="1" noChangeArrowheads="1"/>
          </p:cNvSpPr>
          <p:nvPr>
            <p:ph type="title"/>
          </p:nvPr>
        </p:nvSpPr>
        <p:spPr/>
        <p:txBody>
          <a:bodyPr/>
          <a:lstStyle/>
          <a:p>
            <a:r>
              <a:rPr lang="fr-FR" dirty="0" smtClean="0"/>
              <a:t>CADRE LÉGAL ET CIRCULAIRES</a:t>
            </a:r>
            <a:endParaRPr lang="fr-FR" dirty="0"/>
          </a:p>
        </p:txBody>
      </p:sp>
      <p:sp>
        <p:nvSpPr>
          <p:cNvPr id="22531" name="Rectangle 3"/>
          <p:cNvSpPr>
            <a:spLocks noGrp="1" noChangeArrowheads="1"/>
          </p:cNvSpPr>
          <p:nvPr>
            <p:ph type="body" idx="1"/>
          </p:nvPr>
        </p:nvSpPr>
        <p:spPr/>
        <p:txBody>
          <a:bodyPr/>
          <a:lstStyle/>
          <a:p>
            <a:pPr lvl="0"/>
            <a:r>
              <a:rPr lang="fr-BE" sz="1200" dirty="0" smtClean="0">
                <a:solidFill>
                  <a:schemeClr val="tx1"/>
                </a:solidFill>
                <a:latin typeface="+mn-lt"/>
                <a:ea typeface="+mn-ea"/>
                <a:cs typeface="+mn-cs"/>
              </a:rPr>
              <a:t>Loi </a:t>
            </a:r>
            <a:r>
              <a:rPr lang="fr-BE" sz="1200" dirty="0">
                <a:solidFill>
                  <a:schemeClr val="tx1"/>
                </a:solidFill>
                <a:latin typeface="+mn-lt"/>
                <a:ea typeface="+mn-ea"/>
                <a:cs typeface="+mn-cs"/>
              </a:rPr>
              <a:t>relative à l’assurance obligatoire soins de santé et indemnités, coordonnée le 14 juillet 1994</a:t>
            </a:r>
          </a:p>
          <a:p>
            <a:pPr lvl="0"/>
            <a:r>
              <a:rPr lang="fr-BE" sz="1200" dirty="0">
                <a:solidFill>
                  <a:schemeClr val="tx1"/>
                </a:solidFill>
                <a:latin typeface="+mn-lt"/>
                <a:ea typeface="+mn-ea"/>
                <a:cs typeface="+mn-cs"/>
              </a:rPr>
              <a:t>Loi du 13 juillet 2006 portant des dispositions diverses en matière de maladies professionnelles et d'accidents du travail et en matière de réinsertion professionnelle  </a:t>
            </a:r>
          </a:p>
          <a:p>
            <a:pPr lvl="0"/>
            <a:r>
              <a:rPr lang="fr-BE" sz="1200" dirty="0">
                <a:solidFill>
                  <a:schemeClr val="tx1"/>
                </a:solidFill>
                <a:latin typeface="+mn-lt"/>
                <a:ea typeface="+mn-ea"/>
                <a:cs typeface="+mn-cs"/>
              </a:rPr>
              <a:t>A.R. du 3 juillet 1996 portant exécution de la loi relative à l’assurance obligatoire soins de santé et indemnités, coordonnée le 14 juillet 1994</a:t>
            </a:r>
          </a:p>
          <a:p>
            <a:pPr lvl="0"/>
            <a:r>
              <a:rPr lang="fr-BE" sz="1200" dirty="0">
                <a:solidFill>
                  <a:schemeClr val="tx1"/>
                </a:solidFill>
                <a:latin typeface="+mn-lt"/>
                <a:ea typeface="+mn-ea"/>
                <a:cs typeface="+mn-cs"/>
              </a:rPr>
              <a:t>A.R. du 30.03.2009 modifiant, en ce qui concerne la réadaptation professionnelle, l’arrêté royal du 3 juillet 1996 portant exécution de la loi relative à l’assurance obligatoire soins de santé et indemnités, coordonnée le 14 juillet 1994</a:t>
            </a:r>
          </a:p>
          <a:p>
            <a:pPr lvl="0"/>
            <a:r>
              <a:rPr lang="fr-BE" sz="1200" dirty="0">
                <a:solidFill>
                  <a:schemeClr val="tx1"/>
                </a:solidFill>
                <a:latin typeface="+mn-lt"/>
                <a:ea typeface="+mn-ea"/>
                <a:cs typeface="+mn-cs"/>
              </a:rPr>
              <a:t>A.R. du 30.03.2009 fixant la date d’entrée en vigueur du Chapitre III, Section 4, de la loi du 13 juillet 2006 portant des dispositions diverses en matière de maladies professionnelles et d’accidents du travail et en matière de réinsertion professionnelle</a:t>
            </a:r>
          </a:p>
          <a:p>
            <a:pPr lvl="0"/>
            <a:r>
              <a:rPr lang="fr-BE" sz="1200" dirty="0">
                <a:solidFill>
                  <a:schemeClr val="tx1"/>
                </a:solidFill>
                <a:latin typeface="+mn-lt"/>
                <a:ea typeface="+mn-ea"/>
                <a:cs typeface="+mn-cs"/>
              </a:rPr>
              <a:t>Circulaire O.A. n° 263/2009 du 25 juin 2009 relative aux documents comptables H21 et H41</a:t>
            </a:r>
          </a:p>
          <a:p>
            <a:pPr lvl="0"/>
            <a:r>
              <a:rPr lang="fr-BE" sz="1200" dirty="0">
                <a:solidFill>
                  <a:schemeClr val="tx1"/>
                </a:solidFill>
                <a:latin typeface="+mn-lt"/>
                <a:ea typeface="+mn-ea"/>
                <a:cs typeface="+mn-cs"/>
              </a:rPr>
              <a:t>Circulaire O.A. n° 2012/423 du 29.10.2012 Réadaptation professionnelle dans le cadre de l’assurance indemnités : questions pratiques</a:t>
            </a:r>
          </a:p>
          <a:p>
            <a:pPr lvl="0"/>
            <a:r>
              <a:rPr lang="fr-BE" sz="1200" dirty="0">
                <a:solidFill>
                  <a:schemeClr val="tx1"/>
                </a:solidFill>
                <a:latin typeface="+mn-lt"/>
                <a:ea typeface="+mn-ea"/>
                <a:cs typeface="+mn-cs"/>
              </a:rPr>
              <a:t>Circulaire O.A. n° 2012/490 du 12.12.2012 Contrat de collaboration INAMI – CIN – VDAB – GTB conclu dans le cadre de la réinsertion socioprofessionnelle des assurés reconnus en incapacité de travail</a:t>
            </a:r>
          </a:p>
          <a:p>
            <a:pPr lvl="0"/>
            <a:r>
              <a:rPr lang="fr-BE" sz="1200" dirty="0">
                <a:solidFill>
                  <a:schemeClr val="tx1"/>
                </a:solidFill>
                <a:latin typeface="+mn-lt"/>
                <a:ea typeface="+mn-ea"/>
                <a:cs typeface="+mn-cs"/>
              </a:rPr>
              <a:t>Circulaire O.A. n° 2013/10 du 14.1.2013 Formulaire de demande réadaptation professionnelle</a:t>
            </a:r>
          </a:p>
          <a:p>
            <a:pPr lvl="0"/>
            <a:r>
              <a:rPr lang="fr-BE" sz="1200" dirty="0">
                <a:solidFill>
                  <a:schemeClr val="tx1"/>
                </a:solidFill>
                <a:latin typeface="+mn-lt"/>
                <a:ea typeface="+mn-ea"/>
                <a:cs typeface="+mn-cs"/>
              </a:rPr>
              <a:t>Circulaire O.A. n° 2013/180 du 30.4.2013 Contrat de collaboration entre l’INAMI, les organismes assureurs, l’AWIPH et le FOREM, conclu dans le cadre de la réinsertion socioprofessionnelle des assurés reconnus en incapacité de travail</a:t>
            </a:r>
          </a:p>
          <a:p>
            <a:pPr lvl="0"/>
            <a:r>
              <a:rPr lang="fr-BE" sz="1200" dirty="0">
                <a:solidFill>
                  <a:schemeClr val="tx1"/>
                </a:solidFill>
                <a:latin typeface="+mn-lt"/>
                <a:ea typeface="+mn-ea"/>
                <a:cs typeface="+mn-cs"/>
              </a:rPr>
              <a:t>Circulaire OA n° 2014/127 du 10.03.2014 INAMI-CIN-ACTIRIS-Bruxelles Formation-VDAB-Phare </a:t>
            </a:r>
          </a:p>
          <a:p>
            <a:endParaRPr lang="fr-FR"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jdelijke aanduiding voor dianummer 5"/>
          <p:cNvSpPr>
            <a:spLocks noGrp="1"/>
          </p:cNvSpPr>
          <p:nvPr>
            <p:ph type="sldNum" sz="quarter" idx="12"/>
          </p:nvPr>
        </p:nvSpPr>
        <p:spPr/>
        <p:txBody>
          <a:bodyPr/>
          <a:lstStyle/>
          <a:p>
            <a:fld id="{38B5B60A-2ED7-4F6E-88AB-350C1C1085E3}" type="slidenum">
              <a:rPr lang="en-US">
                <a:solidFill>
                  <a:srgbClr val="000000"/>
                </a:solidFill>
              </a:rPr>
              <a:pPr/>
              <a:t>30</a:t>
            </a:fld>
            <a:endParaRPr lang="en-US" dirty="0">
              <a:solidFill>
                <a:srgbClr val="000000"/>
              </a:solidFill>
            </a:endParaRPr>
          </a:p>
        </p:txBody>
      </p:sp>
      <p:sp>
        <p:nvSpPr>
          <p:cNvPr id="22531" name="Rectangle 3"/>
          <p:cNvSpPr>
            <a:spLocks noGrp="1" noChangeArrowheads="1"/>
          </p:cNvSpPr>
          <p:nvPr>
            <p:ph type="body" idx="1"/>
          </p:nvPr>
        </p:nvSpPr>
        <p:spPr/>
        <p:txBody>
          <a:bodyPr/>
          <a:lstStyle/>
          <a:p>
            <a:r>
              <a:rPr lang="fr-BE" dirty="0" smtClean="0"/>
              <a:t>Conventions</a:t>
            </a:r>
            <a:r>
              <a:rPr lang="fr-BE" dirty="0"/>
              <a:t> </a:t>
            </a:r>
            <a:r>
              <a:rPr lang="fr-BE" dirty="0" smtClean="0"/>
              <a:t>- Situation actuelle:</a:t>
            </a:r>
          </a:p>
          <a:p>
            <a:pPr marL="0" indent="0">
              <a:buNone/>
            </a:pPr>
            <a:endParaRPr lang="fr-BE" dirty="0" smtClean="0"/>
          </a:p>
          <a:p>
            <a:pPr lvl="1"/>
            <a:r>
              <a:rPr lang="fr-BE" b="1" dirty="0" smtClean="0"/>
              <a:t>Bruxelles</a:t>
            </a:r>
            <a:r>
              <a:rPr lang="fr-BE" dirty="0" smtClean="0"/>
              <a:t>: </a:t>
            </a:r>
          </a:p>
          <a:p>
            <a:pPr marL="457200" lvl="1" indent="0">
              <a:buNone/>
            </a:pPr>
            <a:r>
              <a:rPr lang="fr-BE" dirty="0" smtClean="0"/>
              <a:t>   Acteurs: INAMI-CIN-ACTIRIS-VDAB-</a:t>
            </a:r>
          </a:p>
          <a:p>
            <a:pPr marL="457200" lvl="1" indent="0">
              <a:buNone/>
            </a:pPr>
            <a:r>
              <a:rPr lang="fr-BE" dirty="0"/>
              <a:t> </a:t>
            </a:r>
            <a:r>
              <a:rPr lang="fr-BE" dirty="0" smtClean="0"/>
              <a:t>  Bruxelles Formation-PHARE </a:t>
            </a:r>
          </a:p>
          <a:p>
            <a:pPr marL="457200" lvl="1" indent="0">
              <a:buNone/>
            </a:pPr>
            <a:r>
              <a:rPr lang="fr-BE" dirty="0"/>
              <a:t> </a:t>
            </a:r>
            <a:r>
              <a:rPr lang="fr-BE" dirty="0" smtClean="0"/>
              <a:t>  Nouvelle </a:t>
            </a:r>
            <a:r>
              <a:rPr lang="fr-BE" dirty="0"/>
              <a:t>convention 2013</a:t>
            </a:r>
          </a:p>
          <a:p>
            <a:pPr marL="457200" lvl="1" indent="0">
              <a:buNone/>
            </a:pPr>
            <a:endParaRPr lang="fr-BE" dirty="0" smtClean="0"/>
          </a:p>
          <a:p>
            <a:pPr lvl="1"/>
            <a:r>
              <a:rPr lang="fr-BE" b="1" dirty="0"/>
              <a:t>Communauté germanophone</a:t>
            </a:r>
            <a:r>
              <a:rPr lang="fr-BE" dirty="0"/>
              <a:t>: </a:t>
            </a:r>
            <a:endParaRPr lang="fr-BE" dirty="0" smtClean="0"/>
          </a:p>
          <a:p>
            <a:pPr marL="457200" lvl="1" indent="0">
              <a:buNone/>
            </a:pPr>
            <a:r>
              <a:rPr lang="fr-BE" dirty="0" smtClean="0"/>
              <a:t>    Acteurs: INAMI </a:t>
            </a:r>
            <a:r>
              <a:rPr lang="fr-BE" dirty="0"/>
              <a:t>– </a:t>
            </a:r>
            <a:r>
              <a:rPr lang="fr-BE" dirty="0" smtClean="0"/>
              <a:t>CIN </a:t>
            </a:r>
            <a:r>
              <a:rPr lang="fr-BE" dirty="0"/>
              <a:t>–ADG – DPB </a:t>
            </a:r>
            <a:endParaRPr lang="fr-BE" dirty="0" smtClean="0"/>
          </a:p>
          <a:p>
            <a:pPr marL="457200" lvl="1" indent="0">
              <a:buNone/>
            </a:pPr>
            <a:r>
              <a:rPr lang="fr-BE" dirty="0"/>
              <a:t> </a:t>
            </a:r>
            <a:r>
              <a:rPr lang="fr-BE" dirty="0" smtClean="0"/>
              <a:t>   Discussions en cours</a:t>
            </a:r>
            <a:endParaRPr lang="fr-BE" dirty="0"/>
          </a:p>
          <a:p>
            <a:pPr lvl="1"/>
            <a:endParaRPr lang="fr-BE" dirty="0"/>
          </a:p>
          <a:p>
            <a:pPr lvl="1"/>
            <a:endParaRPr lang="fr-BE" dirty="0" smtClean="0"/>
          </a:p>
          <a:p>
            <a:pPr marL="457200" lvl="1" indent="0">
              <a:buNone/>
            </a:pPr>
            <a:endParaRPr lang="nl-BE" dirty="0" smtClean="0"/>
          </a:p>
          <a:p>
            <a:pPr marL="457200" lvl="1" indent="0">
              <a:buNone/>
            </a:pPr>
            <a:endParaRPr lang="nl-BE" dirty="0"/>
          </a:p>
        </p:txBody>
      </p:sp>
    </p:spTree>
    <p:extLst>
      <p:ext uri="{BB962C8B-B14F-4D97-AF65-F5344CB8AC3E}">
        <p14:creationId xmlns:p14="http://schemas.microsoft.com/office/powerpoint/2010/main" val="10157732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BE" dirty="0" smtClean="0"/>
              <a:t>Quelques chiffres</a:t>
            </a:r>
            <a:endParaRPr lang="en-US" dirty="0"/>
          </a:p>
        </p:txBody>
      </p:sp>
      <p:sp>
        <p:nvSpPr>
          <p:cNvPr id="4" name="Slide Number Placeholder 3"/>
          <p:cNvSpPr>
            <a:spLocks noGrp="1"/>
          </p:cNvSpPr>
          <p:nvPr>
            <p:ph type="sldNum" sz="quarter" idx="4"/>
          </p:nvPr>
        </p:nvSpPr>
        <p:spPr/>
        <p:txBody>
          <a:bodyPr/>
          <a:lstStyle/>
          <a:p>
            <a:fld id="{ED8C98D1-B423-4D98-A12B-6AD14923E77A}" type="slidenum">
              <a:rPr lang="en-US" smtClean="0">
                <a:solidFill>
                  <a:srgbClr val="000000"/>
                </a:solidFill>
              </a:rPr>
              <a:pPr/>
              <a:t>31</a:t>
            </a:fld>
            <a:endParaRPr lang="en-US" dirty="0">
              <a:solidFill>
                <a:srgbClr val="000000"/>
              </a:solidFill>
            </a:endParaRPr>
          </a:p>
        </p:txBody>
      </p:sp>
    </p:spTree>
    <p:extLst>
      <p:ext uri="{BB962C8B-B14F-4D97-AF65-F5344CB8AC3E}">
        <p14:creationId xmlns:p14="http://schemas.microsoft.com/office/powerpoint/2010/main" val="1795289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BE" dirty="0" smtClean="0"/>
              <a:t>Invalidité - Belgique</a:t>
            </a:r>
          </a:p>
          <a:p>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pPr/>
              <a:t>32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15290582"/>
              </p:ext>
            </p:extLst>
          </p:nvPr>
        </p:nvGraphicFramePr>
        <p:xfrm>
          <a:off x="899592" y="2204864"/>
          <a:ext cx="7416825" cy="3816420"/>
        </p:xfrm>
        <a:graphic>
          <a:graphicData uri="http://schemas.openxmlformats.org/drawingml/2006/table">
            <a:tbl>
              <a:tblPr>
                <a:tableStyleId>{5C22544A-7EE6-4342-B048-85BDC9FD1C3A}</a:tableStyleId>
              </a:tblPr>
              <a:tblGrid>
                <a:gridCol w="1521765"/>
                <a:gridCol w="1179012"/>
                <a:gridCol w="1179012"/>
                <a:gridCol w="1179012"/>
                <a:gridCol w="1179012"/>
                <a:gridCol w="1179012"/>
              </a:tblGrid>
              <a:tr h="240842">
                <a:tc gridSpan="3">
                  <a:txBody>
                    <a:bodyPr/>
                    <a:lstStyle/>
                    <a:p>
                      <a:pPr algn="l" fontAlgn="b"/>
                      <a:r>
                        <a:rPr lang="fr-FR" sz="1200" u="sng" strike="noStrike" dirty="0">
                          <a:effectLst/>
                        </a:rPr>
                        <a:t>Régime général (situation au 31-12)</a:t>
                      </a:r>
                      <a:endParaRPr lang="fr-FR" sz="1200" b="1" i="0" u="sng" strike="noStrike" dirty="0">
                        <a:effectLst/>
                        <a:latin typeface="Arial"/>
                      </a:endParaRPr>
                    </a:p>
                  </a:txBody>
                  <a:tcPr marL="7620" marR="7620" marT="7620"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r h="231579">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 </a:t>
                      </a:r>
                      <a:endParaRPr lang="en-US" sz="1200" b="0" i="0" u="none" strike="noStrike" dirty="0">
                        <a:effectLst/>
                        <a:latin typeface="Arial"/>
                      </a:endParaRPr>
                    </a:p>
                  </a:txBody>
                  <a:tcPr marL="7620" marR="7620" marT="7620" marB="0" anchor="b"/>
                </a:tc>
                <a:tc>
                  <a:txBody>
                    <a:bodyPr/>
                    <a:lstStyle/>
                    <a:p>
                      <a:pPr algn="r" fontAlgn="b"/>
                      <a:r>
                        <a:rPr lang="en-US" sz="1200" b="1" u="none" strike="noStrike" dirty="0">
                          <a:effectLst/>
                        </a:rPr>
                        <a:t>2007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2008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2009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2010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2011 </a:t>
                      </a:r>
                      <a:endParaRPr lang="en-US" sz="1200" b="1" i="0" u="none" strike="noStrike" dirty="0">
                        <a:effectLst/>
                        <a:latin typeface="Arial"/>
                      </a:endParaRPr>
                    </a:p>
                  </a:txBody>
                  <a:tcPr marL="7620" marR="7620" marT="7620" marB="0" anchor="b"/>
                </a:tc>
              </a:tr>
              <a:tr h="240842">
                <a:tc>
                  <a:txBody>
                    <a:bodyPr/>
                    <a:lstStyle/>
                    <a:p>
                      <a:pPr algn="l" fontAlgn="b"/>
                      <a:r>
                        <a:rPr lang="fr-BE" sz="1200" u="none" strike="noStrike" noProof="0" dirty="0" smtClean="0">
                          <a:effectLst/>
                        </a:rPr>
                        <a:t>Nombre d'invalides</a:t>
                      </a:r>
                      <a:endParaRPr lang="fr-BE" sz="1200" b="1" i="0" u="none" strike="noStrike" noProof="0" dirty="0">
                        <a:effectLst/>
                        <a:latin typeface="Arial"/>
                      </a:endParaRPr>
                    </a:p>
                  </a:txBody>
                  <a:tcPr marL="7620" marR="7620" marT="7620" marB="0" anchor="b"/>
                </a:tc>
                <a:tc>
                  <a:txBody>
                    <a:bodyPr/>
                    <a:lstStyle/>
                    <a:p>
                      <a:pPr algn="r" fontAlgn="b"/>
                      <a:r>
                        <a:rPr lang="en-US" sz="1200" u="none" strike="noStrike" dirty="0" smtClean="0">
                          <a:effectLst/>
                        </a:rPr>
                        <a:t>223.684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232.153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245.209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257.935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269.499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Entrées</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35.426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39.366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41.256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44.195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47.061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Sorties</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27.322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30.286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28.813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32.976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36.621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Durée moyenne (*)</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7,07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7,27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6,22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6,89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6,78 </a:t>
                      </a:r>
                      <a:endParaRPr lang="en-US" sz="1200" b="0" i="0" u="none" strike="noStrike" dirty="0">
                        <a:effectLst/>
                        <a:latin typeface="Arial"/>
                      </a:endParaRPr>
                    </a:p>
                  </a:txBody>
                  <a:tcPr marL="7620" marR="7620" marT="7620" marB="0" anchor="b"/>
                </a:tc>
              </a:tr>
              <a:tr h="231579">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r h="240842">
                <a:tc gridSpan="4">
                  <a:txBody>
                    <a:bodyPr/>
                    <a:lstStyle/>
                    <a:p>
                      <a:pPr algn="l" fontAlgn="b"/>
                      <a:r>
                        <a:rPr lang="fr-FR" sz="1200" u="sng" strike="noStrike" dirty="0">
                          <a:effectLst/>
                        </a:rPr>
                        <a:t>Régime Indépendant (situation au 31-12)</a:t>
                      </a:r>
                      <a:endParaRPr lang="fr-FR" sz="1200" b="1" i="0" u="sng" strike="noStrike" dirty="0">
                        <a:effectLst/>
                        <a:latin typeface="Arial"/>
                      </a:endParaRPr>
                    </a:p>
                  </a:txBody>
                  <a:tcPr marL="7620" marR="7620" marT="7620"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r h="231579">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 </a:t>
                      </a:r>
                      <a:endParaRPr lang="en-US" sz="1200" b="0" i="0" u="none" strike="noStrike" dirty="0">
                        <a:effectLst/>
                        <a:latin typeface="Arial"/>
                      </a:endParaRPr>
                    </a:p>
                  </a:txBody>
                  <a:tcPr marL="7620" marR="7620" marT="7620" marB="0" anchor="b"/>
                </a:tc>
                <a:tc>
                  <a:txBody>
                    <a:bodyPr/>
                    <a:lstStyle/>
                    <a:p>
                      <a:pPr algn="r" fontAlgn="b"/>
                      <a:r>
                        <a:rPr lang="en-US" sz="1200" b="1" u="none" strike="noStrike" dirty="0">
                          <a:effectLst/>
                        </a:rPr>
                        <a:t>2007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2008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2009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2010 </a:t>
                      </a:r>
                      <a:endParaRPr lang="en-US" sz="1200" b="1" i="0" u="none" strike="noStrike" dirty="0">
                        <a:effectLst/>
                        <a:latin typeface="Arial"/>
                      </a:endParaRPr>
                    </a:p>
                  </a:txBody>
                  <a:tcPr marL="7620" marR="7620" marT="7620" marB="0" anchor="b"/>
                </a:tc>
                <a:tc>
                  <a:txBody>
                    <a:bodyPr/>
                    <a:lstStyle/>
                    <a:p>
                      <a:pPr algn="r" fontAlgn="b"/>
                      <a:r>
                        <a:rPr lang="en-US" sz="1200" b="1" u="none" strike="noStrike" dirty="0">
                          <a:effectLst/>
                        </a:rPr>
                        <a:t>2011 </a:t>
                      </a:r>
                      <a:endParaRPr lang="en-US" sz="1200" b="1" i="0" u="none" strike="noStrike" dirty="0">
                        <a:effectLst/>
                        <a:latin typeface="Arial"/>
                      </a:endParaRPr>
                    </a:p>
                  </a:txBody>
                  <a:tcPr marL="7620" marR="7620" marT="7620" marB="0" anchor="b"/>
                </a:tc>
              </a:tr>
              <a:tr h="240842">
                <a:tc>
                  <a:txBody>
                    <a:bodyPr/>
                    <a:lstStyle/>
                    <a:p>
                      <a:pPr algn="l" fontAlgn="b"/>
                      <a:r>
                        <a:rPr lang="en-US" sz="1200" u="none" strike="noStrike" dirty="0">
                          <a:effectLst/>
                        </a:rPr>
                        <a:t>Nombre d'invalides</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18.402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18.552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19.459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20.136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20.315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Entrées</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3.873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3.750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3.910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4.223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4.069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Sorties</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3.378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3.550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3.057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3.551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4.015 </a:t>
                      </a:r>
                      <a:endParaRPr lang="en-US" sz="1200" b="0" i="0" u="none" strike="noStrike" dirty="0">
                        <a:effectLst/>
                        <a:latin typeface="Arial"/>
                      </a:endParaRPr>
                    </a:p>
                  </a:txBody>
                  <a:tcPr marL="7620" marR="7620" marT="7620" marB="0" anchor="b"/>
                </a:tc>
              </a:tr>
              <a:tr h="240842">
                <a:tc>
                  <a:txBody>
                    <a:bodyPr/>
                    <a:lstStyle/>
                    <a:p>
                      <a:pPr algn="l" fontAlgn="b"/>
                      <a:r>
                        <a:rPr lang="en-US" sz="1200" u="none" strike="noStrike" dirty="0">
                          <a:effectLst/>
                        </a:rPr>
                        <a:t>Durée moyenne (*)</a:t>
                      </a:r>
                      <a:endParaRPr lang="en-US" sz="1200" b="1" i="0" u="none" strike="noStrike" dirty="0">
                        <a:effectLst/>
                        <a:latin typeface="Arial"/>
                      </a:endParaRPr>
                    </a:p>
                  </a:txBody>
                  <a:tcPr marL="7620" marR="7620" marT="7620" marB="0" anchor="b"/>
                </a:tc>
                <a:tc>
                  <a:txBody>
                    <a:bodyPr/>
                    <a:lstStyle/>
                    <a:p>
                      <a:pPr algn="r" fontAlgn="b"/>
                      <a:r>
                        <a:rPr lang="en-US" sz="1200" u="none" strike="noStrike" dirty="0">
                          <a:effectLst/>
                        </a:rPr>
                        <a:t>6,00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6,26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5,60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6,07 </a:t>
                      </a:r>
                      <a:endParaRPr lang="en-US" sz="1200" b="0" i="0" u="none" strike="noStrike" dirty="0">
                        <a:effectLst/>
                        <a:latin typeface="Arial"/>
                      </a:endParaRPr>
                    </a:p>
                  </a:txBody>
                  <a:tcPr marL="7620" marR="7620" marT="7620" marB="0" anchor="b"/>
                </a:tc>
                <a:tc>
                  <a:txBody>
                    <a:bodyPr/>
                    <a:lstStyle/>
                    <a:p>
                      <a:pPr algn="r" fontAlgn="b"/>
                      <a:r>
                        <a:rPr lang="en-US" sz="1200" u="none" strike="noStrike" dirty="0">
                          <a:effectLst/>
                        </a:rPr>
                        <a:t>6,16 </a:t>
                      </a:r>
                      <a:endParaRPr lang="en-US" sz="1200" b="0" i="0" u="none" strike="noStrike" dirty="0">
                        <a:effectLst/>
                        <a:latin typeface="Arial"/>
                      </a:endParaRPr>
                    </a:p>
                  </a:txBody>
                  <a:tcPr marL="7620" marR="7620" marT="7620" marB="0" anchor="b"/>
                </a:tc>
              </a:tr>
              <a:tr h="231579">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c>
                  <a:txBody>
                    <a:bodyPr/>
                    <a:lstStyle/>
                    <a:p>
                      <a:pPr algn="l" fontAlgn="b"/>
                      <a:endParaRPr lang="en-US" sz="1200" b="0" i="0" u="none" strike="noStrike" dirty="0">
                        <a:effectLst/>
                        <a:latin typeface="Arial"/>
                      </a:endParaRPr>
                    </a:p>
                  </a:txBody>
                  <a:tcPr marL="7620" marR="7620" marT="7620" marB="0" anchor="b"/>
                </a:tc>
              </a:tr>
            </a:tbl>
          </a:graphicData>
        </a:graphic>
      </p:graphicFrame>
    </p:spTree>
    <p:extLst>
      <p:ext uri="{BB962C8B-B14F-4D97-AF65-F5344CB8AC3E}">
        <p14:creationId xmlns:p14="http://schemas.microsoft.com/office/powerpoint/2010/main" val="35924136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BE" dirty="0" smtClean="0"/>
              <a:t>Réadaptation professionnelle </a:t>
            </a:r>
          </a:p>
          <a:p>
            <a:endParaRPr lang="fr-BE" dirty="0" smtClean="0"/>
          </a:p>
          <a:p>
            <a:endParaRPr lang="fr-BE" dirty="0"/>
          </a:p>
          <a:p>
            <a:endParaRPr lang="fr-BE" dirty="0" smtClean="0"/>
          </a:p>
          <a:p>
            <a:pPr marL="0" indent="0">
              <a:buNone/>
            </a:pPr>
            <a:endParaRPr lang="fr-BE"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33</a:t>
            </a:fld>
            <a:endParaRPr lang="en-US" dirty="0">
              <a:solidFill>
                <a:srgbClr val="000000"/>
              </a:solidFill>
            </a:endParaRPr>
          </a:p>
        </p:txBody>
      </p:sp>
      <p:graphicFrame>
        <p:nvGraphicFramePr>
          <p:cNvPr id="12" name="Table 11"/>
          <p:cNvGraphicFramePr>
            <a:graphicFrameLocks noGrp="1"/>
          </p:cNvGraphicFramePr>
          <p:nvPr>
            <p:extLst>
              <p:ext uri="{D42A27DB-BD31-4B8C-83A1-F6EECF244321}">
                <p14:modId xmlns:p14="http://schemas.microsoft.com/office/powerpoint/2010/main" val="473475899"/>
              </p:ext>
            </p:extLst>
          </p:nvPr>
        </p:nvGraphicFramePr>
        <p:xfrm>
          <a:off x="971596" y="2393708"/>
          <a:ext cx="7488836" cy="3555571"/>
        </p:xfrm>
        <a:graphic>
          <a:graphicData uri="http://schemas.openxmlformats.org/drawingml/2006/table">
            <a:tbl>
              <a:tblPr>
                <a:tableStyleId>{5C22544A-7EE6-4342-B048-85BDC9FD1C3A}</a:tableStyleId>
              </a:tblPr>
              <a:tblGrid>
                <a:gridCol w="2666420"/>
                <a:gridCol w="1031214"/>
                <a:gridCol w="1318680"/>
                <a:gridCol w="1236261"/>
                <a:gridCol w="1236261"/>
              </a:tblGrid>
              <a:tr h="694924">
                <a:tc>
                  <a:txBody>
                    <a:bodyPr/>
                    <a:lstStyle/>
                    <a:p>
                      <a:pPr algn="l" fontAlgn="b"/>
                      <a:r>
                        <a:rPr lang="fr-BE" sz="1600" b="1" u="none" strike="noStrike" noProof="0" dirty="0" smtClean="0">
                          <a:effectLst/>
                        </a:rPr>
                        <a:t>Nb titulaires impliqués</a:t>
                      </a:r>
                      <a:r>
                        <a:rPr lang="fr-BE" sz="1600" b="1" u="none" strike="noStrike" baseline="0" noProof="0" dirty="0" smtClean="0">
                          <a:effectLst/>
                        </a:rPr>
                        <a:t> dans un parcours (%)</a:t>
                      </a:r>
                      <a:endParaRPr lang="fr-BE" sz="1600" b="1" i="0" u="none" strike="noStrike" noProof="0" dirty="0">
                        <a:effectLst/>
                        <a:latin typeface="Arial"/>
                      </a:endParaRPr>
                    </a:p>
                  </a:txBody>
                  <a:tcPr marL="7620" marR="7620" marT="7620" marB="0" anchor="b"/>
                </a:tc>
                <a:tc>
                  <a:txBody>
                    <a:bodyPr/>
                    <a:lstStyle/>
                    <a:p>
                      <a:pPr algn="r" fontAlgn="b"/>
                      <a:r>
                        <a:rPr lang="fr-BE" sz="1600" b="1" u="none" strike="noStrike" noProof="0" dirty="0" smtClean="0">
                          <a:effectLst/>
                        </a:rPr>
                        <a:t>2009 </a:t>
                      </a:r>
                      <a:endParaRPr lang="fr-BE" sz="1600" b="1" i="0" u="none" strike="noStrike" noProof="0" dirty="0">
                        <a:effectLst/>
                        <a:latin typeface="Arial"/>
                      </a:endParaRPr>
                    </a:p>
                  </a:txBody>
                  <a:tcPr marL="7620" marR="7620" marT="7620" marB="0" anchor="b"/>
                </a:tc>
                <a:tc>
                  <a:txBody>
                    <a:bodyPr/>
                    <a:lstStyle/>
                    <a:p>
                      <a:pPr algn="r" fontAlgn="b"/>
                      <a:r>
                        <a:rPr lang="fr-BE" sz="1600" b="1" u="none" strike="noStrike" noProof="0" dirty="0" smtClean="0">
                          <a:effectLst/>
                        </a:rPr>
                        <a:t>2010 </a:t>
                      </a:r>
                      <a:endParaRPr lang="fr-BE" sz="1600" b="1" i="0" u="none" strike="noStrike" noProof="0" dirty="0">
                        <a:effectLst/>
                        <a:latin typeface="Arial"/>
                      </a:endParaRPr>
                    </a:p>
                  </a:txBody>
                  <a:tcPr marL="7620" marR="7620" marT="7620" marB="0" anchor="b"/>
                </a:tc>
                <a:tc>
                  <a:txBody>
                    <a:bodyPr/>
                    <a:lstStyle/>
                    <a:p>
                      <a:pPr algn="r" fontAlgn="b"/>
                      <a:r>
                        <a:rPr lang="en-US" sz="1600" b="1" u="none" strike="noStrike" dirty="0">
                          <a:effectLst/>
                        </a:rPr>
                        <a:t>2011 </a:t>
                      </a:r>
                      <a:endParaRPr lang="en-US" sz="1600" b="1" i="0" u="none" strike="noStrike" dirty="0">
                        <a:effectLst/>
                        <a:latin typeface="Arial"/>
                      </a:endParaRPr>
                    </a:p>
                  </a:txBody>
                  <a:tcPr marL="7620" marR="7620" marT="7620" marB="0" anchor="b"/>
                </a:tc>
                <a:tc>
                  <a:txBody>
                    <a:bodyPr/>
                    <a:lstStyle/>
                    <a:p>
                      <a:pPr algn="r" fontAlgn="b"/>
                      <a:r>
                        <a:rPr lang="en-US" sz="1600" b="1" i="0" u="none" strike="noStrike" dirty="0" smtClean="0">
                          <a:effectLst/>
                          <a:latin typeface="Arial"/>
                        </a:rPr>
                        <a:t>2012</a:t>
                      </a:r>
                      <a:endParaRPr lang="en-US" sz="1600" b="1" i="0" u="none" strike="noStrike" dirty="0">
                        <a:effectLst/>
                        <a:latin typeface="Arial"/>
                      </a:endParaRPr>
                    </a:p>
                  </a:txBody>
                  <a:tcPr marL="7620" marR="7620" marT="7620" marB="0" anchor="b"/>
                </a:tc>
              </a:tr>
              <a:tr h="775875">
                <a:tc>
                  <a:txBody>
                    <a:bodyPr/>
                    <a:lstStyle/>
                    <a:p>
                      <a:pPr algn="l" fontAlgn="b"/>
                      <a:r>
                        <a:rPr lang="fr-BE" sz="1600" b="0" i="0" u="none" strike="noStrike" noProof="0" dirty="0" smtClean="0">
                          <a:effectLst/>
                          <a:latin typeface="Arial"/>
                        </a:rPr>
                        <a:t>Wallonie</a:t>
                      </a:r>
                      <a:endParaRPr lang="fr-BE" sz="1600" b="0" i="0" u="none" strike="noStrike" noProof="0" dirty="0">
                        <a:effectLst/>
                        <a:latin typeface="Arial"/>
                      </a:endParaRPr>
                    </a:p>
                  </a:txBody>
                  <a:tcPr marL="7620" marR="7620" marT="7620" marB="0" anchor="b"/>
                </a:tc>
                <a:tc>
                  <a:txBody>
                    <a:bodyPr/>
                    <a:lstStyle/>
                    <a:p>
                      <a:pPr algn="r" fontAlgn="b"/>
                      <a:r>
                        <a:rPr lang="fr-BE" sz="1600" b="0" i="0" u="none" strike="noStrike" noProof="0" dirty="0" smtClean="0">
                          <a:solidFill>
                            <a:srgbClr val="000000"/>
                          </a:solidFill>
                          <a:effectLst/>
                          <a:latin typeface="Calibri"/>
                        </a:rPr>
                        <a:t>236 (73%)</a:t>
                      </a:r>
                      <a:endParaRPr lang="fr-BE" sz="1600" b="0" i="0" u="none" strike="noStrike" noProof="0" dirty="0">
                        <a:solidFill>
                          <a:srgbClr val="000000"/>
                        </a:solidFill>
                        <a:effectLst/>
                        <a:latin typeface="Calibri"/>
                      </a:endParaRPr>
                    </a:p>
                  </a:txBody>
                  <a:tcPr marL="7620" marR="7620" marT="7620" marB="0" anchor="b"/>
                </a:tc>
                <a:tc>
                  <a:txBody>
                    <a:bodyPr/>
                    <a:lstStyle/>
                    <a:p>
                      <a:pPr algn="r" fontAlgn="b"/>
                      <a:r>
                        <a:rPr lang="fr-BE" sz="1600" b="0" i="0" u="none" strike="noStrike" kern="1200" noProof="0" dirty="0" smtClean="0">
                          <a:solidFill>
                            <a:srgbClr val="000000"/>
                          </a:solidFill>
                          <a:effectLst/>
                          <a:latin typeface="Calibri"/>
                          <a:ea typeface="+mn-ea"/>
                          <a:cs typeface="+mn-cs"/>
                        </a:rPr>
                        <a:t>293 (63%)</a:t>
                      </a:r>
                      <a:endParaRPr lang="fr-BE" sz="1600" b="0" i="0" u="none" strike="noStrike" kern="1200" noProof="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349 (64%)</a:t>
                      </a:r>
                      <a:endParaRPr lang="en-US" sz="1600" b="0" i="0" u="none" strike="noStrike" kern="120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490(71%)</a:t>
                      </a:r>
                      <a:endParaRPr lang="en-US" sz="1600" b="0" i="0" u="none" strike="noStrike" kern="1200" dirty="0">
                        <a:solidFill>
                          <a:srgbClr val="000000"/>
                        </a:solidFill>
                        <a:effectLst/>
                        <a:latin typeface="Calibri"/>
                        <a:ea typeface="+mn-ea"/>
                        <a:cs typeface="+mn-cs"/>
                      </a:endParaRPr>
                    </a:p>
                  </a:txBody>
                  <a:tcPr marL="7620" marR="7620" marT="7620" marB="0" anchor="b"/>
                </a:tc>
              </a:tr>
              <a:tr h="694924">
                <a:tc>
                  <a:txBody>
                    <a:bodyPr/>
                    <a:lstStyle/>
                    <a:p>
                      <a:pPr algn="l" fontAlgn="b"/>
                      <a:r>
                        <a:rPr lang="fr-BE" sz="1600" b="0" i="0" u="none" strike="noStrike" noProof="0" dirty="0" smtClean="0">
                          <a:effectLst/>
                          <a:latin typeface="Arial"/>
                        </a:rPr>
                        <a:t>Flandre</a:t>
                      </a:r>
                      <a:endParaRPr lang="fr-BE" sz="1600" b="0" i="0" u="none" strike="noStrike" noProof="0" dirty="0">
                        <a:effectLst/>
                        <a:latin typeface="Arial"/>
                      </a:endParaRPr>
                    </a:p>
                  </a:txBody>
                  <a:tcPr marL="7620" marR="7620" marT="7620" marB="0" anchor="b"/>
                </a:tc>
                <a:tc>
                  <a:txBody>
                    <a:bodyPr/>
                    <a:lstStyle/>
                    <a:p>
                      <a:pPr algn="r" fontAlgn="b"/>
                      <a:r>
                        <a:rPr lang="fr-BE" sz="1600" b="0" i="0" u="none" strike="noStrike" noProof="0" dirty="0" smtClean="0">
                          <a:solidFill>
                            <a:srgbClr val="000000"/>
                          </a:solidFill>
                          <a:effectLst/>
                          <a:latin typeface="Calibri"/>
                        </a:rPr>
                        <a:t>58 (18%)</a:t>
                      </a:r>
                      <a:endParaRPr lang="fr-BE" sz="1600" b="0" i="0" u="none" strike="noStrike" noProof="0" dirty="0">
                        <a:solidFill>
                          <a:srgbClr val="000000"/>
                        </a:solidFill>
                        <a:effectLst/>
                        <a:latin typeface="Calibri"/>
                      </a:endParaRPr>
                    </a:p>
                  </a:txBody>
                  <a:tcPr marL="7620" marR="7620" marT="7620" marB="0" anchor="b"/>
                </a:tc>
                <a:tc>
                  <a:txBody>
                    <a:bodyPr/>
                    <a:lstStyle/>
                    <a:p>
                      <a:pPr algn="r" fontAlgn="b"/>
                      <a:r>
                        <a:rPr lang="fr-BE" sz="1600" b="0" i="0" u="none" strike="noStrike" kern="1200" noProof="0" dirty="0" smtClean="0">
                          <a:solidFill>
                            <a:srgbClr val="000000"/>
                          </a:solidFill>
                          <a:effectLst/>
                          <a:latin typeface="Calibri"/>
                          <a:ea typeface="+mn-ea"/>
                          <a:cs typeface="+mn-cs"/>
                        </a:rPr>
                        <a:t>136 (29%)</a:t>
                      </a:r>
                      <a:endParaRPr lang="fr-BE" sz="1600" b="0" i="0" u="none" strike="noStrike" kern="1200" noProof="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153 (28%)</a:t>
                      </a:r>
                      <a:endParaRPr lang="en-US" sz="1600" b="0" i="0" u="none" strike="noStrike" kern="120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181(27%)</a:t>
                      </a:r>
                      <a:endParaRPr lang="en-US" sz="1600" b="0" i="0" u="none" strike="noStrike" kern="1200" dirty="0">
                        <a:solidFill>
                          <a:srgbClr val="000000"/>
                        </a:solidFill>
                        <a:effectLst/>
                        <a:latin typeface="Calibri"/>
                        <a:ea typeface="+mn-ea"/>
                        <a:cs typeface="+mn-cs"/>
                      </a:endParaRPr>
                    </a:p>
                  </a:txBody>
                  <a:tcPr marL="7620" marR="7620" marT="7620" marB="0" anchor="b"/>
                </a:tc>
              </a:tr>
              <a:tr h="694924">
                <a:tc>
                  <a:txBody>
                    <a:bodyPr/>
                    <a:lstStyle/>
                    <a:p>
                      <a:pPr algn="l" fontAlgn="b"/>
                      <a:r>
                        <a:rPr lang="fr-BE" sz="1600" b="0" i="0" u="none" strike="noStrike" noProof="0" dirty="0" smtClean="0">
                          <a:effectLst/>
                          <a:latin typeface="Arial"/>
                        </a:rPr>
                        <a:t>Bruxelles</a:t>
                      </a:r>
                      <a:endParaRPr lang="fr-BE" sz="1600" b="0" i="0" u="none" strike="noStrike" noProof="0" dirty="0">
                        <a:effectLst/>
                        <a:latin typeface="Arial"/>
                      </a:endParaRPr>
                    </a:p>
                  </a:txBody>
                  <a:tcPr marL="7620" marR="7620" marT="7620" marB="0" anchor="b"/>
                </a:tc>
                <a:tc>
                  <a:txBody>
                    <a:bodyPr/>
                    <a:lstStyle/>
                    <a:p>
                      <a:pPr algn="r" fontAlgn="b"/>
                      <a:r>
                        <a:rPr lang="fr-BE" sz="1600" b="0" i="0" u="none" strike="noStrike" noProof="0" dirty="0" smtClean="0">
                          <a:solidFill>
                            <a:srgbClr val="000000"/>
                          </a:solidFill>
                          <a:effectLst/>
                          <a:latin typeface="Calibri"/>
                        </a:rPr>
                        <a:t>28 (9%)</a:t>
                      </a:r>
                      <a:endParaRPr lang="fr-BE" sz="1600" b="0" i="0" u="none" strike="noStrike" noProof="0" dirty="0">
                        <a:solidFill>
                          <a:srgbClr val="000000"/>
                        </a:solidFill>
                        <a:effectLst/>
                        <a:latin typeface="Calibri"/>
                      </a:endParaRPr>
                    </a:p>
                  </a:txBody>
                  <a:tcPr marL="7620" marR="7620" marT="7620" marB="0" anchor="b"/>
                </a:tc>
                <a:tc>
                  <a:txBody>
                    <a:bodyPr/>
                    <a:lstStyle/>
                    <a:p>
                      <a:pPr algn="r" fontAlgn="b"/>
                      <a:r>
                        <a:rPr lang="fr-BE" sz="1600" b="0" i="0" u="none" strike="noStrike" kern="1200" noProof="0" dirty="0" smtClean="0">
                          <a:solidFill>
                            <a:srgbClr val="000000"/>
                          </a:solidFill>
                          <a:effectLst/>
                          <a:latin typeface="Calibri"/>
                          <a:ea typeface="+mn-ea"/>
                          <a:cs typeface="+mn-cs"/>
                        </a:rPr>
                        <a:t>39 (8%)</a:t>
                      </a:r>
                      <a:endParaRPr lang="fr-BE" sz="1600" b="0" i="0" u="none" strike="noStrike" kern="1200" noProof="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41 (8%)</a:t>
                      </a:r>
                      <a:endParaRPr lang="en-US" sz="1600" b="0" i="0" u="none" strike="noStrike" kern="1200" dirty="0">
                        <a:solidFill>
                          <a:srgbClr val="000000"/>
                        </a:solidFill>
                        <a:effectLst/>
                        <a:latin typeface="Calibri"/>
                        <a:ea typeface="+mn-ea"/>
                        <a:cs typeface="+mn-cs"/>
                      </a:endParaRPr>
                    </a:p>
                  </a:txBody>
                  <a:tcPr marL="7620" marR="7620" marT="7620" marB="0" anchor="b"/>
                </a:tc>
                <a:tc>
                  <a:txBody>
                    <a:bodyPr/>
                    <a:lstStyle/>
                    <a:p>
                      <a:pPr algn="r" fontAlgn="b"/>
                      <a:r>
                        <a:rPr lang="en-US" sz="1600" b="0" i="0" u="none" strike="noStrike" kern="1200" dirty="0" smtClean="0">
                          <a:solidFill>
                            <a:srgbClr val="000000"/>
                          </a:solidFill>
                          <a:effectLst/>
                          <a:latin typeface="Calibri"/>
                          <a:ea typeface="+mn-ea"/>
                          <a:cs typeface="+mn-cs"/>
                        </a:rPr>
                        <a:t>14(2%)</a:t>
                      </a:r>
                      <a:endParaRPr lang="en-US" sz="1600" b="0" i="0" u="none" strike="noStrike" kern="1200" dirty="0">
                        <a:solidFill>
                          <a:srgbClr val="000000"/>
                        </a:solidFill>
                        <a:effectLst/>
                        <a:latin typeface="Calibri"/>
                        <a:ea typeface="+mn-ea"/>
                        <a:cs typeface="+mn-cs"/>
                      </a:endParaRPr>
                    </a:p>
                  </a:txBody>
                  <a:tcPr marL="7620" marR="7620" marT="7620" marB="0" anchor="b"/>
                </a:tc>
              </a:tr>
              <a:tr h="694924">
                <a:tc>
                  <a:txBody>
                    <a:bodyPr/>
                    <a:lstStyle/>
                    <a:p>
                      <a:pPr algn="l" fontAlgn="b"/>
                      <a:r>
                        <a:rPr lang="fr-BE" sz="1600" b="1" i="0" u="none" strike="noStrike" noProof="0" dirty="0" smtClean="0">
                          <a:effectLst/>
                          <a:latin typeface="Arial"/>
                        </a:rPr>
                        <a:t>Total</a:t>
                      </a:r>
                      <a:endParaRPr lang="fr-BE" sz="1600" b="1" i="0" u="none" strike="noStrike" noProof="0" dirty="0">
                        <a:effectLst/>
                        <a:latin typeface="Arial"/>
                      </a:endParaRPr>
                    </a:p>
                  </a:txBody>
                  <a:tcPr marL="7620" marR="7620" marT="7620" marB="0" anchor="b"/>
                </a:tc>
                <a:tc>
                  <a:txBody>
                    <a:bodyPr/>
                    <a:lstStyle/>
                    <a:p>
                      <a:pPr algn="r" fontAlgn="b"/>
                      <a:r>
                        <a:rPr lang="fr-BE" sz="1600" b="1" i="0" u="none" strike="noStrike" noProof="0" dirty="0" smtClean="0">
                          <a:solidFill>
                            <a:srgbClr val="000000"/>
                          </a:solidFill>
                          <a:effectLst/>
                          <a:latin typeface="Calibri"/>
                        </a:rPr>
                        <a:t>322 (100%)</a:t>
                      </a:r>
                      <a:endParaRPr lang="fr-BE" sz="1600" b="1" i="0" u="none" strike="noStrike" noProof="0" dirty="0">
                        <a:solidFill>
                          <a:srgbClr val="000000"/>
                        </a:solidFill>
                        <a:effectLst/>
                        <a:latin typeface="Calibri"/>
                      </a:endParaRPr>
                    </a:p>
                  </a:txBody>
                  <a:tcPr marL="7620" marR="7620" marT="7620" marB="0" anchor="b"/>
                </a:tc>
                <a:tc>
                  <a:txBody>
                    <a:bodyPr/>
                    <a:lstStyle/>
                    <a:p>
                      <a:pPr algn="r" fontAlgn="b"/>
                      <a:r>
                        <a:rPr lang="fr-BE" sz="1600" b="1" i="0" u="none" strike="noStrike" kern="1200" noProof="0" dirty="0" smtClean="0">
                          <a:solidFill>
                            <a:srgbClr val="000000"/>
                          </a:solidFill>
                          <a:effectLst/>
                          <a:latin typeface="Calibri"/>
                          <a:ea typeface="+mn-ea"/>
                          <a:cs typeface="+mn-cs"/>
                        </a:rPr>
                        <a:t>468 (100%)</a:t>
                      </a:r>
                      <a:endParaRPr lang="fr-BE" sz="1600" b="1" i="0" u="none" strike="noStrike" kern="1200" noProof="0" dirty="0">
                        <a:solidFill>
                          <a:srgbClr val="000000"/>
                        </a:solidFill>
                        <a:effectLst/>
                        <a:latin typeface="Calibri"/>
                        <a:ea typeface="+mn-ea"/>
                        <a:cs typeface="+mn-cs"/>
                      </a:endParaRPr>
                    </a:p>
                  </a:txBody>
                  <a:tcPr marL="7620" marR="7620" marT="7620" marB="0" anchor="b"/>
                </a:tc>
                <a:tc>
                  <a:txBody>
                    <a:bodyPr/>
                    <a:lstStyle/>
                    <a:p>
                      <a:pPr algn="r" fontAlgn="b"/>
                      <a:r>
                        <a:rPr lang="en-US" sz="1600" b="1" i="0" u="none" strike="noStrike" kern="1200" dirty="0" smtClean="0">
                          <a:solidFill>
                            <a:srgbClr val="000000"/>
                          </a:solidFill>
                          <a:effectLst/>
                          <a:latin typeface="Calibri"/>
                          <a:ea typeface="+mn-ea"/>
                          <a:cs typeface="+mn-cs"/>
                        </a:rPr>
                        <a:t>543 (100%)</a:t>
                      </a:r>
                      <a:endParaRPr lang="en-US" sz="1600" b="1" i="0" u="none" strike="noStrike" kern="1200" dirty="0">
                        <a:solidFill>
                          <a:srgbClr val="000000"/>
                        </a:solidFill>
                        <a:effectLst/>
                        <a:latin typeface="Calibri"/>
                        <a:ea typeface="+mn-ea"/>
                        <a:cs typeface="+mn-cs"/>
                      </a:endParaRPr>
                    </a:p>
                  </a:txBody>
                  <a:tcPr marL="7620" marR="7620" marT="7620" marB="0" anchor="b"/>
                </a:tc>
                <a:tc>
                  <a:txBody>
                    <a:bodyPr/>
                    <a:lstStyle/>
                    <a:p>
                      <a:pPr algn="r" fontAlgn="b"/>
                      <a:r>
                        <a:rPr lang="en-US" sz="1600" b="1" i="0" u="none" strike="noStrike" kern="1200" dirty="0" smtClean="0">
                          <a:solidFill>
                            <a:srgbClr val="000000"/>
                          </a:solidFill>
                          <a:effectLst/>
                          <a:latin typeface="Calibri"/>
                          <a:ea typeface="+mn-ea"/>
                          <a:cs typeface="+mn-cs"/>
                        </a:rPr>
                        <a:t>671(100%))</a:t>
                      </a:r>
                      <a:endParaRPr lang="en-US" sz="1600" b="1" i="0" u="none" strike="noStrike" kern="1200" dirty="0">
                        <a:solidFill>
                          <a:srgbClr val="000000"/>
                        </a:solidFill>
                        <a:effectLst/>
                        <a:latin typeface="Calibri"/>
                        <a:ea typeface="+mn-ea"/>
                        <a:cs typeface="+mn-cs"/>
                      </a:endParaRPr>
                    </a:p>
                  </a:txBody>
                  <a:tcPr marL="7620" marR="7620" marT="7620" marB="0" anchor="b"/>
                </a:tc>
              </a:tr>
            </a:tbl>
          </a:graphicData>
        </a:graphic>
      </p:graphicFrame>
    </p:spTree>
    <p:extLst>
      <p:ext uri="{BB962C8B-B14F-4D97-AF65-F5344CB8AC3E}">
        <p14:creationId xmlns:p14="http://schemas.microsoft.com/office/powerpoint/2010/main" val="188058787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Espace réservé du contenu 4"/>
          <p:cNvGraphicFramePr>
            <a:graphicFrameLocks noGrp="1"/>
          </p:cNvGraphicFramePr>
          <p:nvPr>
            <p:ph idx="1"/>
            <p:extLst>
              <p:ext uri="{D42A27DB-BD31-4B8C-83A1-F6EECF244321}">
                <p14:modId xmlns:p14="http://schemas.microsoft.com/office/powerpoint/2010/main" val="960827846"/>
              </p:ext>
            </p:extLst>
          </p:nvPr>
        </p:nvGraphicFramePr>
        <p:xfrm>
          <a:off x="467544" y="2420888"/>
          <a:ext cx="8229600" cy="3008847"/>
        </p:xfrm>
        <a:graphic>
          <a:graphicData uri="http://schemas.openxmlformats.org/drawingml/2006/table">
            <a:tbl>
              <a:tblPr firstRow="1" bandRow="1">
                <a:tableStyleId>{5C22544A-7EE6-4342-B048-85BDC9FD1C3A}</a:tableStyleId>
              </a:tblPr>
              <a:tblGrid>
                <a:gridCol w="5486400"/>
                <a:gridCol w="2743200"/>
              </a:tblGrid>
              <a:tr h="770399">
                <a:tc>
                  <a:txBody>
                    <a:bodyPr/>
                    <a:lstStyle/>
                    <a:p>
                      <a:pPr marL="342900" indent="-342900" algn="l" rtl="0" eaLnBrk="1" fontAlgn="base" hangingPunct="1">
                        <a:spcBef>
                          <a:spcPct val="20000"/>
                        </a:spcBef>
                        <a:spcAft>
                          <a:spcPct val="0"/>
                        </a:spcAft>
                        <a:buChar char="•"/>
                      </a:pPr>
                      <a:r>
                        <a:rPr lang="fr-BE" sz="1600" dirty="0" smtClean="0">
                          <a:solidFill>
                            <a:schemeClr val="tx1"/>
                          </a:solidFill>
                          <a:latin typeface="+mn-lt"/>
                          <a:ea typeface="+mn-ea"/>
                          <a:cs typeface="+mn-cs"/>
                        </a:rPr>
                        <a:t>Conventions</a:t>
                      </a:r>
                      <a:endParaRPr lang="fr-BE" sz="1600" dirty="0">
                        <a:solidFill>
                          <a:schemeClr val="tx1"/>
                        </a:solidFill>
                        <a:latin typeface="+mn-lt"/>
                        <a:ea typeface="+mn-ea"/>
                        <a:cs typeface="+mn-cs"/>
                      </a:endParaRPr>
                    </a:p>
                  </a:txBody>
                  <a:tcPr>
                    <a:solidFill>
                      <a:schemeClr val="accent5"/>
                    </a:solidFill>
                  </a:tcPr>
                </a:tc>
                <a:tc>
                  <a:txBody>
                    <a:bodyPr/>
                    <a:lstStyle/>
                    <a:p>
                      <a:endParaRPr lang="fr-BE" sz="1600" dirty="0"/>
                    </a:p>
                  </a:txBody>
                  <a:tcPr>
                    <a:solidFill>
                      <a:schemeClr val="accent5"/>
                    </a:solidFill>
                  </a:tcPr>
                </a:tc>
              </a:tr>
              <a:tr h="722249">
                <a:tc>
                  <a:txBody>
                    <a:bodyPr/>
                    <a:lstStyle/>
                    <a:p>
                      <a:endParaRPr lang="fr-BE" sz="1600" dirty="0"/>
                    </a:p>
                  </a:txBody>
                  <a:tcPr>
                    <a:solidFill>
                      <a:schemeClr val="accent5"/>
                    </a:solidFill>
                  </a:tcPr>
                </a:tc>
                <a:tc>
                  <a:txBody>
                    <a:bodyPr/>
                    <a:lstStyle/>
                    <a:p>
                      <a:r>
                        <a:rPr lang="fr-BE" sz="1600" b="1" u="none" strike="noStrike" kern="1200" dirty="0" smtClean="0">
                          <a:solidFill>
                            <a:schemeClr val="dk1"/>
                          </a:solidFill>
                          <a:effectLst/>
                          <a:latin typeface="+mn-lt"/>
                          <a:ea typeface="+mn-ea"/>
                          <a:cs typeface="+mn-cs"/>
                        </a:rPr>
                        <a:t>Nbre de parcours accordé par l’Inami </a:t>
                      </a:r>
                    </a:p>
                    <a:p>
                      <a:r>
                        <a:rPr lang="fr-BE" sz="1600" b="1" u="none" strike="noStrike" kern="1200" dirty="0" smtClean="0">
                          <a:solidFill>
                            <a:schemeClr val="dk1"/>
                          </a:solidFill>
                          <a:effectLst/>
                          <a:latin typeface="+mn-lt"/>
                          <a:ea typeface="+mn-ea"/>
                          <a:cs typeface="+mn-cs"/>
                        </a:rPr>
                        <a:t>(pendant la</a:t>
                      </a:r>
                      <a:r>
                        <a:rPr lang="fr-BE" sz="1600" b="1" u="none" strike="noStrike" kern="1200" baseline="0" dirty="0" smtClean="0">
                          <a:solidFill>
                            <a:schemeClr val="dk1"/>
                          </a:solidFill>
                          <a:effectLst/>
                          <a:latin typeface="+mn-lt"/>
                          <a:ea typeface="+mn-ea"/>
                          <a:cs typeface="+mn-cs"/>
                        </a:rPr>
                        <a:t> 1</a:t>
                      </a:r>
                      <a:r>
                        <a:rPr lang="fr-BE" sz="1600" b="1" u="none" strike="noStrike" kern="1200" baseline="30000" dirty="0" smtClean="0">
                          <a:solidFill>
                            <a:schemeClr val="dk1"/>
                          </a:solidFill>
                          <a:effectLst/>
                          <a:latin typeface="+mn-lt"/>
                          <a:ea typeface="+mn-ea"/>
                          <a:cs typeface="+mn-cs"/>
                        </a:rPr>
                        <a:t>ère</a:t>
                      </a:r>
                      <a:r>
                        <a:rPr lang="fr-BE" sz="1600" b="1" u="none" strike="noStrike" kern="1200" baseline="0" dirty="0" smtClean="0">
                          <a:solidFill>
                            <a:schemeClr val="dk1"/>
                          </a:solidFill>
                          <a:effectLst/>
                          <a:latin typeface="+mn-lt"/>
                          <a:ea typeface="+mn-ea"/>
                          <a:cs typeface="+mn-cs"/>
                        </a:rPr>
                        <a:t> année de fonctionnement)</a:t>
                      </a:r>
                      <a:endParaRPr lang="fr-BE" sz="1600" b="1" u="none" strike="noStrike" kern="1200" dirty="0">
                        <a:solidFill>
                          <a:schemeClr val="dk1"/>
                        </a:solidFill>
                        <a:effectLst/>
                        <a:latin typeface="+mn-lt"/>
                        <a:ea typeface="+mn-ea"/>
                        <a:cs typeface="+mn-cs"/>
                      </a:endParaRPr>
                    </a:p>
                  </a:txBody>
                  <a:tcPr>
                    <a:solidFill>
                      <a:schemeClr val="accent5"/>
                    </a:solidFill>
                  </a:tcPr>
                </a:tc>
              </a:tr>
              <a:tr h="585824">
                <a:tc>
                  <a:txBody>
                    <a:bodyPr/>
                    <a:lstStyle/>
                    <a:p>
                      <a:pPr marL="0" algn="l" defTabSz="914400" rtl="0" eaLnBrk="1" fontAlgn="b" latinLnBrk="0" hangingPunct="1">
                        <a:spcAft>
                          <a:spcPts val="0"/>
                        </a:spcAft>
                      </a:pPr>
                      <a:r>
                        <a:rPr lang="fr-BE" sz="1600" u="none" strike="noStrike" kern="1200" dirty="0" smtClean="0">
                          <a:solidFill>
                            <a:schemeClr val="dk1"/>
                          </a:solidFill>
                          <a:effectLst/>
                          <a:latin typeface="+mn-lt"/>
                          <a:ea typeface="+mn-ea"/>
                          <a:cs typeface="+mn-cs"/>
                        </a:rPr>
                        <a:t>Flandres (Du 01/10/2012 au 01/10/2013) </a:t>
                      </a:r>
                      <a:endParaRPr lang="fr-BE" sz="1600" u="none" strike="noStrike" kern="1200" dirty="0">
                        <a:solidFill>
                          <a:schemeClr val="dk1"/>
                        </a:solidFill>
                        <a:effectLst/>
                        <a:latin typeface="+mn-lt"/>
                        <a:ea typeface="+mn-ea"/>
                        <a:cs typeface="+mn-cs"/>
                      </a:endParaRPr>
                    </a:p>
                  </a:txBody>
                  <a:tcPr>
                    <a:solidFill>
                      <a:schemeClr val="accent5"/>
                    </a:solidFill>
                  </a:tcPr>
                </a:tc>
                <a:tc>
                  <a:txBody>
                    <a:bodyPr/>
                    <a:lstStyle/>
                    <a:p>
                      <a:pPr marL="0" algn="r" defTabSz="914400" rtl="0" eaLnBrk="1" fontAlgn="b" latinLnBrk="0" hangingPunct="1">
                        <a:spcAft>
                          <a:spcPts val="0"/>
                        </a:spcAft>
                      </a:pPr>
                      <a:r>
                        <a:rPr lang="fr-BE" sz="1600" u="none" strike="noStrike" kern="1200" dirty="0" smtClean="0">
                          <a:solidFill>
                            <a:schemeClr val="dk1"/>
                          </a:solidFill>
                          <a:effectLst/>
                          <a:latin typeface="+mn-lt"/>
                          <a:ea typeface="+mn-ea"/>
                          <a:cs typeface="+mn-cs"/>
                        </a:rPr>
                        <a:t>73</a:t>
                      </a:r>
                      <a:endParaRPr lang="fr-BE" sz="1600" u="none" strike="noStrike" kern="1200" dirty="0">
                        <a:solidFill>
                          <a:schemeClr val="dk1"/>
                        </a:solidFill>
                        <a:effectLst/>
                        <a:latin typeface="+mn-lt"/>
                        <a:ea typeface="+mn-ea"/>
                        <a:cs typeface="+mn-cs"/>
                      </a:endParaRPr>
                    </a:p>
                  </a:txBody>
                  <a:tcPr anchor="b">
                    <a:solidFill>
                      <a:schemeClr val="accent5"/>
                    </a:solidFill>
                  </a:tcPr>
                </a:tc>
              </a:tr>
              <a:tr h="585824">
                <a:tc>
                  <a:txBody>
                    <a:bodyPr/>
                    <a:lstStyle/>
                    <a:p>
                      <a:pPr marL="0" algn="l" defTabSz="914400" rtl="0" eaLnBrk="1" fontAlgn="b" latinLnBrk="0" hangingPunct="1">
                        <a:spcAft>
                          <a:spcPts val="0"/>
                        </a:spcAft>
                      </a:pPr>
                      <a:r>
                        <a:rPr lang="fr-BE" sz="1600" u="none" strike="noStrike" kern="1200" dirty="0" smtClean="0">
                          <a:solidFill>
                            <a:schemeClr val="dk1"/>
                          </a:solidFill>
                          <a:effectLst/>
                          <a:latin typeface="+mn-lt"/>
                          <a:ea typeface="+mn-ea"/>
                          <a:cs typeface="+mn-cs"/>
                        </a:rPr>
                        <a:t>Wallonie (Du 15/01/2013 au 15/01/2014)</a:t>
                      </a:r>
                      <a:endParaRPr lang="fr-BE" sz="1600" u="none" strike="noStrike" kern="1200" dirty="0">
                        <a:solidFill>
                          <a:schemeClr val="dk1"/>
                        </a:solidFill>
                        <a:effectLst/>
                        <a:latin typeface="+mn-lt"/>
                        <a:ea typeface="+mn-ea"/>
                        <a:cs typeface="+mn-cs"/>
                      </a:endParaRPr>
                    </a:p>
                  </a:txBody>
                  <a:tcPr>
                    <a:solidFill>
                      <a:schemeClr val="accent5"/>
                    </a:solidFill>
                  </a:tcPr>
                </a:tc>
                <a:tc>
                  <a:txBody>
                    <a:bodyPr/>
                    <a:lstStyle/>
                    <a:p>
                      <a:pPr marL="0" algn="r" defTabSz="914400" rtl="0" eaLnBrk="1" fontAlgn="b" latinLnBrk="0" hangingPunct="1">
                        <a:spcAft>
                          <a:spcPts val="0"/>
                        </a:spcAft>
                      </a:pPr>
                      <a:r>
                        <a:rPr lang="fr-BE" sz="1600" u="none" strike="noStrike" kern="1200" dirty="0" smtClean="0">
                          <a:solidFill>
                            <a:schemeClr val="dk1"/>
                          </a:solidFill>
                          <a:effectLst/>
                          <a:latin typeface="+mn-lt"/>
                          <a:ea typeface="+mn-ea"/>
                          <a:cs typeface="+mn-cs"/>
                        </a:rPr>
                        <a:t>216</a:t>
                      </a:r>
                      <a:endParaRPr lang="fr-BE" sz="1600" u="none" strike="noStrike" kern="1200" dirty="0">
                        <a:solidFill>
                          <a:schemeClr val="dk1"/>
                        </a:solidFill>
                        <a:effectLst/>
                        <a:latin typeface="+mn-lt"/>
                        <a:ea typeface="+mn-ea"/>
                        <a:cs typeface="+mn-cs"/>
                      </a:endParaRPr>
                    </a:p>
                  </a:txBody>
                  <a:tcPr anchor="b">
                    <a:solidFill>
                      <a:schemeClr val="accent5"/>
                    </a:solidFill>
                  </a:tcPr>
                </a:tc>
              </a:tr>
            </a:tbl>
          </a:graphicData>
        </a:graphic>
      </p:graphicFrame>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34</a:t>
            </a:fld>
            <a:endParaRPr lang="en-US" dirty="0">
              <a:solidFill>
                <a:srgbClr val="000000"/>
              </a:solidFill>
            </a:endParaRPr>
          </a:p>
        </p:txBody>
      </p:sp>
    </p:spTree>
    <p:extLst>
      <p:ext uri="{BB962C8B-B14F-4D97-AF65-F5344CB8AC3E}">
        <p14:creationId xmlns:p14="http://schemas.microsoft.com/office/powerpoint/2010/main" val="117745929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lstStyle/>
          <a:p>
            <a:r>
              <a:rPr lang="fr-BE" dirty="0" smtClean="0"/>
              <a:t>Retour au travail: constats</a:t>
            </a:r>
            <a:endParaRPr lang="en-US" dirty="0"/>
          </a:p>
        </p:txBody>
      </p:sp>
      <p:sp>
        <p:nvSpPr>
          <p:cNvPr id="4" name="Slide Number Placeholder 3"/>
          <p:cNvSpPr>
            <a:spLocks noGrp="1"/>
          </p:cNvSpPr>
          <p:nvPr>
            <p:ph type="sldNum" sz="quarter" idx="4"/>
          </p:nvPr>
        </p:nvSpPr>
        <p:spPr/>
        <p:txBody>
          <a:bodyPr/>
          <a:lstStyle/>
          <a:p>
            <a:fld id="{83439440-AA54-4B1D-9ACA-7188269D434C}" type="slidenum">
              <a:rPr lang="en-US" smtClean="0">
                <a:solidFill>
                  <a:srgbClr val="000000"/>
                </a:solidFill>
              </a:rPr>
              <a:pPr/>
              <a:t>35</a:t>
            </a:fld>
            <a:endParaRPr lang="en-US" dirty="0">
              <a:solidFill>
                <a:srgbClr val="000000"/>
              </a:solidFill>
            </a:endParaRPr>
          </a:p>
        </p:txBody>
      </p:sp>
    </p:spTree>
    <p:extLst>
      <p:ext uri="{BB962C8B-B14F-4D97-AF65-F5344CB8AC3E}">
        <p14:creationId xmlns:p14="http://schemas.microsoft.com/office/powerpoint/2010/main" val="193769177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r-BE" dirty="0" smtClean="0"/>
              <a:t>Beaucoup de personnes en incapacité de travail souhaitent reprendre une activité</a:t>
            </a:r>
          </a:p>
          <a:p>
            <a:pPr marL="0" indent="0">
              <a:buNone/>
            </a:pPr>
            <a:endParaRPr lang="fr-BE" dirty="0" smtClean="0"/>
          </a:p>
          <a:p>
            <a:r>
              <a:rPr lang="fr-BE" dirty="0" smtClean="0"/>
              <a:t>Incapacité de travail – chômage: important de trouver la porte d’entrée adéquate afin que la personne concernée bénéficie d’un encadrement adapté à sa situation</a:t>
            </a:r>
          </a:p>
          <a:p>
            <a:pPr marL="0" indent="0">
              <a:buNone/>
            </a:pPr>
            <a:endParaRPr lang="fr-BE" dirty="0" smtClean="0"/>
          </a:p>
          <a:p>
            <a:r>
              <a:rPr lang="fr-BE" dirty="0" smtClean="0"/>
              <a:t>La Belgique a opté pour un retour </a:t>
            </a:r>
            <a:r>
              <a:rPr lang="fr-BE" u="sng" dirty="0" smtClean="0"/>
              <a:t>volontaire</a:t>
            </a:r>
            <a:r>
              <a:rPr lang="fr-BE" dirty="0" smtClean="0"/>
              <a:t> des personnes en incapacité de travail vers </a:t>
            </a:r>
            <a:r>
              <a:rPr lang="fr-BE" dirty="0"/>
              <a:t>l’emploi </a:t>
            </a:r>
            <a:endParaRPr lang="fr-BE" dirty="0" smtClean="0"/>
          </a:p>
          <a:p>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36</a:t>
            </a:fld>
            <a:endParaRPr lang="en-US" dirty="0">
              <a:solidFill>
                <a:srgbClr val="000000"/>
              </a:solidFill>
            </a:endParaRPr>
          </a:p>
        </p:txBody>
      </p:sp>
    </p:spTree>
    <p:extLst>
      <p:ext uri="{BB962C8B-B14F-4D97-AF65-F5344CB8AC3E}">
        <p14:creationId xmlns:p14="http://schemas.microsoft.com/office/powerpoint/2010/main" val="28932311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BE" dirty="0" smtClean="0"/>
              <a:t>Retour au travail: facteurs favorisants</a:t>
            </a:r>
            <a:endParaRPr lang="en-US" dirty="0"/>
          </a:p>
        </p:txBody>
      </p:sp>
      <p:sp>
        <p:nvSpPr>
          <p:cNvPr id="4" name="Slide Number Placeholder 3"/>
          <p:cNvSpPr>
            <a:spLocks noGrp="1"/>
          </p:cNvSpPr>
          <p:nvPr>
            <p:ph type="sldNum" sz="quarter" idx="4"/>
          </p:nvPr>
        </p:nvSpPr>
        <p:spPr/>
        <p:txBody>
          <a:bodyPr/>
          <a:lstStyle/>
          <a:p>
            <a:fld id="{ED8C98D1-B423-4D98-A12B-6AD14923E77A}" type="slidenum">
              <a:rPr lang="en-US" smtClean="0">
                <a:solidFill>
                  <a:srgbClr val="000000"/>
                </a:solidFill>
              </a:rPr>
              <a:pPr/>
              <a:t>37</a:t>
            </a:fld>
            <a:endParaRPr lang="en-US" dirty="0">
              <a:solidFill>
                <a:srgbClr val="000000"/>
              </a:solidFill>
            </a:endParaRPr>
          </a:p>
        </p:txBody>
      </p:sp>
    </p:spTree>
    <p:extLst>
      <p:ext uri="{BB962C8B-B14F-4D97-AF65-F5344CB8AC3E}">
        <p14:creationId xmlns:p14="http://schemas.microsoft.com/office/powerpoint/2010/main" val="313048134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Tx/>
              <a:buChar char="-"/>
            </a:pPr>
            <a:r>
              <a:rPr lang="fr-BE" b="1" dirty="0" smtClean="0"/>
              <a:t>Intervention rapide</a:t>
            </a:r>
          </a:p>
          <a:p>
            <a:pPr marL="457200" lvl="1" indent="0">
              <a:buNone/>
            </a:pPr>
            <a:endParaRPr lang="fr-BE" dirty="0" smtClean="0"/>
          </a:p>
          <a:p>
            <a:pPr lvl="1"/>
            <a:r>
              <a:rPr lang="fr-BE" dirty="0" smtClean="0"/>
              <a:t>Absences de longue durée: étape dans le processus vers l’invalidité ! </a:t>
            </a:r>
          </a:p>
          <a:p>
            <a:pPr marL="457200" lvl="1" indent="0">
              <a:buNone/>
            </a:pPr>
            <a:endParaRPr lang="fr-BE" dirty="0" smtClean="0"/>
          </a:p>
          <a:p>
            <a:pPr lvl="1"/>
            <a:r>
              <a:rPr lang="fr-BE" dirty="0" smtClean="0"/>
              <a:t>Intervention rapide c.à.d.</a:t>
            </a:r>
          </a:p>
          <a:p>
            <a:pPr lvl="2">
              <a:buFontTx/>
              <a:buChar char="-"/>
            </a:pPr>
            <a:r>
              <a:rPr lang="fr-BE" dirty="0" smtClean="0"/>
              <a:t>Accompagnement par le médecin-conseil dès le début de l’incapacité de travail</a:t>
            </a:r>
          </a:p>
          <a:p>
            <a:pPr lvl="2">
              <a:buFontTx/>
              <a:buChar char="-"/>
            </a:pPr>
            <a:r>
              <a:rPr lang="fr-BE" dirty="0" smtClean="0"/>
              <a:t>Retour sur le marché du travail évoqué avant la fin de la période d’incapacité primaire </a:t>
            </a:r>
          </a:p>
          <a:p>
            <a:endParaRPr lang="en-US" sz="3600" dirty="0"/>
          </a:p>
          <a:p>
            <a:pPr marL="914400" lvl="2" indent="0">
              <a:buNone/>
            </a:pPr>
            <a:endParaRPr lang="fr-FR" dirty="0" smtClean="0"/>
          </a:p>
          <a:p>
            <a:pPr lvl="2">
              <a:buFontTx/>
              <a:buChar char="-"/>
            </a:pPr>
            <a:endParaRPr lang="fr-FR" dirty="0" smtClean="0"/>
          </a:p>
          <a:p>
            <a:pPr marL="457200" lvl="1" indent="0">
              <a:buNone/>
            </a:pPr>
            <a:endParaRPr lang="fr-FR" dirty="0" smtClean="0"/>
          </a:p>
          <a:p>
            <a:pPr marL="0" indent="0">
              <a:buNone/>
            </a:pPr>
            <a:endParaRPr lang="fr-FR" dirty="0" smtClean="0"/>
          </a:p>
          <a:p>
            <a:pPr marL="457200" lvl="1" indent="0">
              <a:buNone/>
            </a:pPr>
            <a:endParaRPr lang="fr-FR" dirty="0" smtClean="0"/>
          </a:p>
          <a:p>
            <a:pPr marL="457200" lvl="1" indent="0">
              <a:buNone/>
            </a:pPr>
            <a:endParaRPr lang="fr-FR" dirty="0" smtClean="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38</a:t>
            </a:fld>
            <a:endParaRPr lang="en-US" dirty="0">
              <a:solidFill>
                <a:srgbClr val="000000"/>
              </a:solidFill>
            </a:endParaRPr>
          </a:p>
        </p:txBody>
      </p:sp>
    </p:spTree>
    <p:extLst>
      <p:ext uri="{BB962C8B-B14F-4D97-AF65-F5344CB8AC3E}">
        <p14:creationId xmlns:p14="http://schemas.microsoft.com/office/powerpoint/2010/main" val="157135567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Tx/>
              <a:buChar char="-"/>
            </a:pPr>
            <a:r>
              <a:rPr lang="fr-BE" b="1" dirty="0" smtClean="0"/>
              <a:t>Approche personnalisée</a:t>
            </a:r>
          </a:p>
          <a:p>
            <a:pPr marL="0" indent="0">
              <a:buNone/>
            </a:pPr>
            <a:endParaRPr lang="fr-BE" dirty="0" smtClean="0"/>
          </a:p>
          <a:p>
            <a:pPr lvl="1">
              <a:buFontTx/>
              <a:buChar char="-"/>
            </a:pPr>
            <a:r>
              <a:rPr lang="fr-BE" dirty="0" smtClean="0"/>
              <a:t>Personnes en incapacité de travail ≠ Personnes demandeuses d’emploi </a:t>
            </a:r>
          </a:p>
          <a:p>
            <a:pPr lvl="1">
              <a:buFontTx/>
              <a:buChar char="-"/>
            </a:pPr>
            <a:r>
              <a:rPr lang="fr-BE" dirty="0" smtClean="0"/>
              <a:t>Principales causes d’entrée en incapacité: </a:t>
            </a:r>
          </a:p>
          <a:p>
            <a:pPr marL="457200" lvl="1" indent="0">
              <a:buNone/>
            </a:pPr>
            <a:r>
              <a:rPr lang="fr-BE" dirty="0" smtClean="0"/>
              <a:t>   Affections mentales et troubles musculo-squelettiques                    </a:t>
            </a:r>
          </a:p>
          <a:p>
            <a:pPr marL="457200" lvl="1" indent="0">
              <a:buNone/>
            </a:pPr>
            <a:r>
              <a:rPr lang="fr-BE" dirty="0" smtClean="0"/>
              <a:t>          Prise en charge / encadrement spécifiques</a:t>
            </a:r>
          </a:p>
          <a:p>
            <a:pPr lvl="1">
              <a:buFontTx/>
              <a:buChar char="-"/>
            </a:pPr>
            <a:r>
              <a:rPr lang="fr-BE" dirty="0" smtClean="0"/>
              <a:t>Evaluer les capacités restantes </a:t>
            </a:r>
          </a:p>
          <a:p>
            <a:pPr marL="457200" lvl="1" indent="0">
              <a:buNone/>
            </a:pPr>
            <a:r>
              <a:rPr lang="fr-BE" dirty="0" smtClean="0"/>
              <a:t>         Envisager les différentes alternatives: reprise de    	travail sans formation, formation, etc.</a:t>
            </a:r>
          </a:p>
          <a:p>
            <a:pPr marL="457200" lvl="1" indent="0">
              <a:buNone/>
            </a:pPr>
            <a:endParaRPr lang="fr-BE" dirty="0" smtClean="0"/>
          </a:p>
          <a:p>
            <a:pPr marL="457200" lvl="1" indent="0">
              <a:buNone/>
            </a:pPr>
            <a:endParaRPr lang="fr-BE" dirty="0" smtClean="0"/>
          </a:p>
          <a:p>
            <a:pPr marL="914400" lvl="2" indent="0">
              <a:buNone/>
            </a:pPr>
            <a:endParaRPr lang="fr-BE" dirty="0" smtClean="0"/>
          </a:p>
          <a:p>
            <a:pPr marL="457200" lvl="1" indent="0">
              <a:buNone/>
            </a:pPr>
            <a:endParaRPr lang="fr-BE" dirty="0" smtClean="0"/>
          </a:p>
          <a:p>
            <a:pPr marL="457200" lvl="1" indent="0">
              <a:buNone/>
            </a:pPr>
            <a:endParaRPr lang="fr-BE" dirty="0" smtClean="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39</a:t>
            </a:fld>
            <a:endParaRPr lang="en-US" dirty="0">
              <a:solidFill>
                <a:srgbClr val="000000"/>
              </a:solidFill>
            </a:endParaRPr>
          </a:p>
        </p:txBody>
      </p:sp>
      <p:sp>
        <p:nvSpPr>
          <p:cNvPr id="2" name="Right Arrow 1"/>
          <p:cNvSpPr/>
          <p:nvPr/>
        </p:nvSpPr>
        <p:spPr>
          <a:xfrm>
            <a:off x="1345240" y="4365104"/>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11" name="Right Arrow 10"/>
          <p:cNvSpPr/>
          <p:nvPr/>
        </p:nvSpPr>
        <p:spPr>
          <a:xfrm>
            <a:off x="1312876" y="5235655"/>
            <a:ext cx="360040"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Tree>
    <p:extLst>
      <p:ext uri="{BB962C8B-B14F-4D97-AF65-F5344CB8AC3E}">
        <p14:creationId xmlns:p14="http://schemas.microsoft.com/office/powerpoint/2010/main" val="2037577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VISION NOUVELLE ET NOUVELLES DIRECTIVES </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600" dirty="0" smtClean="0"/>
              <a:t>Dans sa vision, le CTM a développé différents niveaux correspondant à l’évaluation de l’incapacité de travail. Nous distinguons les niveaux suivants :</a:t>
            </a:r>
          </a:p>
          <a:p>
            <a:r>
              <a:rPr lang="fr-BE" sz="1600" dirty="0" smtClean="0"/>
              <a:t>Niveau 1 : l’évolution des problèmes de santé est favorable et permet d’envisager le retour au travail habituel ;</a:t>
            </a:r>
          </a:p>
          <a:p>
            <a:r>
              <a:rPr lang="fr-BE" sz="1600" dirty="0" smtClean="0"/>
              <a:t>Niveau 2 : les problèmes de santé ne permettent pas le retour vers le poste de travail, mais le niveau d’aptitude médicale de l’assuré permet d’envisager l’exercice d’une autre profession de référence ;</a:t>
            </a:r>
          </a:p>
          <a:p>
            <a:r>
              <a:rPr lang="fr-BE" sz="1600" dirty="0" smtClean="0"/>
              <a:t>Niveau 3 : les problèmes de santé ne permettent plus l’exercice d’une quelconque profession de référence.</a:t>
            </a:r>
          </a:p>
          <a:p>
            <a:endParaRPr lang="fr-BE" sz="1600" dirty="0" smtClean="0"/>
          </a:p>
          <a:p>
            <a:pPr marL="0" indent="0">
              <a:buNone/>
            </a:pPr>
            <a:r>
              <a:rPr lang="fr-BE" sz="1600" dirty="0" smtClean="0"/>
              <a:t>À chacun de ces niveaux sont alors associés des trajets de réinsertion. Nous distinguons les trajets de réinsertion suivants :</a:t>
            </a:r>
          </a:p>
          <a:p>
            <a:r>
              <a:rPr lang="fr-BE" sz="1600" dirty="0" smtClean="0"/>
              <a:t>Niveau 1 : retour vers le dernier poste de travail ;</a:t>
            </a:r>
          </a:p>
          <a:p>
            <a:r>
              <a:rPr lang="fr-BE" sz="1600" dirty="0" smtClean="0"/>
              <a:t>Niveau 2 : inaptitude définitive pour le dernier métier, mais aptitude médico- socio-professionnelle pour une autre profession de référence ;</a:t>
            </a:r>
          </a:p>
          <a:p>
            <a:r>
              <a:rPr lang="fr-BE" sz="1600" dirty="0" smtClean="0"/>
              <a:t>Niveau 3 : inaptitude pour toutes les professions de référence.</a:t>
            </a:r>
          </a:p>
          <a:p>
            <a:endParaRPr lang="fr-FR" sz="12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4</a:t>
            </a:fld>
            <a:endParaRPr lang="en-US" dirty="0"/>
          </a:p>
        </p:txBody>
      </p:sp>
    </p:spTree>
    <p:extLst>
      <p:ext uri="{BB962C8B-B14F-4D97-AF65-F5344CB8AC3E}">
        <p14:creationId xmlns:p14="http://schemas.microsoft.com/office/powerpoint/2010/main" val="10447417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Tx/>
              <a:buChar char="-"/>
            </a:pPr>
            <a:r>
              <a:rPr lang="fr-BE" b="1" dirty="0" smtClean="0"/>
              <a:t>Coordination</a:t>
            </a:r>
          </a:p>
          <a:p>
            <a:pPr marL="0" indent="0">
              <a:buNone/>
            </a:pPr>
            <a:endParaRPr lang="fr-BE" b="1" dirty="0" smtClean="0"/>
          </a:p>
          <a:p>
            <a:pPr lvl="1">
              <a:buFontTx/>
              <a:buChar char="-"/>
            </a:pPr>
            <a:r>
              <a:rPr lang="fr-BE" dirty="0" smtClean="0"/>
              <a:t>Collaboration</a:t>
            </a:r>
          </a:p>
          <a:p>
            <a:pPr lvl="1">
              <a:buFontTx/>
              <a:buChar char="-"/>
            </a:pPr>
            <a:r>
              <a:rPr lang="fr-BE" dirty="0" smtClean="0"/>
              <a:t>Respect des compétences et de l’expertise de chacun</a:t>
            </a:r>
          </a:p>
          <a:p>
            <a:pPr lvl="1">
              <a:buFontTx/>
              <a:buChar char="-"/>
            </a:pPr>
            <a:r>
              <a:rPr lang="fr-BE" dirty="0" smtClean="0"/>
              <a:t>Communication tout au long du processus</a:t>
            </a:r>
          </a:p>
          <a:p>
            <a:pPr marL="914400" lvl="2" indent="0">
              <a:buNone/>
            </a:pPr>
            <a:r>
              <a:rPr lang="fr-BE" dirty="0" smtClean="0"/>
              <a:t> </a:t>
            </a:r>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40</a:t>
            </a:fld>
            <a:endParaRPr lang="en-US" dirty="0">
              <a:solidFill>
                <a:srgbClr val="000000"/>
              </a:solidFill>
            </a:endParaRPr>
          </a:p>
        </p:txBody>
      </p:sp>
    </p:spTree>
    <p:extLst>
      <p:ext uri="{BB962C8B-B14F-4D97-AF65-F5344CB8AC3E}">
        <p14:creationId xmlns:p14="http://schemas.microsoft.com/office/powerpoint/2010/main" val="317076396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BE" dirty="0" smtClean="0"/>
              <a:t>Le retour volontaire à l’emploi:</a:t>
            </a:r>
            <a:br>
              <a:rPr lang="fr-BE" dirty="0" smtClean="0"/>
            </a:br>
            <a:r>
              <a:rPr lang="fr-BE" dirty="0" smtClean="0"/>
              <a:t/>
            </a:r>
            <a:br>
              <a:rPr lang="fr-BE" dirty="0" smtClean="0"/>
            </a:br>
            <a:r>
              <a:rPr lang="fr-BE" dirty="0" smtClean="0"/>
              <a:t>Le rôle de l’INAMI et des médecins-conseils</a:t>
            </a:r>
            <a:endParaRPr lang="en-US" dirty="0"/>
          </a:p>
        </p:txBody>
      </p:sp>
      <p:sp>
        <p:nvSpPr>
          <p:cNvPr id="4" name="Slide Number Placeholder 3"/>
          <p:cNvSpPr>
            <a:spLocks noGrp="1"/>
          </p:cNvSpPr>
          <p:nvPr>
            <p:ph type="sldNum" sz="quarter" idx="4"/>
          </p:nvPr>
        </p:nvSpPr>
        <p:spPr/>
        <p:txBody>
          <a:bodyPr/>
          <a:lstStyle/>
          <a:p>
            <a:fld id="{ED8C98D1-B423-4D98-A12B-6AD14923E77A}" type="slidenum">
              <a:rPr lang="en-US" smtClean="0">
                <a:solidFill>
                  <a:srgbClr val="000000"/>
                </a:solidFill>
              </a:rPr>
              <a:pPr/>
              <a:t>41</a:t>
            </a:fld>
            <a:endParaRPr lang="en-US" dirty="0">
              <a:solidFill>
                <a:srgbClr val="000000"/>
              </a:solidFill>
            </a:endParaRPr>
          </a:p>
        </p:txBody>
      </p:sp>
    </p:spTree>
    <p:extLst>
      <p:ext uri="{BB962C8B-B14F-4D97-AF65-F5344CB8AC3E}">
        <p14:creationId xmlns:p14="http://schemas.microsoft.com/office/powerpoint/2010/main" val="1604440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r-FR" dirty="0" smtClean="0"/>
              <a:t>INAMI – Service des Indemnités</a:t>
            </a:r>
          </a:p>
          <a:p>
            <a:pPr marL="0" indent="0">
              <a:buNone/>
            </a:pPr>
            <a:endParaRPr lang="fr-FR" dirty="0" smtClean="0"/>
          </a:p>
          <a:p>
            <a:pPr lvl="1">
              <a:buFontTx/>
              <a:buChar char="-"/>
            </a:pPr>
            <a:r>
              <a:rPr lang="fr-FR" dirty="0" smtClean="0"/>
              <a:t>Gestionnaire de l’assurance indemnités</a:t>
            </a:r>
          </a:p>
          <a:p>
            <a:pPr lvl="1">
              <a:buFontTx/>
              <a:buChar char="-"/>
            </a:pPr>
            <a:r>
              <a:rPr lang="fr-FR" dirty="0" smtClean="0"/>
              <a:t>Décision en matière de prise en charge des frais liés aux programmes de réinsertion socioprofessionnelle</a:t>
            </a:r>
          </a:p>
          <a:p>
            <a:pPr lvl="1">
              <a:buFontTx/>
              <a:buChar char="-"/>
            </a:pPr>
            <a:r>
              <a:rPr lang="fr-FR" dirty="0" smtClean="0"/>
              <a:t>Evaluation de l’incapacité de travail six mois après la fin du programme, sur base des nouvelles aptitudes</a:t>
            </a:r>
          </a:p>
          <a:p>
            <a:pPr lvl="1">
              <a:buFontTx/>
              <a:buChar char="-"/>
            </a:pPr>
            <a:r>
              <a:rPr lang="fr-FR" dirty="0" smtClean="0"/>
              <a:t>Suivi macro des parcours vers l’emploi</a:t>
            </a:r>
          </a:p>
          <a:p>
            <a:pPr lvl="1">
              <a:buFontTx/>
              <a:buChar char="-"/>
            </a:pPr>
            <a:r>
              <a:rPr lang="fr-FR" dirty="0" smtClean="0"/>
              <a:t>Evaluation des conventions </a:t>
            </a:r>
          </a:p>
          <a:p>
            <a:pPr marL="457200" lvl="1" indent="0">
              <a:buNone/>
            </a:pPr>
            <a:endParaRPr lang="fr-FR" dirty="0" smtClean="0"/>
          </a:p>
          <a:p>
            <a:pPr>
              <a:buFontTx/>
              <a:buChar char="-"/>
            </a:pPr>
            <a:endParaRPr lang="fr-FR" dirty="0" smtClean="0"/>
          </a:p>
          <a:p>
            <a:pPr>
              <a:buFontTx/>
              <a:buChar char="-"/>
            </a:pPr>
            <a:endParaRPr lang="fr-FR" dirty="0" smtClean="0"/>
          </a:p>
          <a:p>
            <a:pPr marL="0" indent="0">
              <a:buNone/>
            </a:pPr>
            <a:endParaRPr lang="fr-FR" dirty="0" smtClean="0"/>
          </a:p>
          <a:p>
            <a:pPr marL="0" indent="0">
              <a:buNone/>
            </a:pPr>
            <a:endParaRPr lang="fr-BE" dirty="0" smtClean="0"/>
          </a:p>
          <a:p>
            <a:pPr marL="914400" lvl="2" indent="0">
              <a:buNone/>
            </a:pPr>
            <a:r>
              <a:rPr lang="fr-BE" dirty="0" smtClean="0"/>
              <a:t> </a:t>
            </a:r>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42</a:t>
            </a:fld>
            <a:endParaRPr lang="en-US" dirty="0">
              <a:solidFill>
                <a:srgbClr val="000000"/>
              </a:solidFill>
            </a:endParaRPr>
          </a:p>
        </p:txBody>
      </p:sp>
    </p:spTree>
    <p:extLst>
      <p:ext uri="{BB962C8B-B14F-4D97-AF65-F5344CB8AC3E}">
        <p14:creationId xmlns:p14="http://schemas.microsoft.com/office/powerpoint/2010/main" val="92369266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r-BE" dirty="0" smtClean="0"/>
              <a:t>Médecin-conseil et  équipe pluridisciplinaire</a:t>
            </a:r>
          </a:p>
          <a:p>
            <a:pPr lvl="1"/>
            <a:r>
              <a:rPr lang="fr-BE" dirty="0" smtClean="0"/>
              <a:t>Premier intervenant  dans le trajet - contact rapide avec l’assuré</a:t>
            </a:r>
          </a:p>
          <a:p>
            <a:pPr lvl="1"/>
            <a:r>
              <a:rPr lang="fr-BE" dirty="0" smtClean="0"/>
              <a:t>Initiation de la démarche vers les partenaires des conventions régionales,</a:t>
            </a:r>
          </a:p>
          <a:p>
            <a:pPr lvl="1"/>
            <a:r>
              <a:rPr lang="fr-BE" dirty="0" smtClean="0"/>
              <a:t>Elaboration de la proposition de réadaptation professionnelle (en concertation avec l’assuré) et introduction des demandes à l’INAMI</a:t>
            </a:r>
          </a:p>
          <a:p>
            <a:pPr lvl="1"/>
            <a:r>
              <a:rPr lang="fr-BE" dirty="0" smtClean="0"/>
              <a:t>Accompagnement de l’assuré dans la durée (période d’incapacité et réadaptation professionnelle)</a:t>
            </a:r>
          </a:p>
          <a:p>
            <a:pPr lvl="1"/>
            <a:r>
              <a:rPr lang="fr-BE" dirty="0" smtClean="0"/>
              <a:t>Gestion de la fin d’incapacité</a:t>
            </a:r>
          </a:p>
          <a:p>
            <a:pPr marL="0" indent="0">
              <a:buNone/>
            </a:pPr>
            <a:endParaRPr lang="fr-FR" dirty="0"/>
          </a:p>
          <a:p>
            <a:pPr lvl="1">
              <a:buFontTx/>
              <a:buChar char="-"/>
            </a:pPr>
            <a:endParaRPr lang="fr-FR" dirty="0" smtClean="0"/>
          </a:p>
          <a:p>
            <a:pPr>
              <a:buFontTx/>
              <a:buChar char="-"/>
            </a:pPr>
            <a:endParaRPr lang="fr-FR" dirty="0" smtClean="0"/>
          </a:p>
          <a:p>
            <a:pPr>
              <a:buFontTx/>
              <a:buChar char="-"/>
            </a:pPr>
            <a:endParaRPr lang="fr-FR" dirty="0" smtClean="0"/>
          </a:p>
          <a:p>
            <a:pPr marL="0" indent="0">
              <a:buNone/>
            </a:pPr>
            <a:endParaRPr lang="fr-FR" dirty="0" smtClean="0"/>
          </a:p>
          <a:p>
            <a:pPr marL="0" indent="0">
              <a:buNone/>
            </a:pPr>
            <a:endParaRPr lang="fr-BE" dirty="0" smtClean="0"/>
          </a:p>
          <a:p>
            <a:pPr marL="914400" lvl="2" indent="0">
              <a:buNone/>
            </a:pPr>
            <a:r>
              <a:rPr lang="fr-BE" dirty="0" smtClean="0"/>
              <a:t> </a:t>
            </a:r>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43</a:t>
            </a:fld>
            <a:endParaRPr lang="en-US" dirty="0">
              <a:solidFill>
                <a:srgbClr val="000000"/>
              </a:solidFill>
            </a:endParaRPr>
          </a:p>
        </p:txBody>
      </p:sp>
    </p:spTree>
    <p:extLst>
      <p:ext uri="{BB962C8B-B14F-4D97-AF65-F5344CB8AC3E}">
        <p14:creationId xmlns:p14="http://schemas.microsoft.com/office/powerpoint/2010/main" val="260169426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918648" cy="1514599"/>
          </a:xfrm>
        </p:spPr>
        <p:txBody>
          <a:bodyPr/>
          <a:lstStyle/>
          <a:p>
            <a:r>
              <a:rPr lang="fr-BE" dirty="0"/>
              <a:t>Le retour volontaire à l’emploi:</a:t>
            </a:r>
            <a:br>
              <a:rPr lang="fr-BE" dirty="0"/>
            </a:br>
            <a:r>
              <a:rPr lang="fr-BE" dirty="0"/>
              <a:t/>
            </a:r>
            <a:br>
              <a:rPr lang="fr-BE" dirty="0"/>
            </a:br>
            <a:endParaRPr lang="en-US" dirty="0"/>
          </a:p>
        </p:txBody>
      </p:sp>
      <p:sp>
        <p:nvSpPr>
          <p:cNvPr id="4" name="Slide Number Placeholder 3"/>
          <p:cNvSpPr>
            <a:spLocks noGrp="1"/>
          </p:cNvSpPr>
          <p:nvPr>
            <p:ph type="sldNum" sz="quarter" idx="4"/>
          </p:nvPr>
        </p:nvSpPr>
        <p:spPr/>
        <p:txBody>
          <a:bodyPr/>
          <a:lstStyle/>
          <a:p>
            <a:fld id="{ED8C98D1-B423-4D98-A12B-6AD14923E77A}" type="slidenum">
              <a:rPr lang="en-US" smtClean="0">
                <a:solidFill>
                  <a:srgbClr val="000000"/>
                </a:solidFill>
              </a:rPr>
              <a:pPr/>
              <a:t>44</a:t>
            </a:fld>
            <a:endParaRPr lang="en-US" dirty="0">
              <a:solidFill>
                <a:srgbClr val="000000"/>
              </a:solidFill>
            </a:endParaRPr>
          </a:p>
        </p:txBody>
      </p:sp>
    </p:spTree>
    <p:extLst>
      <p:ext uri="{BB962C8B-B14F-4D97-AF65-F5344CB8AC3E}">
        <p14:creationId xmlns:p14="http://schemas.microsoft.com/office/powerpoint/2010/main" val="134650421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fr-BE" b="1" dirty="0" smtClean="0"/>
              <a:t>Conseiller des partenaires </a:t>
            </a:r>
            <a:r>
              <a:rPr lang="fr-BE" b="1" dirty="0"/>
              <a:t>des conventions </a:t>
            </a:r>
            <a:r>
              <a:rPr lang="fr-BE" b="1" dirty="0" smtClean="0"/>
              <a:t>régionales</a:t>
            </a:r>
            <a:r>
              <a:rPr lang="fr-BE" dirty="0" smtClean="0"/>
              <a:t>:</a:t>
            </a:r>
          </a:p>
          <a:p>
            <a:pPr lvl="1"/>
            <a:r>
              <a:rPr lang="en-US" dirty="0" smtClean="0"/>
              <a:t>Porte d’entrée du dispositif</a:t>
            </a:r>
          </a:p>
          <a:p>
            <a:pPr lvl="1"/>
            <a:r>
              <a:rPr lang="fr-BE" dirty="0" smtClean="0"/>
              <a:t>Propositions de pistes pour définir un projet professionnel, développer les compétences, chercher un emploi </a:t>
            </a:r>
          </a:p>
          <a:p>
            <a:pPr lvl="1"/>
            <a:r>
              <a:rPr lang="fr-BE" dirty="0" smtClean="0"/>
              <a:t>Dialogue avec le médecin-conseil</a:t>
            </a:r>
          </a:p>
          <a:p>
            <a:pPr lvl="1"/>
            <a:r>
              <a:rPr lang="fr-BE" dirty="0" smtClean="0"/>
              <a:t>Suivi de l’assuré tout au long du parcours</a:t>
            </a:r>
            <a:endParaRPr lang="en-US" dirty="0"/>
          </a:p>
          <a:p>
            <a:pPr marL="457200" lvl="1" indent="0">
              <a:buNone/>
            </a:pPr>
            <a:endParaRPr lang="en-US" dirty="0"/>
          </a:p>
        </p:txBody>
      </p:sp>
      <p:sp>
        <p:nvSpPr>
          <p:cNvPr id="4" name="Slide Number Placeholder 3"/>
          <p:cNvSpPr>
            <a:spLocks noGrp="1"/>
          </p:cNvSpPr>
          <p:nvPr>
            <p:ph type="sldNum" sz="quarter" idx="12"/>
          </p:nvPr>
        </p:nvSpPr>
        <p:spPr/>
        <p:txBody>
          <a:bodyPr/>
          <a:lstStyle/>
          <a:p>
            <a:fld id="{83439440-AA54-4B1D-9ACA-7188269D434C}" type="slidenum">
              <a:rPr lang="en-US" smtClean="0">
                <a:solidFill>
                  <a:srgbClr val="000000"/>
                </a:solidFill>
              </a:rPr>
              <a:pPr/>
              <a:t>45</a:t>
            </a:fld>
            <a:endParaRPr lang="en-US" dirty="0">
              <a:solidFill>
                <a:srgbClr val="000000"/>
              </a:solidFill>
            </a:endParaRPr>
          </a:p>
        </p:txBody>
      </p:sp>
    </p:spTree>
    <p:extLst>
      <p:ext uri="{BB962C8B-B14F-4D97-AF65-F5344CB8AC3E}">
        <p14:creationId xmlns:p14="http://schemas.microsoft.com/office/powerpoint/2010/main" val="54186814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r>
              <a:rPr lang="fr-FR" b="1" dirty="0" smtClean="0"/>
              <a:t>Enjeux des conventions:</a:t>
            </a:r>
          </a:p>
          <a:p>
            <a:endParaRPr lang="fr-FR" sz="1400" dirty="0" smtClean="0"/>
          </a:p>
          <a:p>
            <a:r>
              <a:rPr lang="fr-FR" sz="1400" dirty="0" smtClean="0"/>
              <a:t>Soutien professionnels </a:t>
            </a:r>
            <a:r>
              <a:rPr lang="fr-FR" sz="1400" dirty="0"/>
              <a:t>des assurés </a:t>
            </a:r>
            <a:r>
              <a:rPr lang="fr-FR" sz="1400" dirty="0" smtClean="0"/>
              <a:t>sociaux, des médecins conseils et des équipes médico-sociales dans la recherches et le suivi des parcours de réinsertion.</a:t>
            </a:r>
          </a:p>
          <a:p>
            <a:r>
              <a:rPr lang="fr-FR" sz="1400" dirty="0" smtClean="0"/>
              <a:t>Couverture de tout le territoire, moyen approprié et pertinent pour chaque assuré social, par l’accessibilité aux moyens des organismes régionaux, de leurs partenaires locaux et de leurs liens avec les besoins des entreprises,</a:t>
            </a:r>
          </a:p>
          <a:p>
            <a:r>
              <a:rPr lang="fr-FR" sz="1400" dirty="0" smtClean="0"/>
              <a:t>Garantie d’une réflexion professionnelle par rapport au proposition de parcours de </a:t>
            </a:r>
            <a:r>
              <a:rPr lang="fr-FR" sz="1400" dirty="0"/>
              <a:t>réinsertion </a:t>
            </a:r>
            <a:r>
              <a:rPr lang="fr-FR" sz="1400" dirty="0" smtClean="0"/>
              <a:t>introduite en CSCMI,</a:t>
            </a:r>
          </a:p>
          <a:p>
            <a:r>
              <a:rPr lang="fr-BE" sz="1400" dirty="0"/>
              <a:t>Apprentissage et développement du savoir faire </a:t>
            </a:r>
            <a:r>
              <a:rPr lang="fr-BE" sz="1400" dirty="0" smtClean="0"/>
              <a:t>des conseillers des organismes de l’emploi avec </a:t>
            </a:r>
            <a:r>
              <a:rPr lang="fr-BE" sz="1400" dirty="0"/>
              <a:t>le public en incapacité de </a:t>
            </a:r>
            <a:r>
              <a:rPr lang="fr-BE" sz="1400" dirty="0" smtClean="0"/>
              <a:t>travail et des services </a:t>
            </a:r>
            <a:r>
              <a:rPr lang="fr-BE" sz="1400" dirty="0"/>
              <a:t>pour l’intégration des personnes avec un </a:t>
            </a:r>
            <a:r>
              <a:rPr lang="fr-BE" sz="1400" dirty="0" smtClean="0"/>
              <a:t>handicap et de leurs partenaires,</a:t>
            </a:r>
            <a:endParaRPr lang="fr-BE" sz="1400" dirty="0"/>
          </a:p>
          <a:p>
            <a:r>
              <a:rPr lang="fr-FR" sz="1400" dirty="0" smtClean="0"/>
              <a:t>Mise en place et apprentissage de la coordination entre acteurs et partenaires, au niveau local, régional et fédéral,</a:t>
            </a:r>
          </a:p>
          <a:p>
            <a:r>
              <a:rPr lang="fr-FR" sz="1400" dirty="0" smtClean="0"/>
              <a:t>Cohérence des suivis,</a:t>
            </a:r>
          </a:p>
          <a:p>
            <a:r>
              <a:rPr lang="fr-FR" sz="1400" dirty="0" smtClean="0"/>
              <a:t>Occasion de tester les propositions nouvelles et les projets innovants par la pratique,</a:t>
            </a:r>
          </a:p>
          <a:p>
            <a:endParaRPr lang="fr-FR" sz="1400" b="1" dirty="0"/>
          </a:p>
        </p:txBody>
      </p:sp>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46</a:t>
            </a:fld>
            <a:endParaRPr lang="en-US" dirty="0">
              <a:solidFill>
                <a:srgbClr val="000000"/>
              </a:solidFill>
            </a:endParaRPr>
          </a:p>
        </p:txBody>
      </p:sp>
    </p:spTree>
    <p:extLst>
      <p:ext uri="{BB962C8B-B14F-4D97-AF65-F5344CB8AC3E}">
        <p14:creationId xmlns:p14="http://schemas.microsoft.com/office/powerpoint/2010/main" val="350241299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pPr marL="0" indent="0">
              <a:buNone/>
            </a:pPr>
            <a:r>
              <a:rPr lang="fr-FR" dirty="0" smtClean="0"/>
              <a:t>Difficulté à prévoir</a:t>
            </a:r>
          </a:p>
          <a:p>
            <a:pPr marL="0" indent="0">
              <a:buNone/>
            </a:pPr>
            <a:endParaRPr lang="fr-FR" dirty="0" smtClean="0"/>
          </a:p>
          <a:p>
            <a:r>
              <a:rPr lang="fr-FR" sz="1400" dirty="0" smtClean="0"/>
              <a:t>Coordination des actions entre partenaires</a:t>
            </a:r>
          </a:p>
          <a:p>
            <a:r>
              <a:rPr lang="fr-FR" sz="1400" dirty="0" smtClean="0"/>
              <a:t>Mise à jour et adaptation des processus et de la communication en fonction du feed back  et de la concertation entre partenaires</a:t>
            </a:r>
          </a:p>
          <a:p>
            <a:r>
              <a:rPr lang="fr-FR" sz="1400" dirty="0" smtClean="0"/>
              <a:t>Enjeux du suivi fluide entre partenaires pendant le parcours de l’assuré social et éthique du transfert d’information (Consentement de l’assuré social)</a:t>
            </a:r>
          </a:p>
          <a:p>
            <a:endParaRPr lang="fr-FR" sz="1400" dirty="0"/>
          </a:p>
          <a:p>
            <a:pPr marL="0" indent="0">
              <a:buNone/>
            </a:pPr>
            <a:r>
              <a:rPr lang="fr-FR" dirty="0"/>
              <a:t>E</a:t>
            </a:r>
            <a:r>
              <a:rPr lang="fr-FR" dirty="0" smtClean="0"/>
              <a:t>valuation des conventions</a:t>
            </a:r>
          </a:p>
          <a:p>
            <a:r>
              <a:rPr lang="fr-FR" sz="1400" dirty="0" smtClean="0"/>
              <a:t>Un comité d’accompagnement, composé de représentant de chaque partenaire, suit chacune des conventions, il a dans ses missions l’évaluation annuelle de chacune d’elle,</a:t>
            </a:r>
          </a:p>
          <a:p>
            <a:r>
              <a:rPr lang="fr-FR" sz="1400" dirty="0" smtClean="0"/>
              <a:t>Ces comités d’accompagnement font un suivi régulier, ils régulent à chaque fois que nécessaire le fonctionnement et les processus,</a:t>
            </a:r>
          </a:p>
          <a:p>
            <a:r>
              <a:rPr lang="fr-FR" sz="1400" dirty="0" smtClean="0"/>
              <a:t>Ils font rapport à la CSCMI,</a:t>
            </a:r>
            <a:endParaRPr lang="fr-FR" sz="1400" dirty="0"/>
          </a:p>
        </p:txBody>
      </p:sp>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47</a:t>
            </a:fld>
            <a:endParaRPr lang="en-US" dirty="0">
              <a:solidFill>
                <a:srgbClr val="000000"/>
              </a:solidFill>
            </a:endParaRPr>
          </a:p>
        </p:txBody>
      </p:sp>
    </p:spTree>
    <p:extLst>
      <p:ext uri="{BB962C8B-B14F-4D97-AF65-F5344CB8AC3E}">
        <p14:creationId xmlns:p14="http://schemas.microsoft.com/office/powerpoint/2010/main" val="187508633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En résumé (1)</a:t>
            </a:r>
            <a:endParaRPr lang="fr-FR" dirty="0"/>
          </a:p>
        </p:txBody>
      </p:sp>
      <p:sp>
        <p:nvSpPr>
          <p:cNvPr id="3" name="Espace réservé du contenu 2"/>
          <p:cNvSpPr>
            <a:spLocks noGrp="1"/>
          </p:cNvSpPr>
          <p:nvPr>
            <p:ph idx="1"/>
          </p:nvPr>
        </p:nvSpPr>
        <p:spPr/>
        <p:txBody>
          <a:bodyPr/>
          <a:lstStyle/>
          <a:p>
            <a:r>
              <a:rPr lang="fr-BE" sz="1600" dirty="0"/>
              <a:t>Le Conseil technique médical (CTM) qui siège à l’Inami a développé une méthodologie permettant une approche nouvelle et plus large de la notion réinsertion socioprofessionnelle, en répertoriant les trajets de réinsertion en fonction des différents niveaux d’évaluation de l’incapacité de travail présentée par les assurés. Il s’agit d’une vision dynamique où l’assuré et le médecin-conseil tendent tous deux vers un prompt retour sur le marché du travail. </a:t>
            </a:r>
          </a:p>
          <a:p>
            <a:r>
              <a:rPr lang="fr-BE" sz="1600" dirty="0"/>
              <a:t>L’Inami a adapté ses processus de gestion de l’incapacité de travail, suivant l’avis du CTM et avec l’accord du comité de gestion du service des indemnités, aujourd’hui il est possible à un assuré social reconnu en incapacité de travail, de réaliser une série de nouvelles actions visant à sa réinsertion professionnelle.</a:t>
            </a:r>
          </a:p>
          <a:p>
            <a:r>
              <a:rPr lang="fr-BE" sz="1600" dirty="0"/>
              <a:t>Ces actions qui étaient limitées jusqu’à présent à la réorientation professionnelle (changement de métier) pour des assurés inaptes à toutes leurs professions de référence (Carrière et formations),  peuvent viser aujourd’hui la réhabilitation (mise à jour des connaissances) ou une réorientation professionnelle dès l’instant où un diagnostic socio-professionnel laisse entrevoir que le non exercice d’une activité professionnelle a pour conséquence l’écartement durable du marché de l’emploi de l’assuré.</a:t>
            </a:r>
          </a:p>
          <a:p>
            <a:endParaRPr lang="fr-FR" sz="1200" dirty="0"/>
          </a:p>
        </p:txBody>
      </p:sp>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48</a:t>
            </a:fld>
            <a:endParaRPr lang="en-US" dirty="0">
              <a:solidFill>
                <a:srgbClr val="000000"/>
              </a:solidFill>
            </a:endParaRPr>
          </a:p>
        </p:txBody>
      </p:sp>
    </p:spTree>
    <p:extLst>
      <p:ext uri="{BB962C8B-B14F-4D97-AF65-F5344CB8AC3E}">
        <p14:creationId xmlns:p14="http://schemas.microsoft.com/office/powerpoint/2010/main" val="23302567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En résumé (2)</a:t>
            </a:r>
            <a:endParaRPr lang="fr-FR" dirty="0"/>
          </a:p>
        </p:txBody>
      </p:sp>
      <p:sp>
        <p:nvSpPr>
          <p:cNvPr id="3" name="Espace réservé du contenu 2"/>
          <p:cNvSpPr>
            <a:spLocks noGrp="1"/>
          </p:cNvSpPr>
          <p:nvPr>
            <p:ph idx="1"/>
          </p:nvPr>
        </p:nvSpPr>
        <p:spPr/>
        <p:txBody>
          <a:bodyPr/>
          <a:lstStyle/>
          <a:p>
            <a:r>
              <a:rPr lang="fr-BE" sz="1600" dirty="0"/>
              <a:t>La réinsertion peut également débuter dans le cadre d’une reprise de travail à temps partiel (article 100§2).</a:t>
            </a:r>
          </a:p>
          <a:p>
            <a:r>
              <a:rPr lang="fr-BE" sz="1600" dirty="0"/>
              <a:t>Ces interventions précoces élargissent les champs d’action et constitue la nouvelle philosophie en réinsertion professionnelle en ouvrant plus précocement ces outils à l’ensemble des assurés sociaux en incapacité de travail. </a:t>
            </a:r>
          </a:p>
          <a:p>
            <a:r>
              <a:rPr lang="fr-BE" sz="1600" dirty="0"/>
              <a:t>Cette nouvelle philosophie a comme conséquence l’élargissement du public cible des conventions que l’Inami a signé avec les organismes régionaux pour l’emploi et les Services pour l’intégration des personnes avec un handicap, ouvrant à un large public volontaire, se sentant prêt à entamer un parcours vers le monde du travail, les outils de retour vers l’emploi de l’ensemble de ces partenaires.</a:t>
            </a:r>
          </a:p>
          <a:p>
            <a:endParaRPr lang="fr-FR" sz="1200" dirty="0"/>
          </a:p>
        </p:txBody>
      </p:sp>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49</a:t>
            </a:fld>
            <a:endParaRPr lang="en-US" dirty="0">
              <a:solidFill>
                <a:srgbClr val="000000"/>
              </a:solidFill>
            </a:endParaRPr>
          </a:p>
        </p:txBody>
      </p:sp>
    </p:spTree>
    <p:extLst>
      <p:ext uri="{BB962C8B-B14F-4D97-AF65-F5344CB8AC3E}">
        <p14:creationId xmlns:p14="http://schemas.microsoft.com/office/powerpoint/2010/main" val="3990944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Les différents trajets de réinsertion</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300" dirty="0" smtClean="0"/>
              <a:t>Niveau 1 : Retour vers le  dernier poste de travail</a:t>
            </a:r>
          </a:p>
          <a:p>
            <a:r>
              <a:rPr lang="fr-BE" sz="1300" dirty="0" smtClean="0"/>
              <a:t>L’incapacité totale de travail au regard de la dernière profession est temporaire. Le pronostic médical est favorable et en principe  l’assuré peut reprendre ses activités professionnelles.</a:t>
            </a:r>
          </a:p>
          <a:p>
            <a:r>
              <a:rPr lang="fr-BE" sz="1300" dirty="0" smtClean="0"/>
              <a:t>Le trajet de réinsertion consiste en la reprise complète des activités fixées par le médecin-conseil, si possible en accord avec l’assuré et avec la collaboration du médecin du travail.</a:t>
            </a:r>
          </a:p>
          <a:p>
            <a:endParaRPr lang="fr-BE" sz="1300" dirty="0"/>
          </a:p>
          <a:p>
            <a:pPr marL="0" indent="0">
              <a:buNone/>
            </a:pPr>
            <a:r>
              <a:rPr lang="fr-BE" sz="1300" dirty="0" smtClean="0"/>
              <a:t>Niveau 2 : Réhabilitation professionnelle </a:t>
            </a:r>
          </a:p>
          <a:p>
            <a:r>
              <a:rPr lang="fr-BE" sz="1300" dirty="0" smtClean="0"/>
              <a:t>La réhabilitation professionnelle consiste à rétablir, chez un assuré social, des compétences professionnelles perdues par le non exercice d’une de ses professions de référence. Deux situations sont possibles:</a:t>
            </a:r>
          </a:p>
          <a:p>
            <a:endParaRPr lang="fr-BE" sz="1300" dirty="0" smtClean="0"/>
          </a:p>
          <a:p>
            <a:pPr marL="228600" indent="-228600">
              <a:buAutoNum type="alphaUcParenR"/>
            </a:pPr>
            <a:r>
              <a:rPr lang="fr-BE" sz="1300" dirty="0" smtClean="0"/>
              <a:t>L’assuré est en incapacité de travail définitive dans le cadre de l’exercice de son dernier emploi, mais il reste apte, sur le plan médico-socioprofessionnel, pour l’exercice d’une de ses professions de référence (moyennant une mise à niveau éventuelle des compétences professionnelles prise en charge par l’employeur ou l’assurance chômage) ; </a:t>
            </a:r>
          </a:p>
          <a:p>
            <a:pPr marL="0" indent="0">
              <a:buNone/>
            </a:pPr>
            <a:endParaRPr lang="fr-BE" sz="1300" dirty="0" smtClean="0"/>
          </a:p>
          <a:p>
            <a:pPr marL="0" indent="0">
              <a:buNone/>
            </a:pPr>
            <a:r>
              <a:rPr lang="fr-BE" sz="1300" dirty="0" smtClean="0"/>
              <a:t>B) L’assuré est en incapacité de travail définitive dans le cadre de l’exercice de son dernier emploi et en incapacité de travail (non définitive) dans le cadre de l’exercice de l’une de ses professions de référence, c’est-à-dire qu’il existe un « pronostic favorable » selon lequel l’assuré pourrait reprendre, à terme,  l’exercice de l’une de ses professions de référence (prise en charge des frais par l’assurance indemnités).</a:t>
            </a:r>
          </a:p>
          <a:p>
            <a:pPr marL="0" indent="0">
              <a:buNone/>
            </a:pPr>
            <a:endParaRPr lang="fr-BE" sz="1300" dirty="0" smtClean="0"/>
          </a:p>
          <a:p>
            <a:endParaRPr lang="fr-FR" sz="13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5</a:t>
            </a:fld>
            <a:endParaRPr lang="en-US" dirty="0"/>
          </a:p>
        </p:txBody>
      </p:sp>
    </p:spTree>
    <p:extLst>
      <p:ext uri="{BB962C8B-B14F-4D97-AF65-F5344CB8AC3E}">
        <p14:creationId xmlns:p14="http://schemas.microsoft.com/office/powerpoint/2010/main" val="294112805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r-BE" dirty="0" smtClean="0"/>
              <a:t>Merci pour votre attention</a:t>
            </a:r>
            <a:endParaRPr lang="en-US" dirty="0"/>
          </a:p>
        </p:txBody>
      </p:sp>
      <p:sp>
        <p:nvSpPr>
          <p:cNvPr id="4" name="Slide Number Placeholder 3"/>
          <p:cNvSpPr>
            <a:spLocks noGrp="1"/>
          </p:cNvSpPr>
          <p:nvPr>
            <p:ph type="sldNum" sz="quarter" idx="4"/>
          </p:nvPr>
        </p:nvSpPr>
        <p:spPr/>
        <p:txBody>
          <a:bodyPr/>
          <a:lstStyle/>
          <a:p>
            <a:fld id="{ED8C98D1-B423-4D98-A12B-6AD14923E77A}" type="slidenum">
              <a:rPr lang="en-US" smtClean="0">
                <a:solidFill>
                  <a:srgbClr val="000000"/>
                </a:solidFill>
              </a:rPr>
              <a:pPr/>
              <a:t>50</a:t>
            </a:fld>
            <a:endParaRPr lang="en-US" dirty="0">
              <a:solidFill>
                <a:srgbClr val="000000"/>
              </a:solidFill>
            </a:endParaRPr>
          </a:p>
        </p:txBody>
      </p:sp>
    </p:spTree>
    <p:extLst>
      <p:ext uri="{BB962C8B-B14F-4D97-AF65-F5344CB8AC3E}">
        <p14:creationId xmlns:p14="http://schemas.microsoft.com/office/powerpoint/2010/main" val="15523001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Contact Réinsertion professionnelle</a:t>
            </a:r>
            <a:r>
              <a:rPr lang="fr-FR" dirty="0"/>
              <a:t/>
            </a:r>
            <a:br>
              <a:rPr lang="fr-FR" dirty="0"/>
            </a:br>
            <a:endParaRPr lang="fr-FR" dirty="0"/>
          </a:p>
        </p:txBody>
      </p:sp>
      <p:sp>
        <p:nvSpPr>
          <p:cNvPr id="3" name="Espace réservé du contenu 2"/>
          <p:cNvSpPr>
            <a:spLocks noGrp="1"/>
          </p:cNvSpPr>
          <p:nvPr>
            <p:ph idx="1"/>
          </p:nvPr>
        </p:nvSpPr>
        <p:spPr/>
        <p:txBody>
          <a:bodyPr/>
          <a:lstStyle/>
          <a:p>
            <a:pPr marL="0" indent="0">
              <a:buNone/>
            </a:pPr>
            <a:endParaRPr lang="fr-FR" sz="1800" dirty="0" smtClean="0"/>
          </a:p>
          <a:p>
            <a:pPr marL="0" indent="0">
              <a:buNone/>
            </a:pPr>
            <a:endParaRPr lang="fr-FR" sz="1800" dirty="0" smtClean="0"/>
          </a:p>
          <a:p>
            <a:pPr marL="0" indent="0">
              <a:buNone/>
            </a:pPr>
            <a:endParaRPr lang="fr-FR" sz="1800" dirty="0"/>
          </a:p>
        </p:txBody>
      </p:sp>
      <p:sp>
        <p:nvSpPr>
          <p:cNvPr id="4" name="Espace réservé du numéro de diapositive 3"/>
          <p:cNvSpPr>
            <a:spLocks noGrp="1"/>
          </p:cNvSpPr>
          <p:nvPr>
            <p:ph type="sldNum" sz="quarter" idx="12"/>
          </p:nvPr>
        </p:nvSpPr>
        <p:spPr/>
        <p:txBody>
          <a:bodyPr/>
          <a:lstStyle/>
          <a:p>
            <a:fld id="{83439440-AA54-4B1D-9ACA-7188269D434C}" type="slidenum">
              <a:rPr lang="en-US" smtClean="0">
                <a:solidFill>
                  <a:srgbClr val="000000"/>
                </a:solidFill>
              </a:rPr>
              <a:pPr/>
              <a:t>51</a:t>
            </a:fld>
            <a:endParaRPr lang="en-US" dirty="0">
              <a:solidFill>
                <a:srgbClr val="000000"/>
              </a:solidFill>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844824"/>
            <a:ext cx="5730875" cy="2163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3160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150" y="274638"/>
            <a:ext cx="6851650" cy="1354162"/>
          </a:xfrm>
        </p:spPr>
        <p:txBody>
          <a:bodyPr/>
          <a:lstStyle/>
          <a:p>
            <a:pPr algn="l"/>
            <a:r>
              <a:rPr lang="fr-BE" dirty="0" smtClean="0"/>
              <a:t>Niveau 2 - A) Incapacité définitive pour le dernier métier, mais aptitude médico-socio-professionnelle pour une autre profession    de référence</a:t>
            </a:r>
            <a:br>
              <a:rPr lang="fr-BE" dirty="0" smtClean="0"/>
            </a:br>
            <a:endParaRPr lang="fr-FR" dirty="0"/>
          </a:p>
        </p:txBody>
      </p:sp>
      <p:sp>
        <p:nvSpPr>
          <p:cNvPr id="3" name="Espace réservé du contenu 2"/>
          <p:cNvSpPr>
            <a:spLocks noGrp="1"/>
          </p:cNvSpPr>
          <p:nvPr>
            <p:ph idx="1"/>
          </p:nvPr>
        </p:nvSpPr>
        <p:spPr/>
        <p:txBody>
          <a:bodyPr/>
          <a:lstStyle/>
          <a:p>
            <a:r>
              <a:rPr lang="fr-BE" sz="1300" dirty="0" smtClean="0"/>
              <a:t>L’incapacité de travail au regard de la dernière profession est définitive. L’assuré reste médicalement apte pour une de ses professions de référence. La réinsertion doit être réalisée dans une de ces professions de référence. Dans ce cas, l’assuré ne répond plus aux critères de l’article 100 et la fin d’incapacité doit être notifiée. </a:t>
            </a:r>
          </a:p>
          <a:p>
            <a:r>
              <a:rPr lang="fr-BE" sz="1300" dirty="0" smtClean="0"/>
              <a:t>Eventuellement, l’assuré peut bénéficier d’une remise à niveau ou d’aide à la réinsertion, cette aide étant d'importance limitée, pour pouvoir travailler dans une profession de référence (réhabilitation professionnelle). Deux trajets de réinsertion sont possibles, c’est-à-dire avec ou sans mise à niveau des compétences professionnelles.</a:t>
            </a:r>
          </a:p>
          <a:p>
            <a:endParaRPr lang="fr-BE" sz="1300" dirty="0" smtClean="0"/>
          </a:p>
          <a:p>
            <a:r>
              <a:rPr lang="fr-BE" sz="1300" dirty="0" smtClean="0"/>
              <a:t>Une mise à niveau des compétences professionnelles n’est pas nécessaire</a:t>
            </a:r>
          </a:p>
          <a:p>
            <a:pPr lvl="1"/>
            <a:r>
              <a:rPr lang="fr-BE" sz="1300" dirty="0" smtClean="0"/>
              <a:t>Un nouveau poste de travail peut être confié au travailleur soit par son employeur soit par un autre employeur, éventuellement après une reprise partielle d’activité (dans le sens du droit du travail),  </a:t>
            </a:r>
          </a:p>
          <a:p>
            <a:pPr lvl="1"/>
            <a:r>
              <a:rPr lang="fr-BE" sz="1300" dirty="0" smtClean="0"/>
              <a:t>Ou bien  l’assuré  doit être réorienté vers le marché de l’emploi dans le cadre de l’assurance chômage.</a:t>
            </a:r>
          </a:p>
          <a:p>
            <a:endParaRPr lang="fr-BE" sz="1300" dirty="0"/>
          </a:p>
          <a:p>
            <a:r>
              <a:rPr lang="fr-BE" sz="1300" dirty="0" smtClean="0"/>
              <a:t>Une réhabilitation professionnelle, consistant en une mise à niveau des compétences professionnelles ou des aides à la réinsertion d’importance limitée est nécessaire:</a:t>
            </a:r>
          </a:p>
          <a:p>
            <a:pPr lvl="1"/>
            <a:r>
              <a:rPr lang="fr-BE" sz="1300" dirty="0" smtClean="0"/>
              <a:t>Un nouveau poste de travail peut être confié au travailleur soit par son employeur soit par un autre employeur après mise à niveau  des compétences professionnelles au sein de l’entreprise.</a:t>
            </a:r>
          </a:p>
          <a:p>
            <a:pPr lvl="1"/>
            <a:r>
              <a:rPr lang="fr-BE" sz="1300" dirty="0" smtClean="0"/>
              <a:t>Ou bien l’assuré doit être adressé à l’assurance chômage qui doit se charger de la remise à niveau, en collaboration avec les services compétents en formation et en placement des entités fédérées.</a:t>
            </a:r>
          </a:p>
          <a:p>
            <a:endParaRPr lang="fr-FR" sz="13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6</a:t>
            </a:fld>
            <a:endParaRPr lang="en-US" dirty="0"/>
          </a:p>
        </p:txBody>
      </p:sp>
    </p:spTree>
    <p:extLst>
      <p:ext uri="{BB962C8B-B14F-4D97-AF65-F5344CB8AC3E}">
        <p14:creationId xmlns:p14="http://schemas.microsoft.com/office/powerpoint/2010/main" val="5550683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150" y="274638"/>
            <a:ext cx="6851650" cy="1354162"/>
          </a:xfrm>
        </p:spPr>
        <p:txBody>
          <a:bodyPr/>
          <a:lstStyle/>
          <a:p>
            <a:pPr algn="l"/>
            <a:r>
              <a:rPr lang="fr-BE" sz="1800" dirty="0" smtClean="0"/>
              <a:t>Niveau 2 - B) Inapte à la dernière profession. En ce qui concerne les professions de référence il est supposé que l’assuré peut reprendre à terme une des professions de référence.</a:t>
            </a:r>
            <a:r>
              <a:rPr lang="fr-BE" dirty="0" smtClean="0"/>
              <a:t/>
            </a:r>
            <a:br>
              <a:rPr lang="fr-BE" dirty="0" smtClean="0"/>
            </a:br>
            <a:endParaRPr lang="fr-FR" dirty="0"/>
          </a:p>
        </p:txBody>
      </p:sp>
      <p:sp>
        <p:nvSpPr>
          <p:cNvPr id="3" name="Espace réservé du contenu 2"/>
          <p:cNvSpPr>
            <a:spLocks noGrp="1"/>
          </p:cNvSpPr>
          <p:nvPr>
            <p:ph idx="1"/>
          </p:nvPr>
        </p:nvSpPr>
        <p:spPr>
          <a:xfrm>
            <a:off x="457200" y="1600200"/>
            <a:ext cx="8229600" cy="4709120"/>
          </a:xfrm>
        </p:spPr>
        <p:txBody>
          <a:bodyPr/>
          <a:lstStyle/>
          <a:p>
            <a:pPr marL="0" indent="0">
              <a:buNone/>
            </a:pPr>
            <a:r>
              <a:rPr lang="fr-BE" sz="1400" dirty="0" smtClean="0"/>
              <a:t>Dans le niveau B, l’assuré est en incapacité de travail définitive dans le cadre de l’exercice de son dernier emploi et en incapacité de travail (non définitive) dans le cadre de l’exercice de l’une de ses professions de référence, c’est-à-dire qu’il existe un « pronostic favorable » selon lequel l’assuré pourrait reprendre, à terme,  l’exercice de l’une de ses professions de référence. </a:t>
            </a:r>
          </a:p>
          <a:p>
            <a:pPr marL="0" indent="0">
              <a:buNone/>
            </a:pPr>
            <a:r>
              <a:rPr lang="fr-BE" sz="1400" dirty="0" smtClean="0"/>
              <a:t>L’assuré est donc incapable de travailler au sens de l’article 100, §1 de la loi coordonnée du 14.07.1994.</a:t>
            </a:r>
          </a:p>
          <a:p>
            <a:pPr marL="0" indent="0">
              <a:buNone/>
            </a:pPr>
            <a:endParaRPr lang="fr-BE" sz="1400" dirty="0" smtClean="0"/>
          </a:p>
          <a:p>
            <a:pPr marL="0" indent="0">
              <a:buNone/>
            </a:pPr>
            <a:r>
              <a:rPr lang="fr-BE" sz="1400" dirty="0" smtClean="0"/>
              <a:t>La réhabilitation professionnelle dans le cadre de l’assurance indemnités peut aussi bien concerner :</a:t>
            </a:r>
          </a:p>
          <a:p>
            <a:r>
              <a:rPr lang="fr-BE" sz="1400" dirty="0" smtClean="0"/>
              <a:t>une des professions de référence (maintien et adaptation des compétences professionnelles dans une de ces professions)</a:t>
            </a:r>
          </a:p>
          <a:p>
            <a:r>
              <a:rPr lang="fr-BE" sz="1400" dirty="0" smtClean="0"/>
              <a:t>qu’ une autre profession, dès l’instant où un diagnostic socio-professionnel laisse entrevoir que le non exercice d’une activité professionnelle a pour conséquence l’écartement durable du marché de l’emploi de l’assuré.</a:t>
            </a:r>
          </a:p>
          <a:p>
            <a:pPr marL="0" indent="0">
              <a:buNone/>
            </a:pPr>
            <a:endParaRPr lang="fr-BE" sz="1400" dirty="0" smtClean="0"/>
          </a:p>
          <a:p>
            <a:pPr marL="0" indent="0">
              <a:buNone/>
            </a:pPr>
            <a:r>
              <a:rPr lang="fr-BE" sz="1400" dirty="0" smtClean="0"/>
              <a:t>La préparation à la reprise d’une autre profession doit être entamée aussi précocement que possible. </a:t>
            </a:r>
          </a:p>
          <a:p>
            <a:pPr marL="0" indent="0">
              <a:buNone/>
            </a:pPr>
            <a:endParaRPr lang="fr-BE" sz="1400" dirty="0" smtClean="0"/>
          </a:p>
          <a:p>
            <a:pPr marL="0" indent="0">
              <a:buNone/>
            </a:pPr>
            <a:r>
              <a:rPr lang="fr-BE" sz="1400" dirty="0" smtClean="0"/>
              <a:t>Si le patient répond toujours au libellé de l’article 100 §1er pour l’ensemble de ses professions de référence, mais que l’évolution progressive de son état de santé lui permet une reprise partielle dans la nouvelle activité, la réinsertion peut également débuter dans le cadre de l’article 100 §2 de la loi coordonnée précitée.</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7</a:t>
            </a:fld>
            <a:endParaRPr lang="en-US" dirty="0"/>
          </a:p>
        </p:txBody>
      </p:sp>
    </p:spTree>
    <p:extLst>
      <p:ext uri="{BB962C8B-B14F-4D97-AF65-F5344CB8AC3E}">
        <p14:creationId xmlns:p14="http://schemas.microsoft.com/office/powerpoint/2010/main" val="38840408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BE" dirty="0" smtClean="0"/>
              <a:t>Niveau 3 : Incapacité pour toutes les professions de référence</a:t>
            </a:r>
            <a:br>
              <a:rPr lang="fr-BE" dirty="0" smtClean="0"/>
            </a:br>
            <a:endParaRPr lang="fr-FR" dirty="0"/>
          </a:p>
        </p:txBody>
      </p:sp>
      <p:sp>
        <p:nvSpPr>
          <p:cNvPr id="3" name="Espace réservé du contenu 2"/>
          <p:cNvSpPr>
            <a:spLocks noGrp="1"/>
          </p:cNvSpPr>
          <p:nvPr>
            <p:ph idx="1"/>
          </p:nvPr>
        </p:nvSpPr>
        <p:spPr/>
        <p:txBody>
          <a:bodyPr/>
          <a:lstStyle/>
          <a:p>
            <a:pPr marL="0" indent="0">
              <a:buNone/>
            </a:pPr>
            <a:r>
              <a:rPr lang="fr-BE" sz="1600" dirty="0" smtClean="0"/>
              <a:t>L’assuré est définitivement inapte au travail tant pour la dernière profession exercée que pour les professions de référence. Sur le plan du pronostic, il n’y a aucune chance que l’assuré puisse, à terme, reprendre une de ses professions de référence. </a:t>
            </a:r>
          </a:p>
          <a:p>
            <a:pPr marL="0" indent="0">
              <a:buNone/>
            </a:pPr>
            <a:r>
              <a:rPr lang="fr-BE" sz="1600" dirty="0" smtClean="0"/>
              <a:t>Le trajets de réinsertion consiste:</a:t>
            </a:r>
          </a:p>
          <a:p>
            <a:pPr marL="0" indent="0">
              <a:buNone/>
            </a:pPr>
            <a:endParaRPr lang="fr-BE" sz="1600" dirty="0" smtClean="0"/>
          </a:p>
          <a:p>
            <a:r>
              <a:rPr lang="fr-BE" sz="1600" dirty="0" smtClean="0"/>
              <a:t> en une réorientation professionnelle qui permet d’acquérir de nouvelles compétences professionnelles.</a:t>
            </a:r>
          </a:p>
          <a:p>
            <a:pPr marL="0" indent="0">
              <a:buNone/>
            </a:pPr>
            <a:r>
              <a:rPr lang="fr-BE" sz="1600" dirty="0" smtClean="0"/>
              <a:t> </a:t>
            </a:r>
          </a:p>
          <a:p>
            <a:pPr marL="0" indent="0">
              <a:buNone/>
            </a:pPr>
            <a:r>
              <a:rPr lang="fr-BE" sz="1600" dirty="0" smtClean="0"/>
              <a:t>A la fin du trajet de réinsertion dans le niveau 2.B ou 3,  il est toujours loisible au médecin-conseil de donner une autorisation de reprise du travail en application de l’article 100, §2 de la loi coordonnée du 14.07.1994. </a:t>
            </a:r>
            <a:endParaRPr lang="fr-BE" sz="16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smtClean="0"/>
              <a:pPr/>
              <a:t>8</a:t>
            </a:fld>
            <a:endParaRPr lang="en-US" dirty="0"/>
          </a:p>
        </p:txBody>
      </p:sp>
    </p:spTree>
    <p:extLst>
      <p:ext uri="{BB962C8B-B14F-4D97-AF65-F5344CB8AC3E}">
        <p14:creationId xmlns:p14="http://schemas.microsoft.com/office/powerpoint/2010/main" val="24903725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dirty="0" smtClean="0"/>
              <a:t>Professions de référence</a:t>
            </a:r>
            <a:endParaRPr lang="fr-FR" dirty="0"/>
          </a:p>
        </p:txBody>
      </p:sp>
      <p:sp>
        <p:nvSpPr>
          <p:cNvPr id="3" name="Espace réservé du contenu 2"/>
          <p:cNvSpPr>
            <a:spLocks noGrp="1"/>
          </p:cNvSpPr>
          <p:nvPr>
            <p:ph idx="1"/>
          </p:nvPr>
        </p:nvSpPr>
        <p:spPr>
          <a:xfrm>
            <a:off x="457200" y="1600200"/>
            <a:ext cx="8229600" cy="4709120"/>
          </a:xfrm>
        </p:spPr>
        <p:txBody>
          <a:bodyPr/>
          <a:lstStyle/>
          <a:p>
            <a:pPr marL="0" indent="0">
              <a:buNone/>
            </a:pPr>
            <a:r>
              <a:rPr lang="fr-BE" sz="1400" dirty="0" smtClean="0"/>
              <a:t>Pour pouvoir appliquer correctement la grille d’évaluation, il importe aussi de savoir quelles sont les professions de référence de l’assuré. L’évaluation de l’incapacité de travail déterminera en effet le niveau auquel l’assuré appartient (niveau 1, 2a, 2b ou 3) et les trajets de réinsertion qui sont possibles.</a:t>
            </a:r>
          </a:p>
          <a:p>
            <a:pPr marL="0" indent="0">
              <a:buNone/>
            </a:pPr>
            <a:r>
              <a:rPr lang="fr-BE" sz="1400" dirty="0" smtClean="0"/>
              <a:t>En vertu de l’article 100, § 1er, de la loi coordonnée:</a:t>
            </a:r>
          </a:p>
          <a:p>
            <a:r>
              <a:rPr lang="fr-BE" sz="1400" dirty="0" smtClean="0"/>
              <a:t>«est reconnu incapable de travailler au sens de la présente loi coordonnée, le travailleur qui a cessé toute activité en conséquence directe du début ou de l'aggravation de lésions ou de troubles fonctionnels dont il est reconnu qu'ils entraînent une réduction de sa capacité de gain, à un taux égal ou inférieur au tiers de ce qu'une personne de même condition et de même formation peut gagner par son travail, dans le groupe de professions dans lesquelles se range l'activité professionnelle exercée par l'intéressé au moment où il est devenu incapable de travailler ou dans les diverses professions qu'il a ou qu'il aurait pu exercer du fait de sa formation professionnelle».</a:t>
            </a:r>
          </a:p>
          <a:p>
            <a:endParaRPr lang="fr-BE" sz="1400" dirty="0" smtClean="0"/>
          </a:p>
          <a:p>
            <a:pPr marL="0" indent="0">
              <a:buNone/>
            </a:pPr>
            <a:r>
              <a:rPr lang="fr-BE" sz="1400" dirty="0" smtClean="0"/>
              <a:t>Pour l’appréciation de la réduction de la capacité de gain, il convient de tenir compte de la condition de l’assuré social et de sa formation, afin d’éviter un déclassement social de l’assuré.</a:t>
            </a:r>
          </a:p>
          <a:p>
            <a:pPr marL="0" indent="0">
              <a:buNone/>
            </a:pPr>
            <a:r>
              <a:rPr lang="fr-BE" sz="1400" dirty="0" smtClean="0"/>
              <a:t>En outre, pour l’évaluation de la capacité de gain, il y a lieu de tenir compte de 2 catégories de professions de référence :</a:t>
            </a:r>
          </a:p>
          <a:p>
            <a:r>
              <a:rPr lang="fr-BE" sz="1400" dirty="0" smtClean="0"/>
              <a:t>la dernière occupation professionnelle exercée et la catégorie professionnelle correspondante ;</a:t>
            </a:r>
          </a:p>
          <a:p>
            <a:r>
              <a:rPr lang="fr-BE" sz="1400" dirty="0" smtClean="0"/>
              <a:t>les différentes professions que l’assuré social a ou aurait pu exercer du fait de sa formation professionnelle.</a:t>
            </a:r>
          </a:p>
          <a:p>
            <a:endParaRPr lang="fr-FR" sz="1400" dirty="0"/>
          </a:p>
        </p:txBody>
      </p:sp>
      <p:sp>
        <p:nvSpPr>
          <p:cNvPr id="4" name="Espace réservé du numéro de diapositive 3"/>
          <p:cNvSpPr>
            <a:spLocks noGrp="1"/>
          </p:cNvSpPr>
          <p:nvPr>
            <p:ph type="sldNum" sz="quarter" idx="12"/>
          </p:nvPr>
        </p:nvSpPr>
        <p:spPr/>
        <p:txBody>
          <a:bodyPr/>
          <a:lstStyle/>
          <a:p>
            <a:fld id="{558951C6-C618-4BB9-A1AB-63556AA8A936}" type="slidenum">
              <a:rPr lang="en-US">
                <a:solidFill>
                  <a:srgbClr val="000000"/>
                </a:solidFill>
              </a:rPr>
              <a:pPr/>
              <a:t>9</a:t>
            </a:fld>
            <a:endParaRPr lang="en-US" dirty="0">
              <a:solidFill>
                <a:srgbClr val="000000"/>
              </a:solidFill>
            </a:endParaRPr>
          </a:p>
        </p:txBody>
      </p:sp>
    </p:spTree>
    <p:extLst>
      <p:ext uri="{BB962C8B-B14F-4D97-AF65-F5344CB8AC3E}">
        <p14:creationId xmlns:p14="http://schemas.microsoft.com/office/powerpoint/2010/main" val="580544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PPT_INAMI_a">
  <a:themeElements>
    <a:clrScheme name="inami_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ami_new">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ami_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ami_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ami_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ami_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ami_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ami_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ami_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ami_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ami_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ami_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ami_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ami_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PPT_INAMI_a">
  <a:themeElements>
    <a:clrScheme name="inami_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nami_new">
      <a:majorFont>
        <a:latin typeface="Verdana"/>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nami_new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nami_new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nami_new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nami_new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nami_new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nami_new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nami_new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nami_new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nami_new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nami_new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nami_new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nami_new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seDocument" ma:contentTypeID="0x01010068B932EBA4214624B1E6C758B674AA3900878AE0BF14248048B0F623A599AB54C9" ma:contentTypeVersion="10" ma:contentTypeDescription="Crée un document." ma:contentTypeScope="" ma:versionID="0f806d5401a718c248ff851712977ef5">
  <xsd:schema xmlns:xsd="http://www.w3.org/2001/XMLSchema" xmlns:xs="http://www.w3.org/2001/XMLSchema" xmlns:p="http://schemas.microsoft.com/office/2006/metadata/properties" xmlns:ns1="http://schemas.microsoft.com/sharepoint/v3" xmlns:ns2="f15eea43-7fa7-45cf-8dc0-d5244e2cd467" xmlns:ns3="61fd8d87-ea47-44bb-afd6-b4d99b1d9c1f" targetNamespace="http://schemas.microsoft.com/office/2006/metadata/properties" ma:root="true" ma:fieldsID="3c46b631aa297e29475e1214a5361d70" ns1:_="" ns2:_="" ns3:_="">
    <xsd:import namespace="http://schemas.microsoft.com/sharepoint/v3"/>
    <xsd:import namespace="f15eea43-7fa7-45cf-8dc0-d5244e2cd467"/>
    <xsd:import namespace="61fd8d87-ea47-44bb-afd6-b4d99b1d9c1f"/>
    <xsd:element name="properties">
      <xsd:complexType>
        <xsd:sequence>
          <xsd:element name="documentManagement">
            <xsd:complexType>
              <xsd:all>
                <xsd:element ref="ns2:RIDocSummary" minOccurs="0"/>
                <xsd:element ref="ns2:RIDocInitialCreationDate" minOccurs="0"/>
                <xsd:element ref="ns2:RIDocTypeTaxHTField0" minOccurs="0"/>
                <xsd:element ref="ns2:RITargetGroupTaxHTField0" minOccurs="0"/>
                <xsd:element ref="ns2:RIThemeTaxHTField0" minOccurs="0"/>
                <xsd:element ref="ns2:RILanguageTaxHTField0" minOccurs="0"/>
                <xsd:element ref="ns3:TaxCatchAll" minOccurs="0"/>
                <xsd:element ref="ns3:gde733b7de1f426ba66c11d7c4a6ad8f" minOccurs="0"/>
                <xsd:element ref="ns3:TaxCatchAllLabel" minOccurs="0"/>
                <xsd:element ref="ns3:cc6d4d0f41a44532aeb7bee41b15f208" minOccurs="0"/>
                <xsd:element ref="ns1:PublishingExpirationDate" minOccurs="0"/>
                <xsd:element ref="ns1:PublishingStart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ExpirationDate" ma:index="25" nillable="true" ma:displayName="Date de fin de planification" ma:description="" ma:internalName="PublishingExpirationDate">
      <xsd:simpleType>
        <xsd:restriction base="dms:Unknown"/>
      </xsd:simpleType>
    </xsd:element>
    <xsd:element name="PublishingStartDate" ma:index="26" nillable="true" ma:displayName="Date de début de planification" ma:description="" ma:internalName="PublishingStart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15eea43-7fa7-45cf-8dc0-d5244e2cd467" elementFormDefault="qualified">
    <xsd:import namespace="http://schemas.microsoft.com/office/2006/documentManagement/types"/>
    <xsd:import namespace="http://schemas.microsoft.com/office/infopath/2007/PartnerControls"/>
    <xsd:element name="RIDocSummary" ma:index="8" nillable="true" ma:displayName="Résumé" ma:internalName="RIDocSummary">
      <xsd:simpleType>
        <xsd:restriction base="dms:Note">
          <xsd:maxLength value="255"/>
        </xsd:restriction>
      </xsd:simpleType>
    </xsd:element>
    <xsd:element name="RIDocInitialCreationDate" ma:index="13" nillable="true" ma:displayName="Initial creation date" ma:default="[Today]" ma:format="DateOnly" ma:indexed="true" ma:internalName="RIDocInitialCreationDate">
      <xsd:simpleType>
        <xsd:restriction base="dms:DateTime"/>
      </xsd:simpleType>
    </xsd:element>
    <xsd:element name="RIDocTypeTaxHTField0" ma:index="14" nillable="true" ma:taxonomy="true" ma:internalName="RIDocTypeTaxHTField0" ma:taxonomyFieldName="RIDocType" ma:displayName="Type" ma:fieldId="{e9c02295-779d-4904-9c2f-398eb8a46af6}" ma:taxonomyMulti="true" ma:sspId="0ef66dbe-9d4d-47c7-8094-97b828f68765" ma:termSetId="2b6f7e9b-72d8-4c39-9dd2-b382cdde65ef" ma:anchorId="bba49bfc-d79e-4d3d-8e99-da4cfe1bc359" ma:open="false" ma:isKeyword="false">
      <xsd:complexType>
        <xsd:sequence>
          <xsd:element ref="pc:Terms" minOccurs="0" maxOccurs="1"/>
        </xsd:sequence>
      </xsd:complexType>
    </xsd:element>
    <xsd:element name="RITargetGroupTaxHTField0" ma:index="15" nillable="true" ma:taxonomy="true" ma:internalName="RITargetGroupTaxHTField0" ma:taxonomyFieldName="RITargetGroup" ma:displayName="Groupe cible" ma:default="" ma:fieldId="{5ba84fff-5b48-41ff-a0ce-9cb6f56aeea2}" ma:taxonomyMulti="true" ma:sspId="0ef66dbe-9d4d-47c7-8094-97b828f68765" ma:termSetId="2b6f7e9b-72d8-4c39-9dd2-b382cdde65ef" ma:anchorId="93e5bace-bd47-4f95-bc09-82965b59cb06" ma:open="false" ma:isKeyword="false">
      <xsd:complexType>
        <xsd:sequence>
          <xsd:element ref="pc:Terms" minOccurs="0" maxOccurs="1"/>
        </xsd:sequence>
      </xsd:complexType>
    </xsd:element>
    <xsd:element name="RIThemeTaxHTField0" ma:index="16" nillable="true" ma:taxonomy="true" ma:internalName="RIThemeTaxHTField0" ma:taxonomyFieldName="RITheme" ma:displayName="Thème" ma:fieldId="{4da39f56-d3e0-4eda-b5a0-097d81b2f922}" ma:taxonomyMulti="true" ma:sspId="0ef66dbe-9d4d-47c7-8094-97b828f68765" ma:termSetId="2b6f7e9b-72d8-4c39-9dd2-b382cdde65ef" ma:anchorId="d3fdfad7-22a2-47aa-bc5b-de53bde139df" ma:open="false" ma:isKeyword="false">
      <xsd:complexType>
        <xsd:sequence>
          <xsd:element ref="pc:Terms" minOccurs="0" maxOccurs="1"/>
        </xsd:sequence>
      </xsd:complexType>
    </xsd:element>
    <xsd:element name="RILanguageTaxHTField0" ma:index="17" nillable="true" ma:taxonomy="true" ma:internalName="RILanguageTaxHTField0" ma:taxonomyFieldName="RILanguage" ma:displayName="Langue" ma:fieldId="{c7e3734e-a786-4652-bb98-6e7a4dc8cda4}" ma:taxonomyMulti="true" ma:sspId="0ef66dbe-9d4d-47c7-8094-97b828f68765" ma:termSetId="2b6f7e9b-72d8-4c39-9dd2-b382cdde65ef" ma:anchorId="216408cd-2d56-4fdf-a6f2-b407a6eb465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1fd8d87-ea47-44bb-afd6-b4d99b1d9c1f" elementFormDefault="qualified">
    <xsd:import namespace="http://schemas.microsoft.com/office/2006/documentManagement/types"/>
    <xsd:import namespace="http://schemas.microsoft.com/office/infopath/2007/PartnerControls"/>
    <xsd:element name="TaxCatchAll" ma:index="18" nillable="true" ma:displayName="Colonne Attraper tout de Taxonomie" ma:hidden="true" ma:list="{7dc22c6c-0b67-4097-b867-927b71770b39}" ma:internalName="TaxCatchAll" ma:showField="CatchAllData"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gde733b7de1f426ba66c11d7c4a6ad8f" ma:index="21" nillable="true" ma:displayName="Document Publicationtype_0" ma:hidden="true" ma:internalName="gde733b7de1f426ba66c11d7c4a6ad8f">
      <xsd:simpleType>
        <xsd:restriction base="dms:Note"/>
      </xsd:simpleType>
    </xsd:element>
    <xsd:element name="TaxCatchAllLabel" ma:index="22" nillable="true" ma:displayName="Colonne Attraper tout de Taxonomie1" ma:hidden="true" ma:list="{7dc22c6c-0b67-4097-b867-927b71770b39}" ma:internalName="TaxCatchAllLabel" ma:readOnly="true" ma:showField="CatchAllDataLabel" ma:web="61fd8d87-ea47-44bb-afd6-b4d99b1d9c1f">
      <xsd:complexType>
        <xsd:complexContent>
          <xsd:extension base="dms:MultiChoiceLookup">
            <xsd:sequence>
              <xsd:element name="Value" type="dms:Lookup" maxOccurs="unbounded" minOccurs="0" nillable="true"/>
            </xsd:sequence>
          </xsd:extension>
        </xsd:complexContent>
      </xsd:complexType>
    </xsd:element>
    <xsd:element name="cc6d4d0f41a44532aeb7bee41b15f208" ma:index="23" nillable="true" ma:taxonomy="true" ma:internalName="cc6d4d0f41a44532aeb7bee41b15f208" ma:taxonomyFieldName="Publication_x0020_type_x0020_for_x0020_documents" ma:displayName="Publication type for documents" ma:default="" ma:fieldId="{cc6d4d0f-41a4-4532-aeb7-bee41b15f208}" ma:taxonomyMulti="true" ma:sspId="0ef66dbe-9d4d-47c7-8094-97b828f68765" ma:termSetId="2b6f7e9b-72d8-4c39-9dd2-b382cdde65ef" ma:anchorId="22490f7c-4f41-43c8-a5b3-f62c4d13df9a"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RIDocInitialCreationDate xmlns="f15eea43-7fa7-45cf-8dc0-d5244e2cd467">2014-04-24T22:00:00+00:00</RIDocInitialCreationDate>
    <RITargetGroupTaxHTField0 xmlns="f15eea43-7fa7-45cf-8dc0-d5244e2cd467">
      <Terms xmlns="http://schemas.microsoft.com/office/infopath/2007/PartnerControls">
        <TermInfo xmlns="http://schemas.microsoft.com/office/infopath/2007/PartnerControls">
          <TermName xmlns="http://schemas.microsoft.com/office/infopath/2007/PartnerControls">Professionnel de la santé</TermName>
          <TermId xmlns="http://schemas.microsoft.com/office/infopath/2007/PartnerControls">2ad223cb-5dec-4759-add4-b89b36632398</TermId>
        </TermInfo>
        <TermInfo xmlns="http://schemas.microsoft.com/office/infopath/2007/PartnerControls">
          <TermName xmlns="http://schemas.microsoft.com/office/infopath/2007/PartnerControls">Patient</TermName>
          <TermId xmlns="http://schemas.microsoft.com/office/infopath/2007/PartnerControls">2ebaf0cf-7353-4273-b1af-236262c84494</TermId>
        </TermInfo>
      </Terms>
    </RITargetGroupTaxHTField0>
    <RILanguageTaxHTField0 xmlns="f15eea43-7fa7-45cf-8dc0-d5244e2cd467">
      <Terms xmlns="http://schemas.microsoft.com/office/infopath/2007/PartnerControls">
        <TermInfo xmlns="http://schemas.microsoft.com/office/infopath/2007/PartnerControls">
          <TermName xmlns="http://schemas.microsoft.com/office/infopath/2007/PartnerControls">Français</TermName>
          <TermId xmlns="http://schemas.microsoft.com/office/infopath/2007/PartnerControls">aa2269b8-11bd-4cc9-9267-801806817e60</TermId>
        </TermInfo>
        <TermInfo xmlns="http://schemas.microsoft.com/office/infopath/2007/PartnerControls">
          <TermName xmlns="http://schemas.microsoft.com/office/infopath/2007/PartnerControls">Néerlandais</TermName>
          <TermId xmlns="http://schemas.microsoft.com/office/infopath/2007/PartnerControls">1daba039-17e6-4993-bb2c-50e1d16ef364</TermId>
        </TermInfo>
      </Terms>
    </RILanguageTaxHTField0>
    <TaxCatchAll xmlns="61fd8d87-ea47-44bb-afd6-b4d99b1d9c1f">
      <Value>8</Value>
      <Value>58</Value>
      <Value>37</Value>
      <Value>25</Value>
      <Value>12</Value>
    </TaxCatchAll>
    <RIDocSummary xmlns="f15eea43-7fa7-45cf-8dc0-d5244e2cd467">Collaborations avec les régions : focus sur la nouvelle philosophie en réinsertion professionnelle - Samenwerking met de gewesten in het kader van de nieuwe filosofie binnen socio-professionele re-integratie
Dhr. J. Alves</RIDocSummary>
    <RIThemeTaxHTField0 xmlns="f15eea43-7fa7-45cf-8dc0-d5244e2cd467">
      <Terms xmlns="http://schemas.microsoft.com/office/infopath/2007/PartnerControls">
        <TermInfo xmlns="http://schemas.microsoft.com/office/infopath/2007/PartnerControls">
          <TermName xmlns="http://schemas.microsoft.com/office/infopath/2007/PartnerControls">Qualité des soins</TermName>
          <TermId xmlns="http://schemas.microsoft.com/office/infopath/2007/PartnerControls">11f87e63-cebe-492a-ad11-b522d99c5c3f</TermId>
        </TermInfo>
      </Terms>
    </RIThemeTaxHTField0>
    <RIDocTypeTaxHTField0 xmlns="f15eea43-7fa7-45cf-8dc0-d5244e2cd467">
      <Terms xmlns="http://schemas.microsoft.com/office/infopath/2007/PartnerControls"/>
    </RIDocTypeTaxHTField0>
    <cc6d4d0f41a44532aeb7bee41b15f208 xmlns="61fd8d87-ea47-44bb-afd6-b4d99b1d9c1f">
      <Terms xmlns="http://schemas.microsoft.com/office/infopath/2007/PartnerControls"/>
    </cc6d4d0f41a44532aeb7bee41b15f208>
    <PublishingExpirationDate xmlns="http://schemas.microsoft.com/sharepoint/v3" xsi:nil="true"/>
    <PublishingStartDate xmlns="http://schemas.microsoft.com/sharepoint/v3" xsi:nil="true"/>
    <gde733b7de1f426ba66c11d7c4a6ad8f xmlns="61fd8d87-ea47-44bb-afd6-b4d99b1d9c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2091DD-8C8E-433D-AFA6-29ACC6A0206D}"/>
</file>

<file path=customXml/itemProps2.xml><?xml version="1.0" encoding="utf-8"?>
<ds:datastoreItem xmlns:ds="http://schemas.openxmlformats.org/officeDocument/2006/customXml" ds:itemID="{493FD175-7F7E-46F6-96D2-478B2C329CD8}"/>
</file>

<file path=customXml/itemProps3.xml><?xml version="1.0" encoding="utf-8"?>
<ds:datastoreItem xmlns:ds="http://schemas.openxmlformats.org/officeDocument/2006/customXml" ds:itemID="{C4250D33-D248-4CC4-BB99-C7CC3509C960}"/>
</file>

<file path=docProps/app.xml><?xml version="1.0" encoding="utf-8"?>
<Properties xmlns="http://schemas.openxmlformats.org/officeDocument/2006/extended-properties" xmlns:vt="http://schemas.openxmlformats.org/officeDocument/2006/docPropsVTypes">
  <Template>PPT_INAMI_a</Template>
  <TotalTime>0</TotalTime>
  <Words>5146</Words>
  <Application>Microsoft Office PowerPoint</Application>
  <PresentationFormat>On-screen Show (4:3)</PresentationFormat>
  <Paragraphs>546</Paragraphs>
  <Slides>51</Slides>
  <Notes>3</Notes>
  <HiddenSlides>0</HiddenSlides>
  <MMClips>0</MMClips>
  <ScaleCrop>false</ScaleCrop>
  <HeadingPairs>
    <vt:vector size="6" baseType="variant">
      <vt:variant>
        <vt:lpstr>Theme</vt:lpstr>
      </vt:variant>
      <vt:variant>
        <vt:i4>3</vt:i4>
      </vt:variant>
      <vt:variant>
        <vt:lpstr>Embedded OLE Servers</vt:lpstr>
      </vt:variant>
      <vt:variant>
        <vt:i4>1</vt:i4>
      </vt:variant>
      <vt:variant>
        <vt:lpstr>Slide Titles</vt:lpstr>
      </vt:variant>
      <vt:variant>
        <vt:i4>51</vt:i4>
      </vt:variant>
    </vt:vector>
  </HeadingPairs>
  <TitlesOfParts>
    <vt:vector size="55" baseType="lpstr">
      <vt:lpstr>PPT_INAMI_a</vt:lpstr>
      <vt:lpstr>Thème Office</vt:lpstr>
      <vt:lpstr>1_PPT_INAMI_a</vt:lpstr>
      <vt:lpstr>Document</vt:lpstr>
      <vt:lpstr>Collaboration avec les régions:  focus sur la nouvelle philosophie en réinsertion professionnelle</vt:lpstr>
      <vt:lpstr>Nouvelle philosophie en réinsertion professionnelle</vt:lpstr>
      <vt:lpstr>CADRE LÉGAL ET CIRCULAIRES</vt:lpstr>
      <vt:lpstr>VISION NOUVELLE ET NOUVELLES DIRECTIVES  </vt:lpstr>
      <vt:lpstr>Les différents trajets de réinsertion </vt:lpstr>
      <vt:lpstr>Niveau 2 - A) Incapacité définitive pour le dernier métier, mais aptitude médico-socio-professionnelle pour une autre profession    de référence </vt:lpstr>
      <vt:lpstr>Niveau 2 - B) Inapte à la dernière profession. En ce qui concerne les professions de référence il est supposé que l’assuré peut reprendre à terme une des professions de référence. </vt:lpstr>
      <vt:lpstr>Niveau 3 : Incapacité pour toutes les professions de référence </vt:lpstr>
      <vt:lpstr>Professions de référence</vt:lpstr>
      <vt:lpstr>Profession de référence: ce qui change</vt:lpstr>
      <vt:lpstr>Grille d’évaluation de l’incapacité de travail </vt:lpstr>
      <vt:lpstr>Utilisation de la grille d’évaluation de l’incapacité de travail (1) </vt:lpstr>
      <vt:lpstr>Utilisation de la grille d’évaluation de l’incapacité de travail (2)</vt:lpstr>
      <vt:lpstr>Le processus de réhabilitation professionnelle ou de réorientation: La phase d’orientation (1)  </vt:lpstr>
      <vt:lpstr>Le processus de réhabilitation professionnelle ou de réorientation: La phase d’orientation (2)</vt:lpstr>
      <vt:lpstr>Le processus de réhabilitation professionnelle ou de réorientation: La formation (1)</vt:lpstr>
      <vt:lpstr>Le processus de réhabilitation professionnelle ou de réorientation: La formation (2)</vt:lpstr>
      <vt:lpstr>Le processus de réhabilitation professionnelle ou de réorientation: La formation (3)</vt:lpstr>
      <vt:lpstr>Le processus de réhabilitation professionnelle ou de réorientation: Période de réintégration</vt:lpstr>
      <vt:lpstr>Prise en charge des frais liés à la phase d’orientation, à la phase de formation et  la phase de réintégration professionnelle (1)</vt:lpstr>
      <vt:lpstr>Prise en charge des frais liés à la phase d’orientation, à la phase de formation et  la phase de réintégration professionnelle (2)</vt:lpstr>
      <vt:lpstr>Prise en charge des frais liés à la phase d’orientation, à la phase de formation et  la phase de réintégration professionnelle (3)</vt:lpstr>
      <vt:lpstr>Incitants financiers pendant et après le programme de réhabilitation professionnelle ou de réorientation  </vt:lpstr>
      <vt:lpstr>Présomption légale d’incapacité de travail Mesure de garantie</vt:lpstr>
      <vt:lpstr>Convention de collaboration avec les organismes régionaux pour l’emploi et les Services pour l’intégration des personnes avec un handicap </vt:lpstr>
      <vt:lpstr>PowerPoint Presentation</vt:lpstr>
      <vt:lpstr>PowerPoint Presentation</vt:lpstr>
      <vt:lpstr>PowerPoint Presentation</vt:lpstr>
      <vt:lpstr>PowerPoint Presentation</vt:lpstr>
      <vt:lpstr>PowerPoint Presentation</vt:lpstr>
      <vt:lpstr>Quelques chiffres</vt:lpstr>
      <vt:lpstr>PowerPoint Presentation</vt:lpstr>
      <vt:lpstr>PowerPoint Presentation</vt:lpstr>
      <vt:lpstr>PowerPoint Presentation</vt:lpstr>
      <vt:lpstr>Retour au travail: constats</vt:lpstr>
      <vt:lpstr>PowerPoint Presentation</vt:lpstr>
      <vt:lpstr>Retour au travail: facteurs favorisants</vt:lpstr>
      <vt:lpstr>PowerPoint Presentation</vt:lpstr>
      <vt:lpstr>PowerPoint Presentation</vt:lpstr>
      <vt:lpstr>PowerPoint Presentation</vt:lpstr>
      <vt:lpstr>Le retour volontaire à l’emploi:  Le rôle de l’INAMI et des médecins-conseils</vt:lpstr>
      <vt:lpstr>PowerPoint Presentation</vt:lpstr>
      <vt:lpstr>PowerPoint Presentation</vt:lpstr>
      <vt:lpstr>Le retour volontaire à l’emploi:  </vt:lpstr>
      <vt:lpstr>PowerPoint Presentation</vt:lpstr>
      <vt:lpstr>PowerPoint Presentation</vt:lpstr>
      <vt:lpstr>PowerPoint Presentation</vt:lpstr>
      <vt:lpstr>En résumé (1)</vt:lpstr>
      <vt:lpstr>En résumé (2)</vt:lpstr>
      <vt:lpstr>Merci pour votre attention</vt:lpstr>
      <vt:lpstr>Contact Réinsertion professionnelle </vt:lpstr>
    </vt:vector>
  </TitlesOfParts>
  <Company>R.I.Z.I.V. - I.N.A.M.I.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Colloque « Invalidité et travail, santé mentale » - Colloquium “Invaliditeit en werk, geestelijke gezondheid”</dc:title>
  <dc:creator>Jean Alves</dc:creator>
  <cp:lastModifiedBy>Linda Vandenberg</cp:lastModifiedBy>
  <cp:revision>31</cp:revision>
  <cp:lastPrinted>2014-04-22T13:36:13Z</cp:lastPrinted>
  <dcterms:created xsi:type="dcterms:W3CDTF">2014-04-21T19:36:44Z</dcterms:created>
  <dcterms:modified xsi:type="dcterms:W3CDTF">2014-04-28T08:16:43Z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0x01010068B932EBA4214624B1E6C758B674AA3900878AE0BF14248048B0F623A599AB54C9</vt:lpwstr>
  </property>
  <property fmtid="{D5CDD505-2E9C-101B-9397-08002B2CF9AE}" pid="3" name="RITargetGroup">
    <vt:lpwstr>25;#Professionnel de la santé|2ad223cb-5dec-4759-add4-b89b36632398;#58;#Patient|2ebaf0cf-7353-4273-b1af-236262c84494</vt:lpwstr>
  </property>
  <property fmtid="{D5CDD505-2E9C-101B-9397-08002B2CF9AE}" pid="4" name="RITheme">
    <vt:lpwstr>37;#Qualité des soins|11f87e63-cebe-492a-ad11-b522d99c5c3f</vt:lpwstr>
  </property>
  <property fmtid="{D5CDD505-2E9C-101B-9397-08002B2CF9AE}" pid="5" name="RILanguage">
    <vt:lpwstr>8;#Français|aa2269b8-11bd-4cc9-9267-801806817e60;#12;#Néerlandais|1daba039-17e6-4993-bb2c-50e1d16ef364</vt:lpwstr>
  </property>
  <property fmtid="{D5CDD505-2E9C-101B-9397-08002B2CF9AE}" pid="6" name="RIDocType">
    <vt:lpwstr/>
  </property>
</Properties>
</file>