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292" r:id="rId10"/>
    <p:sldId id="294" r:id="rId11"/>
    <p:sldId id="301" r:id="rId12"/>
    <p:sldId id="293" r:id="rId13"/>
    <p:sldId id="362" r:id="rId14"/>
    <p:sldId id="363" r:id="rId15"/>
    <p:sldId id="364" r:id="rId16"/>
    <p:sldId id="302" r:id="rId17"/>
    <p:sldId id="303" r:id="rId18"/>
    <p:sldId id="365" r:id="rId19"/>
    <p:sldId id="366" r:id="rId20"/>
    <p:sldId id="304" r:id="rId21"/>
    <p:sldId id="305" r:id="rId22"/>
    <p:sldId id="367" r:id="rId23"/>
    <p:sldId id="368" r:id="rId24"/>
    <p:sldId id="306" r:id="rId25"/>
    <p:sldId id="307" r:id="rId26"/>
    <p:sldId id="369" r:id="rId27"/>
    <p:sldId id="308" r:id="rId28"/>
    <p:sldId id="309" r:id="rId29"/>
    <p:sldId id="370" r:id="rId30"/>
    <p:sldId id="37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36C0A"/>
    <a:srgbClr val="76923C"/>
    <a:srgbClr val="669900"/>
    <a:srgbClr val="006F82"/>
    <a:srgbClr val="007C92"/>
    <a:srgbClr val="5F5F5F"/>
    <a:srgbClr val="808080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BDDD-12D2-4A4F-905E-245A86CED853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BD69-1CE0-46CB-B0BC-62BD4B8D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BD69-1CE0-46CB-B0BC-62BD4B8DF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BE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BE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4F004F-823C-4EF4-A7D5-8E92DAA3223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71" name="Picture 7" descr="L-logo RIZIV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3C7A1-EBB5-4818-8320-BEBE85AA7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58FCE-90EC-4488-A70E-A9621F8CC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44515-A1B5-422F-9F05-2D4E79B7C2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50F0-A442-41A8-81B3-E4B0286A6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5FE74-1106-484B-A17F-B577513D4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8B0B-DC2A-426D-92B5-351C35612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E297-CE06-4E0C-893A-DBA3806FF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14DBE-DDD3-4F6C-9CF5-FAC082778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8DD11-AFBC-47D7-86D1-89FA72925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6B9-5DD5-4185-A519-B2F1F85DD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D91FC-F832-4ECC-800B-2724BF3EC13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L-logo RIZIV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082675"/>
          </a:xfrm>
        </p:spPr>
        <p:txBody>
          <a:bodyPr/>
          <a:lstStyle/>
          <a:p>
            <a:r>
              <a:rPr lang="nl-BE" dirty="0" smtClean="0"/>
              <a:t>Individuele feedback huisartsen</a:t>
            </a:r>
            <a:br>
              <a:rPr lang="nl-BE" dirty="0" smtClean="0"/>
            </a:b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smtClean="0"/>
              <a:t>Resultaten </a:t>
            </a:r>
            <a:r>
              <a:rPr lang="nl-BE" kern="0" dirty="0" err="1" smtClean="0"/>
              <a:t>LOKs</a:t>
            </a:r>
            <a:r>
              <a:rPr lang="nl-BE" kern="0" dirty="0" smtClean="0"/>
              <a:t> (data 2016)</a:t>
            </a:r>
          </a:p>
          <a:p>
            <a:r>
              <a:rPr lang="nl-BE" kern="0" dirty="0" smtClean="0"/>
              <a:t>voor de prestatiegeneeskunde - </a:t>
            </a:r>
            <a:r>
              <a:rPr lang="nl-BE" dirty="0" smtClean="0"/>
              <a:t>THEMA </a:t>
            </a:r>
            <a:r>
              <a:rPr lang="nl-BE" dirty="0"/>
              <a:t>III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Overmatig gebruik van </a:t>
            </a:r>
            <a:r>
              <a:rPr lang="nl-BE" sz="2400" dirty="0" err="1" smtClean="0"/>
              <a:t>pre-operatieve</a:t>
            </a:r>
            <a:r>
              <a:rPr lang="nl-BE" sz="2400" dirty="0" smtClean="0"/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III: MEDISCHE BEELVORMING EN </a:t>
            </a:r>
            <a:br>
              <a:rPr lang="nl-NL" dirty="0"/>
            </a:br>
            <a:r>
              <a:rPr lang="nl-NL" dirty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III.1. Overmatig gebruik van beeldvorming van de wervelkolom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132856"/>
            <a:ext cx="6157585" cy="1585944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geen beeldvormingsonderzoeken uit bij aspecifieke acute of chronische rugpijn.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Indien er om specifieke redenen toch beeldvorming aangewezen is, vermijd dan sequentiële onderzoeken. MRI is niet altijd maar wel meestal de beste keuze.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van uw patiënten zonder gekende orthopedische problematiek die minstens 1 keer beeldvorming van de wervelkolom kregen in de afgelopen 3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jaar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B5F683-F051-45FF-BB7E-524D13CC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844824"/>
            <a:ext cx="8364437" cy="485283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2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Gemiddeld aantal verschillende onderzoeken van beeldvorming van de wervelkolom, per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patiënt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CE8F7825-E7E4-49F0-848E-DC96C4B4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5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Aandeel van RX en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CT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binnen beeldvorming van de wervelkolom door u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voorgeschreven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85F9CFB4-BF4A-4562-8D9A-8FA6504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3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Overmatig gebruik van </a:t>
            </a:r>
            <a:r>
              <a:rPr lang="nl-BE" sz="2800" b="1" dirty="0" err="1" smtClean="0"/>
              <a:t>pre-operatieve</a:t>
            </a:r>
            <a:r>
              <a:rPr lang="nl-BE" sz="2800" b="1" dirty="0" smtClean="0"/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III.2. Overmatig gebruik van </a:t>
            </a:r>
            <a:r>
              <a:rPr lang="nl-BE" dirty="0" err="1" smtClean="0"/>
              <a:t>pre-operatieve</a:t>
            </a:r>
            <a:r>
              <a:rPr lang="nl-BE" dirty="0" smtClean="0"/>
              <a:t> onderzoeken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nl-N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betreft de routinematige </a:t>
            </a:r>
            <a:r>
              <a:rPr lang="nl-NL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pre-operatieve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onderzoeken ECG, RX thorax, INR:</a:t>
            </a: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bij patiënten &lt; 50 jaar met een laag risicoprofiel* niet routinematig een ECG, RX thorax of INR-meting uit als </a:t>
            </a:r>
            <a:r>
              <a:rPr lang="nl-BE" sz="1400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onderzoeken bij kleine – of intermediaire ingrepen**.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bij patiënten ≥ 50 jaar met een laag risicoprofiel* niet routinematig een RX thorax of INR-meting uit als </a:t>
            </a:r>
            <a:r>
              <a:rPr lang="nl-BE" sz="1400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onderzoeken bij kleine – of intermediaire ingrepen**.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Voer bij patiënten ≥50 jaar wel routinematig een ECG (in rust) uit als </a:t>
            </a:r>
            <a:r>
              <a:rPr lang="nl-BE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pre-operatief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onderzoek bij kleine – of intermediaire ingrepen**.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5377" y="616530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*Definitie van laag risicoprofiel voor onze beschikbare data, metingen: geen enkele vorm van chronische medicatie.</a:t>
            </a:r>
          </a:p>
          <a:p>
            <a:r>
              <a:rPr lang="nl-NL" sz="900" dirty="0"/>
              <a:t>**Definitie kleine en intermediaire heelkunde: nomenclatuurcodes heelkunde met K≤270, N≤450, I≤550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laag-risicoprofiel &lt; 50 jaar die overbodige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 onderzoeken bij kleine- en intermediaire heelkunde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kregen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B413919B-56A4-4741-ACE6-7F14FE5A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1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laag-risicoprofiel ≥ 50 jaar die overbodige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 onderzoeken bij kleine- en intermediaire heelkunde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kregen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5B9DED40-5DB3-4DBF-A8FE-CAC42A16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7232"/>
            <a:ext cx="559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5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752528"/>
          </a:xfrm>
        </p:spPr>
        <p:txBody>
          <a:bodyPr/>
          <a:lstStyle/>
          <a:p>
            <a:r>
              <a:rPr lang="nl-NL" sz="2000" dirty="0"/>
              <a:t>Deze feedback is een uitnodiging voor zelfreflectie en voor onderlinge discussie rond prioritaire aandachtspunten in uw </a:t>
            </a:r>
            <a:r>
              <a:rPr lang="nl-NL" sz="2000" dirty="0" smtClean="0"/>
              <a:t>praktijk.</a:t>
            </a:r>
          </a:p>
          <a:p>
            <a:r>
              <a:rPr lang="nl-NL" sz="2000" dirty="0"/>
              <a:t>Dankzij deze feedback kunt u gericht en stap voor stap actie ondernemen en die actie met relevante cijfers opvolgen: individueel, in uw groep of </a:t>
            </a:r>
            <a:r>
              <a:rPr lang="nl-NL" sz="2000" dirty="0" smtClean="0"/>
              <a:t>netwerk, en </a:t>
            </a:r>
            <a:r>
              <a:rPr lang="nl-NL" sz="2000" dirty="0"/>
              <a:t>in uw LOK. </a:t>
            </a:r>
            <a:endParaRPr lang="nl-NL" sz="2000" dirty="0" smtClean="0"/>
          </a:p>
          <a:p>
            <a:r>
              <a:rPr lang="nl-NL" sz="2000" dirty="0"/>
              <a:t>De aanbevelingen in deze feedback zijn niet bedoeld als een strikt op te volgen kookboek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Met betrekking tot de klinische praktijkvoering, </a:t>
            </a:r>
            <a:r>
              <a:rPr lang="nl-NL" sz="2000" dirty="0"/>
              <a:t>herinnert de </a:t>
            </a:r>
            <a:r>
              <a:rPr lang="nl-NL" sz="2000" dirty="0" smtClean="0"/>
              <a:t>NRKP eraan </a:t>
            </a:r>
            <a:r>
              <a:rPr lang="nl-NL" sz="2000" dirty="0"/>
              <a:t>dat </a:t>
            </a:r>
            <a:r>
              <a:rPr lang="nl-NL" sz="2000" dirty="0" smtClean="0"/>
              <a:t>‘</a:t>
            </a:r>
            <a:r>
              <a:rPr lang="nl-NL" sz="2000" dirty="0" err="1"/>
              <a:t>Evidence</a:t>
            </a:r>
            <a:r>
              <a:rPr lang="nl-NL" sz="2000" dirty="0"/>
              <a:t> </a:t>
            </a:r>
            <a:r>
              <a:rPr lang="nl-NL" sz="2000" dirty="0" err="1"/>
              <a:t>based</a:t>
            </a:r>
            <a:r>
              <a:rPr lang="nl-NL" sz="2000" dirty="0"/>
              <a:t>’ geneeskunde </a:t>
            </a:r>
            <a:r>
              <a:rPr lang="nl-NL" sz="2000" dirty="0" smtClean="0"/>
              <a:t>drie elementen  combineert:</a:t>
            </a:r>
            <a:endParaRPr lang="nl-NL" sz="2000" dirty="0"/>
          </a:p>
          <a:p>
            <a:pPr lvl="1"/>
            <a:r>
              <a:rPr lang="nl-NL" sz="2000" dirty="0">
                <a:ea typeface="+mn-ea"/>
                <a:cs typeface="+mn-cs"/>
              </a:rPr>
              <a:t>gevalideerde richtlijnen op basis van wetenschappelijk onderzoek </a:t>
            </a:r>
            <a:r>
              <a:rPr lang="nl-NL" sz="2000" dirty="0" smtClean="0">
                <a:ea typeface="+mn-ea"/>
                <a:cs typeface="+mn-cs"/>
              </a:rPr>
              <a:t>binnen het domein van de huisartsgeneeskunde</a:t>
            </a:r>
            <a:r>
              <a:rPr lang="nl-NL" sz="2000" dirty="0">
                <a:ea typeface="+mn-ea"/>
                <a:cs typeface="+mn-cs"/>
              </a:rPr>
              <a:t>, </a:t>
            </a:r>
          </a:p>
          <a:p>
            <a:pPr lvl="1"/>
            <a:r>
              <a:rPr lang="nl-NL" sz="2000" dirty="0">
                <a:ea typeface="+mn-ea"/>
                <a:cs typeface="+mn-cs"/>
              </a:rPr>
              <a:t>de waarden en voorkeuren van </a:t>
            </a:r>
            <a:r>
              <a:rPr lang="nl-NL" sz="2000" dirty="0" smtClean="0">
                <a:ea typeface="+mn-ea"/>
                <a:cs typeface="+mn-cs"/>
              </a:rPr>
              <a:t>de patiënt, </a:t>
            </a:r>
            <a:endParaRPr lang="nl-NL" sz="2000" dirty="0">
              <a:ea typeface="+mn-ea"/>
              <a:cs typeface="+mn-cs"/>
            </a:endParaRPr>
          </a:p>
          <a:p>
            <a:pPr lvl="1"/>
            <a:r>
              <a:rPr lang="nl-NL" sz="2000" dirty="0" smtClean="0">
                <a:ea typeface="+mn-ea"/>
                <a:cs typeface="+mn-cs"/>
              </a:rPr>
              <a:t>de ervaring en het </a:t>
            </a:r>
            <a:r>
              <a:rPr lang="nl-NL" sz="2000" dirty="0">
                <a:ea typeface="+mn-ea"/>
                <a:cs typeface="+mn-cs"/>
              </a:rPr>
              <a:t>klinisch </a:t>
            </a:r>
            <a:r>
              <a:rPr lang="nl-NL" sz="2000" dirty="0" smtClean="0">
                <a:ea typeface="+mn-ea"/>
                <a:cs typeface="+mn-cs"/>
              </a:rPr>
              <a:t>oordeel van de arts, </a:t>
            </a:r>
            <a:r>
              <a:rPr lang="nl-NL" sz="2000" dirty="0">
                <a:ea typeface="+mn-ea"/>
                <a:cs typeface="+mn-cs"/>
              </a:rPr>
              <a:t>in overleg </a:t>
            </a:r>
            <a:r>
              <a:rPr lang="nl-NL" sz="2000" dirty="0" smtClean="0">
                <a:ea typeface="+mn-ea"/>
                <a:cs typeface="+mn-cs"/>
              </a:rPr>
              <a:t>met  collega’s.</a:t>
            </a:r>
            <a:endParaRPr lang="nl-NL" sz="2000" dirty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3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III.3. Stralingsblootstelling door obsolete beeldvorming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Schrijf geen beeldvormingsonderzoeken voor die obsoleet zijn in de eerste lijn.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Als er een beeldvormingsonderzoek moet worden voorgeschreven en verschillende onderzoeken kunnen hetzelfde resultaat opleveren, geef dan voorkeur aan het onderzoek met de laagste stralingsbelasting.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Stralingsblootstelling (in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mSv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) veroorzaakt door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obsolete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beeldvorming, per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patiënt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A393199E-FA25-4860-B452-2AF87040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0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van obsolete stralingsblootstelling die veroorzaakt wordt door RX wervelkolom en CT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wervelkolom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5FB2806E-D541-4AE7-B52F-92E44643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8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III.4. Overmatig gebruik van echografie van de schildklier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geen routinematige echografie van de schildklier uit als follow-up bij schildklierfunctiestoornissen.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gekende schildklierfunctiestoornis die ≥1 overbodige echografische follow-up kregen in de afgelopen 3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jaar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3545EAC-0194-4F5C-8DBA-27005AD8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8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III.5. Borstkankerscreening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Informeer vrouwen in de leeftijdsgroep 50-69 jaar over de mogelijkheid tot tweejaarlijkse mammografische screening in het kader van het bevolkingsonderzoek.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geen routinematige screening uit bij vrouwen buiten de doelgroep van 50-69 jaar.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vrouwen binnen de doelpopulatie (50-69 jaar) in uw praktijk die een tweejaarlijkse screening hebben ondergaan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BE4107C6-8C80-463E-8806-6B5A2A6B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25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staat er in deze presentatie?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Deze presentatie bevat alle gedetailleerde boodschappen uit de </a:t>
            </a:r>
            <a:r>
              <a:rPr lang="nl-NL" sz="2000" dirty="0" smtClean="0"/>
              <a:t>feedback.</a:t>
            </a:r>
            <a:endParaRPr lang="nl-NL" sz="2000" dirty="0"/>
          </a:p>
          <a:p>
            <a:r>
              <a:rPr lang="nl-NL" sz="2000" dirty="0"/>
              <a:t>Deze boodschappen worden geïllustreerd aan de hand van twee soorten resultaten:</a:t>
            </a:r>
          </a:p>
          <a:p>
            <a:pPr lvl="1"/>
            <a:r>
              <a:rPr lang="nl-NL" sz="2000" dirty="0"/>
              <a:t>de verdeling van de vastgestelde resultaten per solopraktijk of groepspraktijk over het hele </a:t>
            </a:r>
            <a:r>
              <a:rPr lang="nl-NL" sz="2000" dirty="0" smtClean="0"/>
              <a:t>land,</a:t>
            </a:r>
            <a:endParaRPr lang="nl-NL" sz="2000" dirty="0"/>
          </a:p>
          <a:p>
            <a:pPr lvl="1"/>
            <a:r>
              <a:rPr lang="nl-NL" sz="2000" dirty="0"/>
              <a:t>de verdeling van de gemiddelden per LOK per </a:t>
            </a:r>
            <a:r>
              <a:rPr lang="nl-NL" sz="2000" dirty="0" smtClean="0"/>
              <a:t>provincie.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04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van screenings die via het georganiseerde screeningssysteem (= bevolkingsonderzoek) plaatsvonden (op het totaal van de uitgevoerde screenings)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D8F7242C-0415-4E64-B555-E67BA6AB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1" y="1844824"/>
            <a:ext cx="8364437" cy="485283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5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363272" cy="2049091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4000" b="1" cap="all" dirty="0" err="1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MeTHODOLOGIE</a:t>
            </a:r>
            <a:r>
              <a:rPr lang="nl-BE" sz="4000" b="1" cap="all" dirty="0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 en</a:t>
            </a:r>
            <a:endParaRPr lang="nl-BE" sz="4000" b="1" cap="all" dirty="0">
              <a:solidFill>
                <a:srgbClr val="006F82"/>
              </a:solidFill>
              <a:latin typeface="Verdana"/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4000" b="1" cap="all" dirty="0" err="1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INTERPRETATie</a:t>
            </a:r>
            <a:r>
              <a:rPr lang="nl-BE" sz="4000" b="1" cap="all" dirty="0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 grafieken</a:t>
            </a:r>
            <a:endParaRPr lang="en-US" sz="4000" b="1" cap="all" dirty="0">
              <a:solidFill>
                <a:srgbClr val="006F82"/>
              </a:solidFill>
              <a:latin typeface="Verdana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Interpretatie</a:t>
            </a:r>
            <a:r>
              <a:rPr lang="en-US" dirty="0" smtClean="0"/>
              <a:t> van de </a:t>
            </a:r>
            <a:r>
              <a:rPr lang="en-US" dirty="0" err="1" smtClean="0"/>
              <a:t>grafieken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vergelijkende</a:t>
            </a:r>
            <a:r>
              <a:rPr lang="en-US" dirty="0" smtClean="0"/>
              <a:t> </a:t>
            </a:r>
            <a:r>
              <a:rPr lang="en-US" dirty="0" err="1" smtClean="0"/>
              <a:t>schaal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Deze grafiek wordt beschreven in de individuele feedback die u hebt ontvangen:</a:t>
            </a:r>
          </a:p>
          <a:p>
            <a:endParaRPr lang="nl-NL" sz="2000" dirty="0"/>
          </a:p>
          <a:p>
            <a:endParaRPr lang="nl-BE" sz="2000" dirty="0" smtClean="0"/>
          </a:p>
          <a:p>
            <a:endParaRPr lang="nl-BE" sz="2000" dirty="0"/>
          </a:p>
          <a:p>
            <a:endParaRPr lang="nl-BE" sz="2000" dirty="0" smtClean="0"/>
          </a:p>
          <a:p>
            <a:r>
              <a:rPr lang="nl-NL" sz="2000" dirty="0" smtClean="0"/>
              <a:t>Deze </a:t>
            </a:r>
            <a:r>
              <a:rPr lang="nl-NL" sz="2000" dirty="0"/>
              <a:t>schaal </a:t>
            </a:r>
            <a:r>
              <a:rPr lang="nl-NL" sz="2000" dirty="0" smtClean="0"/>
              <a:t>toont de </a:t>
            </a:r>
            <a:r>
              <a:rPr lang="nl-NL" sz="2000" dirty="0"/>
              <a:t>verdeling van de resultaten voor alle artsen </a:t>
            </a:r>
            <a:r>
              <a:rPr lang="nl-NL" sz="2000" dirty="0" smtClean="0"/>
              <a:t>binnen de prestatiegeneeskunde.</a:t>
            </a:r>
            <a:endParaRPr lang="nl-NL" sz="2000" dirty="0"/>
          </a:p>
          <a:p>
            <a:r>
              <a:rPr lang="nl-NL" sz="2000" dirty="0"/>
              <a:t>De betekenis van de limieten P10, P50, P60 en P90 wordt beschreven in uw individuele document.</a:t>
            </a:r>
          </a:p>
          <a:p>
            <a:r>
              <a:rPr lang="nl-NL" sz="2000" dirty="0"/>
              <a:t>De betekenis </a:t>
            </a:r>
            <a:r>
              <a:rPr lang="nl-NL" sz="2000" dirty="0" smtClean="0"/>
              <a:t>van de </a:t>
            </a:r>
            <a:r>
              <a:rPr lang="nl-NL" sz="2000" dirty="0"/>
              <a:t>kleuren </a:t>
            </a:r>
            <a:r>
              <a:rPr lang="nl-NL" sz="2000" dirty="0" smtClean="0"/>
              <a:t>eveneens.</a:t>
            </a:r>
            <a:endParaRPr lang="nl-NL" sz="2000" dirty="0"/>
          </a:p>
          <a:p>
            <a:r>
              <a:rPr lang="nl-NL" sz="2000" dirty="0"/>
              <a:t>U vindt een geanonimiseerde kopie op de website van het </a:t>
            </a:r>
            <a:r>
              <a:rPr lang="nl-NL" sz="2000" dirty="0" smtClean="0"/>
              <a:t>RIZIV.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22" y="2704529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4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00800" cy="777875"/>
          </a:xfrm>
        </p:spPr>
        <p:txBody>
          <a:bodyPr/>
          <a:lstStyle/>
          <a:p>
            <a:r>
              <a:rPr lang="en-US" dirty="0" err="1"/>
              <a:t>Interpretatie</a:t>
            </a:r>
            <a:r>
              <a:rPr lang="en-US" dirty="0"/>
              <a:t> van de </a:t>
            </a:r>
            <a:r>
              <a:rPr lang="en-US" dirty="0" err="1"/>
              <a:t>grafieken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indicator van de LOK’s per </a:t>
            </a:r>
            <a:r>
              <a:rPr lang="en-US" dirty="0" err="1" smtClean="0"/>
              <a:t>provincie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75252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De </a:t>
            </a:r>
            <a:r>
              <a:rPr lang="nl-NL" sz="2000" dirty="0" err="1"/>
              <a:t>boxplot</a:t>
            </a:r>
            <a:r>
              <a:rPr lang="nl-NL" sz="2000" dirty="0"/>
              <a:t> maakt het mogelijk om de verdeling van de gemiddelden per LOK te visualiseren op basis van de resultaten van LOK-artsen.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Het </a:t>
            </a:r>
            <a:r>
              <a:rPr lang="nl-NL" sz="2000" dirty="0"/>
              <a:t>resultaat van een </a:t>
            </a:r>
            <a:r>
              <a:rPr lang="nl-NL" sz="2000" dirty="0" smtClean="0"/>
              <a:t>LOK wordt </a:t>
            </a:r>
            <a:r>
              <a:rPr lang="nl-NL" sz="2000" dirty="0"/>
              <a:t>alleen in aanmerking genomen als er in 2016 minstens 7 </a:t>
            </a:r>
            <a:r>
              <a:rPr lang="nl-NL" sz="2000" dirty="0" smtClean="0"/>
              <a:t>artsen </a:t>
            </a:r>
            <a:r>
              <a:rPr lang="nl-NL" sz="2000" dirty="0"/>
              <a:t>binnen de prestatiegeneeskunde</a:t>
            </a:r>
            <a:r>
              <a:rPr lang="nl-NL" sz="2000" dirty="0" smtClean="0"/>
              <a:t> </a:t>
            </a:r>
            <a:r>
              <a:rPr lang="nl-NL" sz="2000" dirty="0"/>
              <a:t>actief zijn in de </a:t>
            </a:r>
            <a:r>
              <a:rPr lang="nl-NL" sz="2000" dirty="0" smtClean="0"/>
              <a:t>LOK (met </a:t>
            </a:r>
            <a:r>
              <a:rPr lang="nl-NL" sz="2000" dirty="0"/>
              <a:t>actief in 2016 bedoelen we </a:t>
            </a:r>
            <a:r>
              <a:rPr lang="nl-NL" sz="2000" dirty="0" smtClean="0"/>
              <a:t>"</a:t>
            </a:r>
            <a:r>
              <a:rPr lang="nl-NL" sz="2000" dirty="0"/>
              <a:t> hebben </a:t>
            </a:r>
            <a:r>
              <a:rPr lang="nl-NL" sz="2000" dirty="0" smtClean="0"/>
              <a:t>een feedback ontvangen </a:t>
            </a:r>
            <a:r>
              <a:rPr lang="nl-NL" sz="2000" dirty="0"/>
              <a:t>voor de activiteit </a:t>
            </a:r>
            <a:r>
              <a:rPr lang="nl-NL" sz="2000" dirty="0" smtClean="0"/>
              <a:t>in 2016</a:t>
            </a:r>
            <a:r>
              <a:rPr lang="nl-NL" sz="2000" dirty="0"/>
              <a:t>").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Het LOK-gemiddelde </a:t>
            </a:r>
            <a:r>
              <a:rPr lang="nl-NL" sz="2000" dirty="0"/>
              <a:t>is de som van de tellers gedeeld door de som van de noemers van alle actieve artsen in de </a:t>
            </a:r>
            <a:r>
              <a:rPr lang="nl-NL" sz="2000" dirty="0" smtClean="0"/>
              <a:t>LOK.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Elke </a:t>
            </a:r>
            <a:r>
              <a:rPr lang="nl-NL" sz="2000" dirty="0" err="1" smtClean="0"/>
              <a:t>boxplot</a:t>
            </a:r>
            <a:r>
              <a:rPr lang="nl-NL" sz="2000" dirty="0"/>
              <a:t> vertegenwoordigt een provincie.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2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00800" cy="777875"/>
          </a:xfrm>
        </p:spPr>
        <p:txBody>
          <a:bodyPr/>
          <a:lstStyle/>
          <a:p>
            <a:r>
              <a:rPr lang="en-US" dirty="0" err="1"/>
              <a:t>Interpretatie</a:t>
            </a:r>
            <a:r>
              <a:rPr lang="en-US" dirty="0"/>
              <a:t> van de </a:t>
            </a:r>
            <a:r>
              <a:rPr lang="en-US" dirty="0" err="1"/>
              <a:t>grafieken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Boxplot / indicator van de LOK’s per </a:t>
            </a:r>
            <a:r>
              <a:rPr lang="en-US" dirty="0" err="1"/>
              <a:t>provincie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ZoneTexte 5"/>
          <p:cNvSpPr txBox="1"/>
          <p:nvPr/>
        </p:nvSpPr>
        <p:spPr>
          <a:xfrm>
            <a:off x="6880899" y="2319940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Resultaat</a:t>
            </a:r>
            <a:r>
              <a:rPr lang="en-US" dirty="0"/>
              <a:t> </a:t>
            </a:r>
            <a:r>
              <a:rPr lang="en-US" dirty="0" err="1" smtClean="0"/>
              <a:t>hoger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P90 (&gt; 63%)</a:t>
            </a:r>
            <a:endParaRPr lang="en-US" dirty="0"/>
          </a:p>
        </p:txBody>
      </p:sp>
      <p:sp>
        <p:nvSpPr>
          <p:cNvPr id="22" name="ZoneTexte 6"/>
          <p:cNvSpPr txBox="1"/>
          <p:nvPr/>
        </p:nvSpPr>
        <p:spPr>
          <a:xfrm>
            <a:off x="1500153" y="3070217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P90 = 63%</a:t>
            </a:r>
            <a:endParaRPr lang="en-US" dirty="0"/>
          </a:p>
        </p:txBody>
      </p:sp>
      <p:sp>
        <p:nvSpPr>
          <p:cNvPr id="23" name="ZoneTexte 7"/>
          <p:cNvSpPr txBox="1"/>
          <p:nvPr/>
        </p:nvSpPr>
        <p:spPr>
          <a:xfrm>
            <a:off x="1475656" y="4006321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P75 = 45%</a:t>
            </a:r>
            <a:endParaRPr lang="en-US" dirty="0"/>
          </a:p>
        </p:txBody>
      </p:sp>
      <p:sp>
        <p:nvSpPr>
          <p:cNvPr id="24" name="ZoneTexte 10"/>
          <p:cNvSpPr txBox="1"/>
          <p:nvPr/>
        </p:nvSpPr>
        <p:spPr>
          <a:xfrm>
            <a:off x="432825" y="4382426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Mediaan</a:t>
            </a:r>
            <a:r>
              <a:rPr lang="en-US" dirty="0" smtClean="0"/>
              <a:t> of P50 = 37%</a:t>
            </a:r>
            <a:endParaRPr lang="en-US" dirty="0"/>
          </a:p>
        </p:txBody>
      </p:sp>
      <p:sp>
        <p:nvSpPr>
          <p:cNvPr id="25" name="ZoneTexte 11"/>
          <p:cNvSpPr txBox="1"/>
          <p:nvPr/>
        </p:nvSpPr>
        <p:spPr>
          <a:xfrm>
            <a:off x="1475656" y="4848931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P25 = 28%</a:t>
            </a:r>
            <a:endParaRPr lang="en-US" dirty="0"/>
          </a:p>
        </p:txBody>
      </p:sp>
      <p:sp>
        <p:nvSpPr>
          <p:cNvPr id="26" name="ZoneTexte 12"/>
          <p:cNvSpPr txBox="1"/>
          <p:nvPr/>
        </p:nvSpPr>
        <p:spPr>
          <a:xfrm>
            <a:off x="1475656" y="558507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P10 = 10%</a:t>
            </a:r>
            <a:endParaRPr lang="en-US" dirty="0"/>
          </a:p>
        </p:txBody>
      </p:sp>
      <p:sp>
        <p:nvSpPr>
          <p:cNvPr id="27" name="ZoneTexte 13"/>
          <p:cNvSpPr txBox="1"/>
          <p:nvPr/>
        </p:nvSpPr>
        <p:spPr>
          <a:xfrm>
            <a:off x="6876256" y="5785035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N.B. Geen resultaten </a:t>
            </a:r>
          </a:p>
          <a:p>
            <a:r>
              <a:rPr lang="nl-NL" dirty="0"/>
              <a:t>lager dan P10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4596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15"/>
          <p:cNvSpPr txBox="1"/>
          <p:nvPr/>
        </p:nvSpPr>
        <p:spPr>
          <a:xfrm>
            <a:off x="6876256" y="4319614"/>
            <a:ext cx="193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Gemiddelde</a:t>
            </a:r>
            <a:r>
              <a:rPr lang="en-US" dirty="0" smtClean="0"/>
              <a:t> = 38%</a:t>
            </a:r>
            <a:endParaRPr lang="en-US" dirty="0"/>
          </a:p>
        </p:txBody>
      </p:sp>
      <p:cxnSp>
        <p:nvCxnSpPr>
          <p:cNvPr id="30" name="Connecteur droit avec flèche 18"/>
          <p:cNvCxnSpPr/>
          <p:nvPr/>
        </p:nvCxnSpPr>
        <p:spPr>
          <a:xfrm>
            <a:off x="2771800" y="3192747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19"/>
          <p:cNvCxnSpPr/>
          <p:nvPr/>
        </p:nvCxnSpPr>
        <p:spPr>
          <a:xfrm>
            <a:off x="2771800" y="4128851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20"/>
          <p:cNvCxnSpPr>
            <a:stCxn id="29" idx="1"/>
          </p:cNvCxnSpPr>
          <p:nvPr/>
        </p:nvCxnSpPr>
        <p:spPr>
          <a:xfrm flipH="1">
            <a:off x="5012432" y="4488891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21"/>
          <p:cNvCxnSpPr/>
          <p:nvPr/>
        </p:nvCxnSpPr>
        <p:spPr>
          <a:xfrm>
            <a:off x="2699792" y="4564214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22"/>
          <p:cNvCxnSpPr/>
          <p:nvPr/>
        </p:nvCxnSpPr>
        <p:spPr>
          <a:xfrm>
            <a:off x="2699792" y="4992947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23"/>
          <p:cNvCxnSpPr/>
          <p:nvPr/>
        </p:nvCxnSpPr>
        <p:spPr>
          <a:xfrm>
            <a:off x="3460286" y="5823726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43"/>
          <p:cNvSpPr txBox="1"/>
          <p:nvPr/>
        </p:nvSpPr>
        <p:spPr>
          <a:xfrm>
            <a:off x="1182232" y="1752587"/>
            <a:ext cx="2566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Verklaring</a:t>
            </a:r>
            <a:r>
              <a:rPr lang="en-US" u="sng" dirty="0" smtClean="0"/>
              <a:t> van de </a:t>
            </a:r>
            <a:r>
              <a:rPr lang="en-US" u="sng" dirty="0" err="1" smtClean="0"/>
              <a:t>grenzen</a:t>
            </a:r>
            <a:endParaRPr lang="en-US" u="sng" dirty="0"/>
          </a:p>
        </p:txBody>
      </p:sp>
      <p:sp>
        <p:nvSpPr>
          <p:cNvPr id="37" name="ZoneTexte 46"/>
          <p:cNvSpPr txBox="1"/>
          <p:nvPr/>
        </p:nvSpPr>
        <p:spPr>
          <a:xfrm>
            <a:off x="5796136" y="1752587"/>
            <a:ext cx="332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/>
              <a:t>Verklaring van </a:t>
            </a:r>
            <a:r>
              <a:rPr lang="nl-NL" u="sng" dirty="0" smtClean="0"/>
              <a:t>bolletjes en </a:t>
            </a:r>
            <a:r>
              <a:rPr lang="nl-NL" u="sng" dirty="0"/>
              <a:t>kruisjes</a:t>
            </a:r>
          </a:p>
        </p:txBody>
      </p:sp>
      <p:cxnSp>
        <p:nvCxnSpPr>
          <p:cNvPr id="38" name="Connecteur droit avec flèche 50"/>
          <p:cNvCxnSpPr/>
          <p:nvPr/>
        </p:nvCxnSpPr>
        <p:spPr>
          <a:xfrm>
            <a:off x="4716016" y="1515077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47"/>
          <p:cNvSpPr txBox="1"/>
          <p:nvPr/>
        </p:nvSpPr>
        <p:spPr>
          <a:xfrm>
            <a:off x="3709087" y="1176523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Schaal</a:t>
            </a:r>
            <a:r>
              <a:rPr lang="en-US" u="sng" dirty="0"/>
              <a:t> van de </a:t>
            </a:r>
            <a:r>
              <a:rPr lang="en-US" u="sng" dirty="0" err="1"/>
              <a:t>resultaten</a:t>
            </a:r>
            <a:endParaRPr lang="en-US" u="sng" dirty="0"/>
          </a:p>
        </p:txBody>
      </p:sp>
      <p:cxnSp>
        <p:nvCxnSpPr>
          <p:cNvPr id="58" name="Connecteur droit avec flèche 9"/>
          <p:cNvCxnSpPr/>
          <p:nvPr/>
        </p:nvCxnSpPr>
        <p:spPr>
          <a:xfrm flipH="1">
            <a:off x="5084440" y="2621314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0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Interpretatie</a:t>
            </a:r>
            <a:r>
              <a:rPr lang="en-US" dirty="0"/>
              <a:t> van de </a:t>
            </a:r>
            <a:r>
              <a:rPr lang="en-US" dirty="0" err="1"/>
              <a:t>grafieken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Let op: de grenzen van de twee </a:t>
            </a:r>
            <a:r>
              <a:rPr lang="nl-NL" sz="2000" dirty="0" smtClean="0"/>
              <a:t>types grafieken </a:t>
            </a:r>
            <a:r>
              <a:rPr lang="nl-NL" sz="2000" dirty="0"/>
              <a:t>zijn niet identiek omdat de berekeningsmethode volledig verschillend </a:t>
            </a:r>
            <a:r>
              <a:rPr lang="nl-NL" sz="2000" dirty="0" smtClean="0"/>
              <a:t>is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/>
              <a:t>Ter herinnering,</a:t>
            </a:r>
          </a:p>
          <a:p>
            <a:r>
              <a:rPr lang="nl-NL" sz="2000" dirty="0"/>
              <a:t>de mediaan van de </a:t>
            </a:r>
            <a:r>
              <a:rPr lang="nl-NL" sz="2000" dirty="0" smtClean="0"/>
              <a:t>vergelijkende schaal </a:t>
            </a:r>
            <a:r>
              <a:rPr lang="nl-NL" sz="2000" dirty="0"/>
              <a:t>komt overeen met de mediaan </a:t>
            </a:r>
            <a:r>
              <a:rPr lang="nl-NL" sz="2000" dirty="0" smtClean="0"/>
              <a:t>van alle </a:t>
            </a:r>
            <a:r>
              <a:rPr lang="nl-NL" sz="2000" dirty="0"/>
              <a:t>praktijken in het land</a:t>
            </a:r>
            <a:r>
              <a:rPr lang="nl-NL" sz="2000" dirty="0" smtClean="0"/>
              <a:t>,</a:t>
            </a:r>
          </a:p>
          <a:p>
            <a:r>
              <a:rPr lang="nl-NL" sz="2000" dirty="0"/>
              <a:t>terwijl de mediaan van </a:t>
            </a:r>
            <a:r>
              <a:rPr lang="nl-NL" sz="2000" dirty="0" smtClean="0"/>
              <a:t>de </a:t>
            </a:r>
            <a:r>
              <a:rPr lang="nl-NL" sz="2000" dirty="0" err="1" smtClean="0"/>
              <a:t>boxplot</a:t>
            </a:r>
            <a:r>
              <a:rPr lang="nl-NL" sz="2000" dirty="0" smtClean="0"/>
              <a:t> overeenkomt </a:t>
            </a:r>
            <a:r>
              <a:rPr lang="nl-NL" sz="2000" dirty="0"/>
              <a:t>met de mediaan van </a:t>
            </a:r>
            <a:r>
              <a:rPr lang="nl-NL" sz="2000" dirty="0" smtClean="0"/>
              <a:t>de gemiddeldes </a:t>
            </a:r>
            <a:r>
              <a:rPr lang="nl-NL" sz="2000" dirty="0"/>
              <a:t>van de </a:t>
            </a:r>
            <a:r>
              <a:rPr lang="nl-NL" sz="2000" dirty="0" err="1" smtClean="0"/>
              <a:t>LOK’s</a:t>
            </a:r>
            <a:r>
              <a:rPr lang="nl-NL" sz="2000" dirty="0" smtClean="0"/>
              <a:t> binnen de provincie.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82135" cy="1362075"/>
          </a:xfrm>
        </p:spPr>
        <p:txBody>
          <a:bodyPr/>
          <a:lstStyle/>
          <a:p>
            <a:r>
              <a:rPr lang="nl-BE" sz="3200" dirty="0" smtClean="0"/>
              <a:t>Medische beeldvorming en </a:t>
            </a:r>
            <a:r>
              <a:rPr lang="nl-BE" sz="3200" dirty="0" err="1" smtClean="0"/>
              <a:t>pre-operatieve</a:t>
            </a:r>
            <a:r>
              <a:rPr lang="nl-BE" sz="3200" dirty="0" smtClean="0"/>
              <a:t> onderzoeken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THEMA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50F0-A442-41A8-81B3-E4B0286A65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LOKs">
  <a:themeElements>
    <a:clrScheme name="riziv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ziv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ziv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29</Value>
      <Value>60</Value>
      <Value>35</Value>
      <Value>12</Value>
    </TaxCatchAll>
    <RIDocSummary xmlns="f15eea43-7fa7-45cf-8dc0-d5244e2cd467">Resultaten LOKs (data 2016) voor de prestatiegeneeskunde - THEMA III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83287863-35C9-4E68-B034-9727B9F18AA5}"/>
</file>

<file path=customXml/itemProps2.xml><?xml version="1.0" encoding="utf-8"?>
<ds:datastoreItem xmlns:ds="http://schemas.openxmlformats.org/officeDocument/2006/customXml" ds:itemID="{041BD292-A6A1-4B47-B36D-4AEFA7E6C085}"/>
</file>

<file path=customXml/itemProps3.xml><?xml version="1.0" encoding="utf-8"?>
<ds:datastoreItem xmlns:ds="http://schemas.openxmlformats.org/officeDocument/2006/customXml" ds:itemID="{8096ED23-7324-45AC-9E71-D04ED4ACC854}"/>
</file>

<file path=docProps/app.xml><?xml version="1.0" encoding="utf-8"?>
<Properties xmlns="http://schemas.openxmlformats.org/officeDocument/2006/extended-properties" xmlns:vt="http://schemas.openxmlformats.org/officeDocument/2006/docPropsVTypes">
  <Template>PPT LOKs</Template>
  <TotalTime>0</TotalTime>
  <Words>1163</Words>
  <Application>Microsoft Office PowerPoint</Application>
  <PresentationFormat>On-screen Show (4:3)</PresentationFormat>
  <Paragraphs>158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Candara</vt:lpstr>
      <vt:lpstr>Times New Roman</vt:lpstr>
      <vt:lpstr>Verdana</vt:lpstr>
      <vt:lpstr>Wingdings</vt:lpstr>
      <vt:lpstr>PPT LOKs</vt:lpstr>
      <vt:lpstr>Individuele feedback huisartsen 2019</vt:lpstr>
      <vt:lpstr>Inleiding</vt:lpstr>
      <vt:lpstr>Wat staat er in deze presentatie?</vt:lpstr>
      <vt:lpstr>PowerPoint Presentation</vt:lpstr>
      <vt:lpstr>Interpretatie van de grafieken 1. Individuele vergelijkende schaal</vt:lpstr>
      <vt:lpstr>Interpretatie van de grafieken 2. Boxplot / indicator van de LOK’s per provincie</vt:lpstr>
      <vt:lpstr>Interpretatie van de grafieken 2. Boxplot / indicator van de LOK’s per provincie</vt:lpstr>
      <vt:lpstr>Interpretatie van de grafieken </vt:lpstr>
      <vt:lpstr>Medische beeldvorming en pre-operatieve onderzoeken</vt:lpstr>
      <vt:lpstr>THEMA III: MEDISCHE BEELVORMING EN  PRE-OPERATIEVE ONDERZOEKEN</vt:lpstr>
      <vt:lpstr>THEMA III: MEDISCHE BEELVORMING EN  PRE-OPERATIEVE ONDERZOEKEN</vt:lpstr>
      <vt:lpstr>III.1. Overmatig gebruik van beeldvorming van de wervelkolom</vt:lpstr>
      <vt:lpstr>Proportie van uw patiënten zonder gekende orthopedische problematiek die minstens 1 keer beeldvorming van de wervelkolom kregen in de afgelopen 3 jaar</vt:lpstr>
      <vt:lpstr>Gemiddeld aantal verschillende onderzoeken van beeldvorming van de wervelkolom, per patiënt</vt:lpstr>
      <vt:lpstr>Aandeel van RX en CT binnen beeldvorming van de wervelkolom door u voorgeschreven</vt:lpstr>
      <vt:lpstr>THEMA III: MEDISCHE BEELVORMING EN  PRE-OPERATIEVE ONDERZOEKEN</vt:lpstr>
      <vt:lpstr>III.2. Overmatig gebruik van pre-operatieve onderzoeken</vt:lpstr>
      <vt:lpstr>Proportie patiënten met een laag-risicoprofiel &lt; 50 jaar die overbodige pre-operatieve onderzoeken bij kleine- en intermediaire heelkunde kregen</vt:lpstr>
      <vt:lpstr>Proportie patiënten met een laag-risicoprofiel ≥ 50 jaar die overbodige pre-operatieve onderzoeken bij kleine- en intermediaire heelkunde kregen</vt:lpstr>
      <vt:lpstr>THEMA III: MEDISCHE BEELVORMING EN  PRE-OPERATIEVE ONDERZOEKEN</vt:lpstr>
      <vt:lpstr>III.3. Stralingsblootstelling door obsolete beeldvorming</vt:lpstr>
      <vt:lpstr>Stralingsblootstelling (in mSv) veroorzaakt door obsolete beeldvorming, per patiënt</vt:lpstr>
      <vt:lpstr>Proportie van obsolete stralingsblootstelling die veroorzaakt wordt door RX wervelkolom en CT wervelkolom</vt:lpstr>
      <vt:lpstr>THEMA III: MEDISCHE BEELVORMING EN  PRE-OPERATIEVE ONDERZOEKEN</vt:lpstr>
      <vt:lpstr>III.4. Overmatig gebruik van echografie van de schildklier</vt:lpstr>
      <vt:lpstr>Proportie patiënten met een gekende schildklierfunctiestoornis die ≥1 overbodige echografische follow-up kregen in de afgelopen 3 jaar</vt:lpstr>
      <vt:lpstr>THEMA III: MEDISCHE BEELVORMING EN  PRE-OPERATIEVE ONDERZOEKEN</vt:lpstr>
      <vt:lpstr>III.5. Borstkankerscreening</vt:lpstr>
      <vt:lpstr>Proportie vrouwen binnen de doelpopulatie (50-69 jaar) in uw praktijk die een tweejaarlijkse screening hebben ondergaan</vt:lpstr>
      <vt:lpstr>Proportie van screenings die via het georganiseerde screeningssysteem (= bevolkingsonderzoek) plaatsvonden (op het totaal van de uitgevoerde screenings)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Individuele feedback huisartsen 2019</dc:title>
  <dc:creator>Lies Grypdonck</dc:creator>
  <cp:lastModifiedBy>Bingen Sandrine</cp:lastModifiedBy>
  <cp:revision>78</cp:revision>
  <dcterms:created xsi:type="dcterms:W3CDTF">2018-06-01T09:23:11Z</dcterms:created>
  <dcterms:modified xsi:type="dcterms:W3CDTF">2019-06-19T08:49:42Z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12;#Néerlandais|1daba039-17e6-4993-bb2c-50e1d16ef364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