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59" r:id="rId6"/>
    <p:sldId id="260" r:id="rId7"/>
    <p:sldId id="262" r:id="rId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7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dirty="0"/>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0D93418-D410-4853-A8BB-57BE3ED6053F}" type="datetimeFigureOut">
              <a:rPr lang="fr-BE" smtClean="0"/>
              <a:t>9/10/2014</a:t>
            </a:fld>
            <a:endParaRPr lang="fr-BE"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BE" dirty="0"/>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BE" dirty="0"/>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921C865-0E88-4223-B4C7-993DE19CA029}" type="slidenum">
              <a:rPr lang="fr-BE" smtClean="0"/>
              <a:t>‹#›</a:t>
            </a:fld>
            <a:endParaRPr lang="fr-BE" dirty="0"/>
          </a:p>
        </p:txBody>
      </p:sp>
    </p:spTree>
    <p:extLst>
      <p:ext uri="{BB962C8B-B14F-4D97-AF65-F5344CB8AC3E}">
        <p14:creationId xmlns:p14="http://schemas.microsoft.com/office/powerpoint/2010/main" val="84598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1921C865-0E88-4223-B4C7-993DE19CA029}" type="slidenum">
              <a:rPr lang="fr-BE" smtClean="0"/>
              <a:t>3</a:t>
            </a:fld>
            <a:endParaRPr lang="fr-BE" dirty="0"/>
          </a:p>
        </p:txBody>
      </p:sp>
    </p:spTree>
    <p:extLst>
      <p:ext uri="{BB962C8B-B14F-4D97-AF65-F5344CB8AC3E}">
        <p14:creationId xmlns:p14="http://schemas.microsoft.com/office/powerpoint/2010/main" val="85286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187749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409739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455914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3076746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404516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269935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3282868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264462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189116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4050339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1B9B32D-004B-4FF9-9DF1-A29AA35E9262}" type="datetimeFigureOut">
              <a:rPr lang="fr-BE" smtClean="0"/>
              <a:t>9/10/2014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85C377DF-7C27-4F28-9311-38737089DB0F}" type="slidenum">
              <a:rPr lang="fr-BE" smtClean="0"/>
              <a:t>‹#›</a:t>
            </a:fld>
            <a:endParaRPr lang="fr-BE" dirty="0"/>
          </a:p>
        </p:txBody>
      </p:sp>
    </p:spTree>
    <p:extLst>
      <p:ext uri="{BB962C8B-B14F-4D97-AF65-F5344CB8AC3E}">
        <p14:creationId xmlns:p14="http://schemas.microsoft.com/office/powerpoint/2010/main" val="166626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9B32D-004B-4FF9-9DF1-A29AA35E9262}" type="datetimeFigureOut">
              <a:rPr lang="fr-BE" smtClean="0"/>
              <a:t>9/10/2014</a:t>
            </a:fld>
            <a:endParaRPr lang="fr-BE"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377DF-7C27-4F28-9311-38737089DB0F}" type="slidenum">
              <a:rPr lang="fr-BE" smtClean="0"/>
              <a:t>‹#›</a:t>
            </a:fld>
            <a:endParaRPr lang="fr-BE" dirty="0"/>
          </a:p>
        </p:txBody>
      </p:sp>
    </p:spTree>
    <p:extLst>
      <p:ext uri="{BB962C8B-B14F-4D97-AF65-F5344CB8AC3E}">
        <p14:creationId xmlns:p14="http://schemas.microsoft.com/office/powerpoint/2010/main" val="2116986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Hadrontherapie@inami.fgov.b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057722"/>
            <a:ext cx="8964487" cy="463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10955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u="sng" dirty="0" smtClean="0"/>
              <a:t>Procedure</a:t>
            </a:r>
            <a:endParaRPr lang="en-US" dirty="0"/>
          </a:p>
        </p:txBody>
      </p:sp>
      <p:sp>
        <p:nvSpPr>
          <p:cNvPr id="3" name="Espace réservé du contenu 2"/>
          <p:cNvSpPr>
            <a:spLocks noGrp="1"/>
          </p:cNvSpPr>
          <p:nvPr>
            <p:ph idx="1"/>
          </p:nvPr>
        </p:nvSpPr>
        <p:spPr>
          <a:xfrm>
            <a:off x="107765" y="1268760"/>
            <a:ext cx="9001000" cy="5589240"/>
          </a:xfrm>
        </p:spPr>
        <p:txBody>
          <a:bodyPr>
            <a:noAutofit/>
          </a:bodyPr>
          <a:lstStyle/>
          <a:p>
            <a:pPr marL="355600" lvl="0" indent="-355600">
              <a:buFont typeface="+mj-lt"/>
              <a:buAutoNum type="arabicPeriod"/>
            </a:pPr>
            <a:r>
              <a:rPr lang="en-US" sz="1900" dirty="0" smtClean="0"/>
              <a:t>In the report of the multidisciplinary oncology consultation, hadron therapy is suggested to the patient. His or her physician contacts one of the radiotherapy centres  that has an agreement to refer patients for hadron therapy (« referring centre »).</a:t>
            </a:r>
          </a:p>
          <a:p>
            <a:pPr marL="0" lvl="0" indent="0">
              <a:buNone/>
              <a:tabLst>
                <a:tab pos="355600" algn="l"/>
              </a:tabLst>
            </a:pPr>
            <a:r>
              <a:rPr lang="en-US" sz="1900" dirty="0" smtClean="0"/>
              <a:t>	A multidisciplinary report is also required in case of non-cancerous CNS tumor.</a:t>
            </a:r>
          </a:p>
          <a:p>
            <a:pPr marL="457200" lvl="0" indent="-457200">
              <a:buAutoNum type="arabicPeriod" startAt="2"/>
              <a:tabLst>
                <a:tab pos="355600" algn="l"/>
              </a:tabLst>
            </a:pPr>
            <a:r>
              <a:rPr lang="en-US" sz="1900" dirty="0" smtClean="0"/>
              <a:t>The referring centre sends a request to the Health Care Department of the NIHDI (to </a:t>
            </a:r>
            <a:r>
              <a:rPr lang="en-US" sz="1900" dirty="0" smtClean="0">
                <a:hlinkClick r:id="rId2"/>
              </a:rPr>
              <a:t>Hadrontherapie@inami.fgov.be</a:t>
            </a:r>
            <a:r>
              <a:rPr lang="en-US" sz="1900" dirty="0" smtClean="0"/>
              <a:t>) to open a file </a:t>
            </a:r>
            <a:r>
              <a:rPr lang="en-US" sz="1900" u="sng" dirty="0" smtClean="0"/>
              <a:t>and</a:t>
            </a:r>
            <a:r>
              <a:rPr lang="en-US" sz="1900" dirty="0" smtClean="0"/>
              <a:t>, at the same time, sends a request  to treat the patient to a specialized centre for hadron therapy</a:t>
            </a:r>
            <a:r>
              <a:rPr lang="fr-BE" sz="1900" dirty="0" smtClean="0"/>
              <a:t>.</a:t>
            </a:r>
            <a:r>
              <a:rPr lang="en-US" sz="1900" dirty="0" smtClean="0"/>
              <a:t> The Health Care Department attributes a file number while waiting for a duly completed application.</a:t>
            </a:r>
          </a:p>
          <a:p>
            <a:pPr marL="457200" lvl="0" indent="-457200">
              <a:buAutoNum type="arabicPeriod" startAt="2"/>
              <a:tabLst>
                <a:tab pos="355600" algn="l"/>
              </a:tabLst>
            </a:pPr>
            <a:r>
              <a:rPr lang="en-US" sz="1900" dirty="0" smtClean="0"/>
              <a:t>The hadron therapy centre informs the referring centre of its </a:t>
            </a:r>
            <a:r>
              <a:rPr lang="en-US" sz="1900" dirty="0"/>
              <a:t>consent to </a:t>
            </a:r>
            <a:r>
              <a:rPr lang="en-US" sz="1900" dirty="0" smtClean="0"/>
              <a:t>treat the patient (or its refusal). In case of a negative answer, the referring centre contacts another hadron therapy centre.</a:t>
            </a:r>
          </a:p>
          <a:p>
            <a:pPr marL="457200" lvl="0" indent="-457200">
              <a:buAutoNum type="arabicPeriod" startAt="2"/>
              <a:tabLst>
                <a:tab pos="355600" algn="l"/>
              </a:tabLst>
            </a:pPr>
            <a:r>
              <a:rPr lang="en-US" sz="1900" dirty="0" smtClean="0"/>
              <a:t>The referring centre sends the completed application file to the Health Care Department (by registered post) as well as the consent to treat from the hadron therapy centre, together with the treatment cost estimate.</a:t>
            </a:r>
          </a:p>
          <a:p>
            <a:pPr marL="457200" lvl="0" indent="-457200">
              <a:buAutoNum type="arabicPeriod" startAt="2"/>
              <a:tabLst>
                <a:tab pos="355600" algn="l"/>
              </a:tabLst>
            </a:pPr>
            <a:r>
              <a:rPr lang="en-US" sz="1900" dirty="0" smtClean="0"/>
              <a:t>The Health Care Department sends this completed application file to the members of the Agreement Council (through a « secure website </a:t>
            </a:r>
            <a:r>
              <a:rPr lang="en-US" sz="1900" dirty="0"/>
              <a:t>») within 5 working days after receiving it .</a:t>
            </a:r>
          </a:p>
        </p:txBody>
      </p:sp>
    </p:spTree>
    <p:extLst>
      <p:ext uri="{BB962C8B-B14F-4D97-AF65-F5344CB8AC3E}">
        <p14:creationId xmlns:p14="http://schemas.microsoft.com/office/powerpoint/2010/main" val="32864961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864096"/>
          </a:xfrm>
        </p:spPr>
        <p:txBody>
          <a:bodyPr>
            <a:normAutofit/>
          </a:bodyPr>
          <a:lstStyle/>
          <a:p>
            <a:r>
              <a:rPr lang="en-US" u="sng" dirty="0" smtClean="0">
                <a:solidFill>
                  <a:srgbClr val="00B050"/>
                </a:solidFill>
              </a:rPr>
              <a:t>Decision Agreement Council (</a:t>
            </a:r>
            <a:r>
              <a:rPr lang="fr-FR" u="sng" dirty="0" smtClean="0">
                <a:solidFill>
                  <a:srgbClr val="00B050"/>
                </a:solidFill>
              </a:rPr>
              <a:t>1)</a:t>
            </a:r>
            <a:endParaRPr lang="fr-FR" dirty="0">
              <a:solidFill>
                <a:srgbClr val="00B050"/>
              </a:solidFill>
            </a:endParaRPr>
          </a:p>
        </p:txBody>
      </p:sp>
      <p:sp>
        <p:nvSpPr>
          <p:cNvPr id="3" name="Espace réservé du contenu 2"/>
          <p:cNvSpPr>
            <a:spLocks noGrp="1"/>
          </p:cNvSpPr>
          <p:nvPr>
            <p:ph idx="1"/>
          </p:nvPr>
        </p:nvSpPr>
        <p:spPr>
          <a:xfrm>
            <a:off x="107504" y="980728"/>
            <a:ext cx="8856984" cy="5832648"/>
          </a:xfrm>
        </p:spPr>
        <p:txBody>
          <a:bodyPr>
            <a:noAutofit/>
          </a:bodyPr>
          <a:lstStyle/>
          <a:p>
            <a:pPr marL="266700" lvl="0" indent="-266700">
              <a:buNone/>
            </a:pPr>
            <a:r>
              <a:rPr lang="en-US" sz="1800" dirty="0" smtClean="0">
                <a:solidFill>
                  <a:srgbClr val="00B050"/>
                </a:solidFill>
              </a:rPr>
              <a:t>6.  Within 5 working days after receiving the application file, the members of the Agreement Council send their advice to the Health Care Department</a:t>
            </a:r>
            <a:r>
              <a:rPr lang="en-US" sz="2000" dirty="0" smtClean="0">
                <a:solidFill>
                  <a:srgbClr val="00B050"/>
                </a:solidFill>
              </a:rPr>
              <a:t>. </a:t>
            </a:r>
          </a:p>
          <a:p>
            <a:pPr marL="266700" lvl="0" indent="-266700">
              <a:buNone/>
            </a:pPr>
            <a:r>
              <a:rPr lang="en-US" sz="1800" dirty="0" smtClean="0">
                <a:solidFill>
                  <a:srgbClr val="00B050"/>
                </a:solidFill>
              </a:rPr>
              <a:t>	This </a:t>
            </a:r>
            <a:r>
              <a:rPr lang="en-US" sz="1800" dirty="0">
                <a:solidFill>
                  <a:srgbClr val="00B050"/>
                </a:solidFill>
              </a:rPr>
              <a:t>decision can be:</a:t>
            </a:r>
          </a:p>
          <a:p>
            <a:pPr marL="971550" lvl="1" indent="-514350">
              <a:buFont typeface="+mj-lt"/>
              <a:buAutoNum type="alphaLcPeriod"/>
            </a:pPr>
            <a:r>
              <a:rPr lang="en-US" sz="1600" dirty="0">
                <a:solidFill>
                  <a:srgbClr val="00B050"/>
                </a:solidFill>
              </a:rPr>
              <a:t>a positive decision in case of a positive unanimous </a:t>
            </a:r>
            <a:r>
              <a:rPr lang="en-US" sz="1600" dirty="0" smtClean="0">
                <a:solidFill>
                  <a:srgbClr val="00B050"/>
                </a:solidFill>
              </a:rPr>
              <a:t>advice </a:t>
            </a:r>
            <a:r>
              <a:rPr lang="en-US" sz="1600" dirty="0">
                <a:solidFill>
                  <a:srgbClr val="00B050"/>
                </a:solidFill>
              </a:rPr>
              <a:t>(at least 2 </a:t>
            </a:r>
            <a:r>
              <a:rPr lang="en-US" sz="1600" dirty="0" smtClean="0">
                <a:solidFill>
                  <a:srgbClr val="00B050"/>
                </a:solidFill>
              </a:rPr>
              <a:t>advices </a:t>
            </a:r>
            <a:r>
              <a:rPr lang="en-US" sz="1600" dirty="0">
                <a:solidFill>
                  <a:srgbClr val="00B050"/>
                </a:solidFill>
              </a:rPr>
              <a:t>per « bench »)</a:t>
            </a:r>
          </a:p>
          <a:p>
            <a:pPr marL="971550" lvl="1" indent="-514350">
              <a:buFont typeface="+mj-lt"/>
              <a:buAutoNum type="alphaLcPeriod"/>
            </a:pPr>
            <a:r>
              <a:rPr lang="en-US" sz="1600" dirty="0">
                <a:solidFill>
                  <a:srgbClr val="00B050"/>
                </a:solidFill>
              </a:rPr>
              <a:t>a request for additional information, after which the procedure starts over by mail</a:t>
            </a:r>
          </a:p>
          <a:p>
            <a:pPr marL="971550" lvl="1" indent="-514350">
              <a:buFont typeface="+mj-lt"/>
              <a:buAutoNum type="alphaLcPeriod"/>
            </a:pPr>
            <a:r>
              <a:rPr lang="en-US" sz="1600" dirty="0">
                <a:solidFill>
                  <a:srgbClr val="00B050"/>
                </a:solidFill>
              </a:rPr>
              <a:t>in case of a negative </a:t>
            </a:r>
            <a:r>
              <a:rPr lang="en-US" sz="1600" dirty="0" smtClean="0">
                <a:solidFill>
                  <a:srgbClr val="00B050"/>
                </a:solidFill>
              </a:rPr>
              <a:t>advice </a:t>
            </a:r>
            <a:r>
              <a:rPr lang="en-US" sz="1600" dirty="0">
                <a:solidFill>
                  <a:srgbClr val="00B050"/>
                </a:solidFill>
              </a:rPr>
              <a:t>(to be motivated) without consensus, the decision is postponed to the next scheduled meeting after inviting the members of the Agreement Council in person (meeting scheduled twice a month). In case of a persisting disagreement, the chairperson will decide. </a:t>
            </a:r>
          </a:p>
          <a:p>
            <a:pPr marL="361950" indent="-361950">
              <a:buNone/>
            </a:pPr>
            <a:r>
              <a:rPr lang="en-US" sz="2000" dirty="0" smtClean="0">
                <a:solidFill>
                  <a:srgbClr val="00B050"/>
                </a:solidFill>
              </a:rPr>
              <a:t>7. 	</a:t>
            </a:r>
            <a:r>
              <a:rPr lang="en-US" sz="1800" dirty="0" smtClean="0">
                <a:solidFill>
                  <a:srgbClr val="00B050"/>
                </a:solidFill>
              </a:rPr>
              <a:t>The </a:t>
            </a:r>
            <a:r>
              <a:rPr lang="en-US" sz="1800" dirty="0">
                <a:solidFill>
                  <a:srgbClr val="00B050"/>
                </a:solidFill>
              </a:rPr>
              <a:t>Health Care Department sends the final decision within 5 working days to the referring </a:t>
            </a:r>
            <a:r>
              <a:rPr lang="en-US" sz="1800" dirty="0" err="1">
                <a:solidFill>
                  <a:srgbClr val="00B050"/>
                </a:solidFill>
              </a:rPr>
              <a:t>centre</a:t>
            </a:r>
            <a:r>
              <a:rPr lang="en-US" sz="1800" dirty="0">
                <a:solidFill>
                  <a:srgbClr val="00B050"/>
                </a:solidFill>
              </a:rPr>
              <a:t> </a:t>
            </a:r>
            <a:r>
              <a:rPr lang="en-US" sz="1800" dirty="0">
                <a:solidFill>
                  <a:srgbClr val="00B050"/>
                </a:solidFill>
                <a:sym typeface="Wingdings" pitchFamily="2" charset="2"/>
              </a:rPr>
              <a:t>that will send it to the hadron therapy centre together with a payment guarantee. The referring </a:t>
            </a:r>
            <a:r>
              <a:rPr lang="en-US" sz="1800" dirty="0" err="1">
                <a:solidFill>
                  <a:srgbClr val="00B050"/>
                </a:solidFill>
                <a:sym typeface="Wingdings" pitchFamily="2" charset="2"/>
              </a:rPr>
              <a:t>centre</a:t>
            </a:r>
            <a:r>
              <a:rPr lang="en-US" sz="1800" dirty="0">
                <a:solidFill>
                  <a:srgbClr val="00B050"/>
                </a:solidFill>
                <a:sym typeface="Wingdings" pitchFamily="2" charset="2"/>
              </a:rPr>
              <a:t> send also the decision to the </a:t>
            </a:r>
            <a:r>
              <a:rPr lang="en-US" sz="1800" dirty="0">
                <a:solidFill>
                  <a:srgbClr val="00B050"/>
                </a:solidFill>
              </a:rPr>
              <a:t>beneficiary </a:t>
            </a:r>
            <a:r>
              <a:rPr lang="en-US" sz="1800" dirty="0">
                <a:solidFill>
                  <a:srgbClr val="00B050"/>
                </a:solidFill>
                <a:sym typeface="Wingdings" pitchFamily="2" charset="2"/>
              </a:rPr>
              <a:t>and, in case of positive advice, to the </a:t>
            </a:r>
            <a:r>
              <a:rPr lang="en-US" sz="1800" dirty="0">
                <a:solidFill>
                  <a:srgbClr val="00B050"/>
                </a:solidFill>
              </a:rPr>
              <a:t>beneficiary’s </a:t>
            </a:r>
            <a:r>
              <a:rPr lang="en-US" sz="1800">
                <a:solidFill>
                  <a:srgbClr val="00B050"/>
                </a:solidFill>
              </a:rPr>
              <a:t>insurance </a:t>
            </a:r>
            <a:r>
              <a:rPr lang="en-US" sz="1800" smtClean="0">
                <a:solidFill>
                  <a:srgbClr val="00B050"/>
                </a:solidFill>
              </a:rPr>
              <a:t>company. </a:t>
            </a:r>
            <a:endParaRPr lang="en-US" sz="1800" dirty="0">
              <a:solidFill>
                <a:srgbClr val="00B050"/>
              </a:solidFill>
            </a:endParaRPr>
          </a:p>
          <a:p>
            <a:pPr marL="0" lvl="0" indent="0">
              <a:buNone/>
              <a:tabLst>
                <a:tab pos="361950" algn="l"/>
              </a:tabLst>
            </a:pPr>
            <a:r>
              <a:rPr lang="en-US" sz="2000" dirty="0" smtClean="0">
                <a:solidFill>
                  <a:srgbClr val="00B050"/>
                </a:solidFill>
              </a:rPr>
              <a:t>	</a:t>
            </a:r>
            <a:r>
              <a:rPr lang="en-US" sz="1800" dirty="0" smtClean="0">
                <a:solidFill>
                  <a:srgbClr val="00B050"/>
                </a:solidFill>
              </a:rPr>
              <a:t>In case of a positive decision by the Agreement Council, the cost for treatment, the 	 	transportation costs (possibly) and accommodation expenses for the beneficiary and 	(possibly) the person accompanying him or her, are covered.</a:t>
            </a:r>
          </a:p>
          <a:p>
            <a:pPr marL="0" lvl="0" indent="0">
              <a:buNone/>
              <a:tabLst>
                <a:tab pos="361950" algn="l"/>
              </a:tabLst>
            </a:pPr>
            <a:r>
              <a:rPr lang="fr-FR" sz="1800" dirty="0">
                <a:solidFill>
                  <a:srgbClr val="00B050"/>
                </a:solidFill>
              </a:rPr>
              <a:t>	</a:t>
            </a:r>
            <a:r>
              <a:rPr lang="en-US" sz="1800" dirty="0" smtClean="0">
                <a:solidFill>
                  <a:srgbClr val="00B050"/>
                </a:solidFill>
              </a:rPr>
              <a:t>The NIHDI gives a payment warranty (possibility of a down payment). </a:t>
            </a:r>
          </a:p>
        </p:txBody>
      </p:sp>
    </p:spTree>
    <p:extLst>
      <p:ext uri="{BB962C8B-B14F-4D97-AF65-F5344CB8AC3E}">
        <p14:creationId xmlns:p14="http://schemas.microsoft.com/office/powerpoint/2010/main" val="38855345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781128"/>
          </a:xfrm>
        </p:spPr>
        <p:txBody>
          <a:bodyPr>
            <a:noAutofit/>
          </a:bodyPr>
          <a:lstStyle/>
          <a:p>
            <a:r>
              <a:rPr lang="en-US" sz="2400" dirty="0" smtClean="0">
                <a:solidFill>
                  <a:srgbClr val="00B050"/>
                </a:solidFill>
              </a:rPr>
              <a:t>At least 2 members on each bench must send an advice for the Agreement Council to make a valid decision. The representatives of the NIHDI do not cast a vote.</a:t>
            </a:r>
          </a:p>
          <a:p>
            <a:r>
              <a:rPr lang="en-US" sz="2400" u="sng" dirty="0" smtClean="0">
                <a:solidFill>
                  <a:srgbClr val="00B050"/>
                </a:solidFill>
              </a:rPr>
              <a:t>Any</a:t>
            </a:r>
            <a:r>
              <a:rPr lang="en-US" sz="2400" dirty="0" smtClean="0">
                <a:solidFill>
                  <a:srgbClr val="00B050"/>
                </a:solidFill>
              </a:rPr>
              <a:t> negative advice must be motivated.</a:t>
            </a:r>
          </a:p>
          <a:p>
            <a:pPr marL="342900" lvl="1" indent="-342900">
              <a:buFont typeface="Arial" pitchFamily="34" charset="0"/>
              <a:buChar char="•"/>
            </a:pPr>
            <a:r>
              <a:rPr lang="en-US" sz="2400" dirty="0" smtClean="0">
                <a:solidFill>
                  <a:srgbClr val="00B050"/>
                </a:solidFill>
              </a:rPr>
              <a:t>Any non-unanimous negative advice triggers a second tour of requests. In case no consensus was reached by mail, the case will be discussed at the first scheduled plenary meeting; in case of a persisting disagreement, the chairperson (NIHDI) will decide.</a:t>
            </a:r>
          </a:p>
          <a:p>
            <a:pPr marL="342900" lvl="1" indent="-342900">
              <a:buFont typeface="Arial" pitchFamily="34" charset="0"/>
              <a:buChar char="•"/>
            </a:pPr>
            <a:r>
              <a:rPr lang="en-US" sz="2400" dirty="0" smtClean="0">
                <a:solidFill>
                  <a:srgbClr val="00B050"/>
                </a:solidFill>
              </a:rPr>
              <a:t>There are </a:t>
            </a:r>
            <a:r>
              <a:rPr lang="en-US" sz="2400" u="sng" dirty="0" smtClean="0">
                <a:solidFill>
                  <a:srgbClr val="00B050"/>
                </a:solidFill>
              </a:rPr>
              <a:t>no</a:t>
            </a:r>
            <a:r>
              <a:rPr lang="en-US" sz="2400" dirty="0" smtClean="0">
                <a:solidFill>
                  <a:srgbClr val="00B050"/>
                </a:solidFill>
              </a:rPr>
              <a:t> appeal proceedings before the Agreement Council.</a:t>
            </a:r>
          </a:p>
          <a:p>
            <a:pPr marL="342900" lvl="1" indent="-342900">
              <a:buFont typeface="Arial" pitchFamily="34" charset="0"/>
              <a:buChar char="•"/>
            </a:pPr>
            <a:endParaRPr lang="fr-FR" sz="2200" dirty="0">
              <a:solidFill>
                <a:srgbClr val="00B050"/>
              </a:solidFill>
            </a:endParaRPr>
          </a:p>
          <a:p>
            <a:endParaRPr lang="fr-BE" sz="2200" dirty="0" smtClean="0">
              <a:solidFill>
                <a:srgbClr val="00B050"/>
              </a:solidFill>
            </a:endParaRPr>
          </a:p>
        </p:txBody>
      </p:sp>
      <p:sp>
        <p:nvSpPr>
          <p:cNvPr id="4" name="Titre 1"/>
          <p:cNvSpPr>
            <a:spLocks noGrp="1"/>
          </p:cNvSpPr>
          <p:nvPr>
            <p:ph type="title"/>
          </p:nvPr>
        </p:nvSpPr>
        <p:spPr>
          <a:xfrm>
            <a:off x="457200" y="274638"/>
            <a:ext cx="8229600" cy="1143000"/>
          </a:xfrm>
        </p:spPr>
        <p:txBody>
          <a:bodyPr>
            <a:normAutofit/>
          </a:bodyPr>
          <a:lstStyle/>
          <a:p>
            <a:r>
              <a:rPr lang="en-US" u="sng" dirty="0" smtClean="0">
                <a:solidFill>
                  <a:srgbClr val="00B050"/>
                </a:solidFill>
              </a:rPr>
              <a:t>Decision Agreement </a:t>
            </a:r>
            <a:r>
              <a:rPr lang="fr-FR" u="sng" dirty="0" smtClean="0">
                <a:solidFill>
                  <a:srgbClr val="00B050"/>
                </a:solidFill>
              </a:rPr>
              <a:t>Council (2)</a:t>
            </a:r>
            <a:endParaRPr lang="fr-FR" dirty="0">
              <a:solidFill>
                <a:srgbClr val="00B050"/>
              </a:solidFill>
            </a:endParaRPr>
          </a:p>
        </p:txBody>
      </p:sp>
    </p:spTree>
    <p:extLst>
      <p:ext uri="{BB962C8B-B14F-4D97-AF65-F5344CB8AC3E}">
        <p14:creationId xmlns:p14="http://schemas.microsoft.com/office/powerpoint/2010/main" val="37510094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u="sng" dirty="0" smtClean="0">
                <a:solidFill>
                  <a:srgbClr val="0070C0"/>
                </a:solidFill>
              </a:rPr>
              <a:t>Bills</a:t>
            </a:r>
            <a:endParaRPr lang="en-US" dirty="0">
              <a:solidFill>
                <a:srgbClr val="0070C0"/>
              </a:solidFill>
            </a:endParaRPr>
          </a:p>
        </p:txBody>
      </p:sp>
      <p:sp>
        <p:nvSpPr>
          <p:cNvPr id="3" name="Espace réservé du contenu 2"/>
          <p:cNvSpPr>
            <a:spLocks noGrp="1"/>
          </p:cNvSpPr>
          <p:nvPr>
            <p:ph idx="1"/>
          </p:nvPr>
        </p:nvSpPr>
        <p:spPr>
          <a:xfrm>
            <a:off x="457200" y="1600200"/>
            <a:ext cx="8363272" cy="4525963"/>
          </a:xfrm>
        </p:spPr>
        <p:txBody>
          <a:bodyPr>
            <a:normAutofit fontScale="92500" lnSpcReduction="20000"/>
          </a:bodyPr>
          <a:lstStyle/>
          <a:p>
            <a:pPr marL="514350" lvl="0" indent="-514350">
              <a:buFont typeface="+mj-lt"/>
              <a:buAutoNum type="arabicPeriod" startAt="8"/>
            </a:pPr>
            <a:r>
              <a:rPr lang="en-US" dirty="0" smtClean="0">
                <a:solidFill>
                  <a:srgbClr val="0070C0"/>
                </a:solidFill>
              </a:rPr>
              <a:t>Bill for a consent to treat and for the treatment costs in the hadron therapy centre </a:t>
            </a:r>
          </a:p>
          <a:p>
            <a:pPr marL="514350" lvl="0" indent="-514350">
              <a:buFont typeface="+mj-lt"/>
              <a:buAutoNum type="arabicPeriod" startAt="8"/>
            </a:pPr>
            <a:r>
              <a:rPr lang="en-US" dirty="0" smtClean="0">
                <a:solidFill>
                  <a:srgbClr val="0070C0"/>
                </a:solidFill>
              </a:rPr>
              <a:t>Bills sent by the hadron therapy centre (see 8.) and bill for the lump sum to which the radiotherapy referring centre is entitled to for their coordination efforts</a:t>
            </a:r>
          </a:p>
          <a:p>
            <a:pPr marL="514350" lvl="0" indent="-514350">
              <a:buFont typeface="+mj-lt"/>
              <a:buAutoNum type="arabicPeriod" startAt="8"/>
            </a:pPr>
            <a:r>
              <a:rPr lang="en-US" dirty="0" smtClean="0">
                <a:solidFill>
                  <a:srgbClr val="0070C0"/>
                </a:solidFill>
              </a:rPr>
              <a:t> Bills of transportation costs ( possibly) and accommodation expenses for the patient and the person accompanying him or her(possibly), sent to the NIHDI through the radiotherapy referring centre</a:t>
            </a:r>
          </a:p>
        </p:txBody>
      </p:sp>
    </p:spTree>
    <p:extLst>
      <p:ext uri="{BB962C8B-B14F-4D97-AF65-F5344CB8AC3E}">
        <p14:creationId xmlns:p14="http://schemas.microsoft.com/office/powerpoint/2010/main" val="17416450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u="sng" dirty="0" smtClean="0">
                <a:solidFill>
                  <a:srgbClr val="FF0000"/>
                </a:solidFill>
              </a:rPr>
              <a:t>Payments</a:t>
            </a:r>
            <a:endParaRPr lang="en-US" dirty="0">
              <a:solidFill>
                <a:srgbClr val="FF0000"/>
              </a:solidFill>
            </a:endParaRPr>
          </a:p>
        </p:txBody>
      </p:sp>
      <p:sp>
        <p:nvSpPr>
          <p:cNvPr id="3" name="Espace réservé du contenu 2"/>
          <p:cNvSpPr>
            <a:spLocks noGrp="1"/>
          </p:cNvSpPr>
          <p:nvPr>
            <p:ph idx="1"/>
          </p:nvPr>
        </p:nvSpPr>
        <p:spPr>
          <a:xfrm>
            <a:off x="107504" y="1600201"/>
            <a:ext cx="9036496" cy="4133056"/>
          </a:xfrm>
        </p:spPr>
        <p:txBody>
          <a:bodyPr>
            <a:normAutofit fontScale="85000" lnSpcReduction="10000"/>
          </a:bodyPr>
          <a:lstStyle/>
          <a:p>
            <a:pPr marL="625475" indent="-625475">
              <a:buFont typeface="+mj-lt"/>
              <a:buAutoNum type="arabicPeriod" startAt="11"/>
              <a:tabLst>
                <a:tab pos="625475" algn="l"/>
              </a:tabLst>
            </a:pPr>
            <a:r>
              <a:rPr lang="en-US" dirty="0" smtClean="0">
                <a:solidFill>
                  <a:srgbClr val="FF0000"/>
                </a:solidFill>
              </a:rPr>
              <a:t>Payment of treatment costs* to the hadron therapy centre in charge of the treatment</a:t>
            </a:r>
          </a:p>
          <a:p>
            <a:pPr marL="0" indent="0">
              <a:buNone/>
              <a:tabLst>
                <a:tab pos="625475" algn="l"/>
              </a:tabLst>
            </a:pPr>
            <a:r>
              <a:rPr lang="en-US" dirty="0" smtClean="0">
                <a:solidFill>
                  <a:srgbClr val="FF0000"/>
                </a:solidFill>
              </a:rPr>
              <a:t>	</a:t>
            </a:r>
            <a:r>
              <a:rPr lang="en-US" sz="2800" dirty="0" smtClean="0">
                <a:solidFill>
                  <a:srgbClr val="FF0000"/>
                </a:solidFill>
              </a:rPr>
              <a:t>(* while taking into account the amount possibly paid in advance)</a:t>
            </a:r>
          </a:p>
          <a:p>
            <a:pPr marL="514350" indent="-514350">
              <a:buFont typeface="+mj-lt"/>
              <a:buAutoNum type="arabicPeriod" startAt="12"/>
              <a:tabLst>
                <a:tab pos="625475" algn="l"/>
              </a:tabLst>
            </a:pPr>
            <a:r>
              <a:rPr lang="en-US" dirty="0" smtClean="0">
                <a:solidFill>
                  <a:srgbClr val="FF0000"/>
                </a:solidFill>
              </a:rPr>
              <a:t>Intervention in the transportation costs and accommodation expenses for the patient (and possibly the person accompanying him or her)</a:t>
            </a:r>
          </a:p>
          <a:p>
            <a:pPr marL="514350" indent="-514350">
              <a:buFont typeface="+mj-lt"/>
              <a:buAutoNum type="arabicPeriod" startAt="12"/>
              <a:tabLst>
                <a:tab pos="625475" algn="l"/>
              </a:tabLst>
            </a:pPr>
            <a:r>
              <a:rPr lang="en-US" dirty="0" smtClean="0">
                <a:solidFill>
                  <a:srgbClr val="FF0000"/>
                </a:solidFill>
              </a:rPr>
              <a:t>Payment to the treating hadron therapy centre for their advice </a:t>
            </a:r>
          </a:p>
          <a:p>
            <a:pPr marL="514350" indent="-514350">
              <a:buFont typeface="+mj-lt"/>
              <a:buAutoNum type="arabicPeriod" startAt="12"/>
              <a:tabLst>
                <a:tab pos="625475" algn="l"/>
              </a:tabLst>
            </a:pPr>
            <a:r>
              <a:rPr lang="en-US" dirty="0" smtClean="0">
                <a:solidFill>
                  <a:srgbClr val="FF0000"/>
                </a:solidFill>
              </a:rPr>
              <a:t>Payment to the radiotherapy referring centre for their coordination efforts </a:t>
            </a:r>
            <a:r>
              <a:rPr lang="en-US" sz="2800" i="1" dirty="0" smtClean="0">
                <a:solidFill>
                  <a:srgbClr val="FF0000"/>
                </a:solidFill>
              </a:rPr>
              <a:t> </a:t>
            </a:r>
          </a:p>
        </p:txBody>
      </p:sp>
    </p:spTree>
    <p:extLst>
      <p:ext uri="{BB962C8B-B14F-4D97-AF65-F5344CB8AC3E}">
        <p14:creationId xmlns:p14="http://schemas.microsoft.com/office/powerpoint/2010/main" val="11529097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r>
              <a:rPr lang="en-US" u="sng" dirty="0" smtClean="0">
                <a:solidFill>
                  <a:srgbClr val="FF0000"/>
                </a:solidFill>
              </a:rPr>
              <a:t>Transportation costs and accommodation expenses </a:t>
            </a:r>
            <a:endParaRPr lang="en-US" u="sng" dirty="0">
              <a:solidFill>
                <a:srgbClr val="FF0000"/>
              </a:solidFill>
            </a:endParaRPr>
          </a:p>
        </p:txBody>
      </p:sp>
      <p:sp>
        <p:nvSpPr>
          <p:cNvPr id="5" name="Content Placeholder 2"/>
          <p:cNvSpPr>
            <a:spLocks noGrp="1"/>
          </p:cNvSpPr>
          <p:nvPr>
            <p:ph idx="1"/>
          </p:nvPr>
        </p:nvSpPr>
        <p:spPr>
          <a:xfrm>
            <a:off x="457200" y="1484784"/>
            <a:ext cx="8229600" cy="4641379"/>
          </a:xfrm>
        </p:spPr>
        <p:txBody>
          <a:bodyPr>
            <a:normAutofit fontScale="85000" lnSpcReduction="10000"/>
          </a:bodyPr>
          <a:lstStyle/>
          <a:p>
            <a:r>
              <a:rPr lang="en-US" b="1" dirty="0" smtClean="0">
                <a:solidFill>
                  <a:srgbClr val="FF0000"/>
                </a:solidFill>
              </a:rPr>
              <a:t>Accommodation expenses: </a:t>
            </a:r>
            <a:r>
              <a:rPr lang="en-US" dirty="0" smtClean="0">
                <a:solidFill>
                  <a:srgbClr val="FF0000"/>
                </a:solidFill>
              </a:rPr>
              <a:t>an accommodation allowance up to € 40.00 per day per person. </a:t>
            </a:r>
          </a:p>
          <a:p>
            <a:pPr marL="355600" indent="0">
              <a:buNone/>
            </a:pPr>
            <a:r>
              <a:rPr lang="en-US" sz="3100" dirty="0" smtClean="0">
                <a:solidFill>
                  <a:srgbClr val="FF0000"/>
                </a:solidFill>
              </a:rPr>
              <a:t>These costs are reimbursed for the patient and the person accompanying him or her for the entire treatment period when it involves a child (younger than 15) or an adult in medical need.  </a:t>
            </a:r>
          </a:p>
          <a:p>
            <a:pPr marL="0" lvl="0" indent="0">
              <a:buNone/>
            </a:pPr>
            <a:endParaRPr lang="fr-BE" sz="3100" dirty="0" smtClean="0">
              <a:solidFill>
                <a:srgbClr val="FF0000"/>
              </a:solidFill>
            </a:endParaRPr>
          </a:p>
          <a:p>
            <a:r>
              <a:rPr lang="en-US" b="1" dirty="0" smtClean="0">
                <a:solidFill>
                  <a:srgbClr val="FF0000"/>
                </a:solidFill>
              </a:rPr>
              <a:t>Travel allowance when going abroad</a:t>
            </a:r>
            <a:r>
              <a:rPr lang="en-US" dirty="0" smtClean="0">
                <a:solidFill>
                  <a:srgbClr val="FF0000"/>
                </a:solidFill>
              </a:rPr>
              <a:t>: from a distance of 350 km in a straight line from Brussels, costs are reimbursed at € 0.25 per km (by car). A trip by train or by plane is entirely reimbursed (price ‘second class’).  </a:t>
            </a:r>
            <a:endParaRPr lang="en-US" dirty="0" smtClean="0"/>
          </a:p>
        </p:txBody>
      </p:sp>
    </p:spTree>
    <p:extLst>
      <p:ext uri="{BB962C8B-B14F-4D97-AF65-F5344CB8AC3E}">
        <p14:creationId xmlns:p14="http://schemas.microsoft.com/office/powerpoint/2010/main" val="1003907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seDocument" ma:contentTypeID="0x01010068B932EBA4214624B1E6C758B674AA3900878AE0BF14248048B0F623A599AB54C9" ma:contentTypeVersion="10" ma:contentTypeDescription="Crée un document." ma:contentTypeScope="" ma:versionID="0f806d5401a718c248ff851712977ef5">
  <xsd:schema xmlns:xsd="http://www.w3.org/2001/XMLSchema" xmlns:xs="http://www.w3.org/2001/XMLSchema" xmlns:p="http://schemas.microsoft.com/office/2006/metadata/properties" xmlns:ns1="http://schemas.microsoft.com/sharepoint/v3" xmlns:ns2="f15eea43-7fa7-45cf-8dc0-d5244e2cd467" xmlns:ns3="61fd8d87-ea47-44bb-afd6-b4d99b1d9c1f" targetNamespace="http://schemas.microsoft.com/office/2006/metadata/properties" ma:root="true" ma:fieldsID="3c46b631aa297e29475e1214a5361d70" ns1:_="" ns2:_="" ns3:_="">
    <xsd:import namespace="http://schemas.microsoft.com/sharepoint/v3"/>
    <xsd:import namespace="f15eea43-7fa7-45cf-8dc0-d5244e2cd467"/>
    <xsd:import namespace="61fd8d87-ea47-44bb-afd6-b4d99b1d9c1f"/>
    <xsd:element name="properties">
      <xsd:complexType>
        <xsd:sequence>
          <xsd:element name="documentManagement">
            <xsd:complexType>
              <xsd:all>
                <xsd:element ref="ns2:RIDocSummary" minOccurs="0"/>
                <xsd:element ref="ns2:RIDocInitialCreationDate" minOccurs="0"/>
                <xsd:element ref="ns2:RIDocTypeTaxHTField0" minOccurs="0"/>
                <xsd:element ref="ns2:RITargetGroupTaxHTField0" minOccurs="0"/>
                <xsd:element ref="ns2:RIThemeTaxHTField0" minOccurs="0"/>
                <xsd:element ref="ns2:RILanguageTaxHTField0" minOccurs="0"/>
                <xsd:element ref="ns3:TaxCatchAll" minOccurs="0"/>
                <xsd:element ref="ns3:gde733b7de1f426ba66c11d7c4a6ad8f" minOccurs="0"/>
                <xsd:element ref="ns3:TaxCatchAllLabel" minOccurs="0"/>
                <xsd:element ref="ns3:cc6d4d0f41a44532aeb7bee41b15f208" minOccurs="0"/>
                <xsd:element ref="ns1:PublishingExpirationDate" minOccurs="0"/>
                <xsd:element ref="ns1:Publishing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25" nillable="true" ma:displayName="Date de fin de planification" ma:description="" ma:internalName="PublishingExpirationDate">
      <xsd:simpleType>
        <xsd:restriction base="dms:Unknown"/>
      </xsd:simpleType>
    </xsd:element>
    <xsd:element name="PublishingStartDate" ma:index="26" nillable="true" ma:displayName="Date de début de planification"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5eea43-7fa7-45cf-8dc0-d5244e2cd467" elementFormDefault="qualified">
    <xsd:import namespace="http://schemas.microsoft.com/office/2006/documentManagement/types"/>
    <xsd:import namespace="http://schemas.microsoft.com/office/infopath/2007/PartnerControls"/>
    <xsd:element name="RIDocSummary" ma:index="8" nillable="true" ma:displayName="Résumé" ma:internalName="RIDocSummary">
      <xsd:simpleType>
        <xsd:restriction base="dms:Note">
          <xsd:maxLength value="255"/>
        </xsd:restriction>
      </xsd:simpleType>
    </xsd:element>
    <xsd:element name="RIDocInitialCreationDate" ma:index="13" nillable="true" ma:displayName="Initial creation date" ma:default="[Today]" ma:format="DateOnly" ma:indexed="true" ma:internalName="RIDocInitialCreationDate">
      <xsd:simpleType>
        <xsd:restriction base="dms:DateTime"/>
      </xsd:simpleType>
    </xsd:element>
    <xsd:element name="RIDocTypeTaxHTField0" ma:index="14" nillable="true" ma:taxonomy="true" ma:internalName="RIDocTypeTaxHTField0" ma:taxonomyFieldName="RIDocType" ma:displayName="Type" ma:fieldId="{e9c02295-779d-4904-9c2f-398eb8a46af6}" ma:taxonomyMulti="true" ma:sspId="0ef66dbe-9d4d-47c7-8094-97b828f68765" ma:termSetId="2b6f7e9b-72d8-4c39-9dd2-b382cdde65ef" ma:anchorId="bba49bfc-d79e-4d3d-8e99-da4cfe1bc359" ma:open="false" ma:isKeyword="false">
      <xsd:complexType>
        <xsd:sequence>
          <xsd:element ref="pc:Terms" minOccurs="0" maxOccurs="1"/>
        </xsd:sequence>
      </xsd:complexType>
    </xsd:element>
    <xsd:element name="RITargetGroupTaxHTField0" ma:index="15" nillable="true" ma:taxonomy="true" ma:internalName="RITargetGroupTaxHTField0" ma:taxonomyFieldName="RITargetGroup" ma:displayName="Groupe cible" ma:default="" ma:fieldId="{5ba84fff-5b48-41ff-a0ce-9cb6f56aeea2}" ma:taxonomyMulti="true" ma:sspId="0ef66dbe-9d4d-47c7-8094-97b828f68765" ma:termSetId="2b6f7e9b-72d8-4c39-9dd2-b382cdde65ef" ma:anchorId="93e5bace-bd47-4f95-bc09-82965b59cb06" ma:open="false" ma:isKeyword="false">
      <xsd:complexType>
        <xsd:sequence>
          <xsd:element ref="pc:Terms" minOccurs="0" maxOccurs="1"/>
        </xsd:sequence>
      </xsd:complexType>
    </xsd:element>
    <xsd:element name="RIThemeTaxHTField0" ma:index="16" nillable="true" ma:taxonomy="true" ma:internalName="RIThemeTaxHTField0" ma:taxonomyFieldName="RITheme" ma:displayName="Thème" ma:fieldId="{4da39f56-d3e0-4eda-b5a0-097d81b2f922}" ma:taxonomyMulti="true" ma:sspId="0ef66dbe-9d4d-47c7-8094-97b828f68765" ma:termSetId="2b6f7e9b-72d8-4c39-9dd2-b382cdde65ef" ma:anchorId="d3fdfad7-22a2-47aa-bc5b-de53bde139df" ma:open="false" ma:isKeyword="false">
      <xsd:complexType>
        <xsd:sequence>
          <xsd:element ref="pc:Terms" minOccurs="0" maxOccurs="1"/>
        </xsd:sequence>
      </xsd:complexType>
    </xsd:element>
    <xsd:element name="RILanguageTaxHTField0" ma:index="17" nillable="true" ma:taxonomy="true" ma:internalName="RILanguageTaxHTField0" ma:taxonomyFieldName="RILanguage" ma:displayName="Langue" ma:fieldId="{c7e3734e-a786-4652-bb98-6e7a4dc8cda4}" ma:taxonomyMulti="true" ma:sspId="0ef66dbe-9d4d-47c7-8094-97b828f68765" ma:termSetId="2b6f7e9b-72d8-4c39-9dd2-b382cdde65ef" ma:anchorId="216408cd-2d56-4fdf-a6f2-b407a6eb465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fd8d87-ea47-44bb-afd6-b4d99b1d9c1f" elementFormDefault="qualified">
    <xsd:import namespace="http://schemas.microsoft.com/office/2006/documentManagement/types"/>
    <xsd:import namespace="http://schemas.microsoft.com/office/infopath/2007/PartnerControls"/>
    <xsd:element name="TaxCatchAll" ma:index="18" nillable="true" ma:displayName="Colonne Attraper tout de Taxonomie" ma:hidden="true" ma:list="{7dc22c6c-0b67-4097-b867-927b71770b39}" ma:internalName="TaxCatchAll" ma:showField="CatchAllData"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gde733b7de1f426ba66c11d7c4a6ad8f" ma:index="21" nillable="true" ma:displayName="Document Publicationtype_0" ma:hidden="true" ma:internalName="gde733b7de1f426ba66c11d7c4a6ad8f">
      <xsd:simpleType>
        <xsd:restriction base="dms:Note"/>
      </xsd:simpleType>
    </xsd:element>
    <xsd:element name="TaxCatchAllLabel" ma:index="22" nillable="true" ma:displayName="Colonne Attraper tout de Taxonomie1" ma:hidden="true" ma:list="{7dc22c6c-0b67-4097-b867-927b71770b39}" ma:internalName="TaxCatchAllLabel" ma:readOnly="true" ma:showField="CatchAllDataLabel"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cc6d4d0f41a44532aeb7bee41b15f208" ma:index="23" nillable="true" ma:taxonomy="true" ma:internalName="cc6d4d0f41a44532aeb7bee41b15f208" ma:taxonomyFieldName="Publication_x0020_type_x0020_for_x0020_documents" ma:displayName="Publication type for documents" ma:default="" ma:fieldId="{cc6d4d0f-41a4-4532-aeb7-bee41b15f208}" ma:taxonomyMulti="true" ma:sspId="0ef66dbe-9d4d-47c7-8094-97b828f68765" ma:termSetId="2b6f7e9b-72d8-4c39-9dd2-b382cdde65ef" ma:anchorId="22490f7c-4f41-43c8-a5b3-f62c4d13df9a"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IDocInitialCreationDate xmlns="f15eea43-7fa7-45cf-8dc0-d5244e2cd467">2014-11-25T23:00:00+00:00</RIDocInitialCreationDate>
    <RITargetGroupTaxHTField0 xmlns="f15eea43-7fa7-45cf-8dc0-d5244e2cd467">
      <Terms xmlns="http://schemas.microsoft.com/office/infopath/2007/PartnerControls">
        <TermInfo xmlns="http://schemas.microsoft.com/office/infopath/2007/PartnerControls">
          <TermName xmlns="http://schemas.microsoft.com/office/infopath/2007/PartnerControls">Hôpital général</TermName>
          <TermId xmlns="http://schemas.microsoft.com/office/infopath/2007/PartnerControls">2072517b-c14b-4631-aa17-bb49afc2ae96</TermId>
        </TermInfo>
        <TermInfo xmlns="http://schemas.microsoft.com/office/infopath/2007/PartnerControls">
          <TermName xmlns="http://schemas.microsoft.com/office/infopath/2007/PartnerControls">Médecin</TermName>
          <TermId xmlns="http://schemas.microsoft.com/office/infopath/2007/PartnerControls">d8a1e59b-bcd7-4d2f-b75c-23b993f6e1ad</TermId>
        </TermInfo>
        <TermInfo xmlns="http://schemas.microsoft.com/office/infopath/2007/PartnerControls">
          <TermName xmlns="http://schemas.microsoft.com/office/infopath/2007/PartnerControls">Citoyen</TermName>
          <TermId xmlns="http://schemas.microsoft.com/office/infopath/2007/PartnerControls">3d4050dd-0cb5-49a7-892e-7750ff79cdf8</TermId>
        </TermInfo>
      </Terms>
    </RITargetGroupTaxHTField0>
    <RILanguageTaxHTField0 xmlns="f15eea43-7fa7-45cf-8dc0-d5244e2cd467">
      <Terms xmlns="http://schemas.microsoft.com/office/infopath/2007/PartnerControls">
        <TermInfo xmlns="http://schemas.microsoft.com/office/infopath/2007/PartnerControls">
          <TermName xmlns="http://schemas.microsoft.com/office/infopath/2007/PartnerControls">Anglais</TermName>
          <TermId xmlns="http://schemas.microsoft.com/office/infopath/2007/PartnerControls">3ff63eb2-bffd-484b-b998-4c3ff467b561</TermId>
        </TermInfo>
      </Terms>
    </RILanguageTaxHTField0>
    <TaxCatchAll xmlns="61fd8d87-ea47-44bb-afd6-b4d99b1d9c1f">
      <Value>62</Value>
      <Value>29</Value>
      <Value>107</Value>
      <Value>18</Value>
      <Value>20</Value>
    </TaxCatchAll>
    <RIDocSummary xmlns="f15eea43-7fa7-45cf-8dc0-d5244e2cd467" xsi:nil="true"/>
    <RIThemeTaxHTField0 xmlns="f15eea43-7fa7-45cf-8dc0-d5244e2cd467">
      <Terms xmlns="http://schemas.microsoft.com/office/infopath/2007/PartnerControls">
        <TermInfo xmlns="http://schemas.microsoft.com/office/infopath/2007/PartnerControls">
          <TermName xmlns="http://schemas.microsoft.com/office/infopath/2007/PartnerControls">Remboursement des soins</TermName>
          <TermId xmlns="http://schemas.microsoft.com/office/infopath/2007/PartnerControls">733bdba3-12c9-4853-afaa-2f907b76ddd0</TermId>
        </TermInfo>
      </Terms>
    </RIThemeTaxHTField0>
    <RIDocTypeTaxHTField0 xmlns="f15eea43-7fa7-45cf-8dc0-d5244e2cd467">
      <Terms xmlns="http://schemas.microsoft.com/office/infopath/2007/PartnerControls"/>
    </RIDocTypeTaxHTField0>
    <cc6d4d0f41a44532aeb7bee41b15f208 xmlns="61fd8d87-ea47-44bb-afd6-b4d99b1d9c1f">
      <Terms xmlns="http://schemas.microsoft.com/office/infopath/2007/PartnerControls"/>
    </cc6d4d0f41a44532aeb7bee41b15f208>
    <PublishingExpirationDate xmlns="http://schemas.microsoft.com/sharepoint/v3" xsi:nil="true"/>
    <PublishingStartDate xmlns="http://schemas.microsoft.com/sharepoint/v3" xsi:nil="true"/>
    <gde733b7de1f426ba66c11d7c4a6ad8f xmlns="61fd8d87-ea47-44bb-afd6-b4d99b1d9c1f" xsi:nil="true"/>
  </documentManagement>
</p:properties>
</file>

<file path=customXml/itemProps1.xml><?xml version="1.0" encoding="utf-8"?>
<ds:datastoreItem xmlns:ds="http://schemas.openxmlformats.org/officeDocument/2006/customXml" ds:itemID="{B71A20F4-CD1B-4174-AC36-C8BBDE82AA23}"/>
</file>

<file path=customXml/itemProps2.xml><?xml version="1.0" encoding="utf-8"?>
<ds:datastoreItem xmlns:ds="http://schemas.openxmlformats.org/officeDocument/2006/customXml" ds:itemID="{4ACC7AD5-51B5-4417-9024-A37F1078FCCC}"/>
</file>

<file path=customXml/itemProps3.xml><?xml version="1.0" encoding="utf-8"?>
<ds:datastoreItem xmlns:ds="http://schemas.openxmlformats.org/officeDocument/2006/customXml" ds:itemID="{C90A3108-E462-44D1-B15A-CDDFE874D71C}"/>
</file>

<file path=docProps/app.xml><?xml version="1.0" encoding="utf-8"?>
<Properties xmlns="http://schemas.openxmlformats.org/officeDocument/2006/extended-properties" xmlns:vt="http://schemas.openxmlformats.org/officeDocument/2006/docPropsVTypes">
  <TotalTime>0</TotalTime>
  <Words>375</Words>
  <Application>Microsoft Office PowerPoint</Application>
  <PresentationFormat>On-screen Show (4:3)</PresentationFormat>
  <Paragraphs>37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Thème Office</vt:lpstr>
      <vt:lpstr>PowerPoint Presentation</vt:lpstr>
      <vt:lpstr>Procedure</vt:lpstr>
      <vt:lpstr>Decision Agreement Council (1)</vt:lpstr>
      <vt:lpstr>Decision Agreement Council (2)</vt:lpstr>
      <vt:lpstr>Bills</vt:lpstr>
      <vt:lpstr>Payments</vt:lpstr>
      <vt:lpstr>Transportation costs and accommodation expenses </vt:lpstr>
    </vt:vector>
  </TitlesOfParts>
  <Company>R.I.Z.I.V. - I.N.A.M.I.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Scheme and explanations</dc:title>
  <dc:creator>Fabienne Vander Donckt</dc:creator>
  <cp:lastModifiedBy>Linda Vandenberg</cp:lastModifiedBy>
  <cp:revision>121</cp:revision>
  <cp:lastPrinted>2014-08-06T11:07:27Z</cp:lastPrinted>
  <dcterms:created xsi:type="dcterms:W3CDTF">2013-03-21T13:59:38Z</dcterms:created>
  <dcterms:modified xsi:type="dcterms:W3CDTF">2014-10-09T08:03:34Z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0x01010068B932EBA4214624B1E6C758B674AA3900878AE0BF14248048B0F623A599AB54C9</vt:lpwstr>
  </property>
  <property fmtid="{D5CDD505-2E9C-101B-9397-08002B2CF9AE}" pid="3" name="RITargetGroup">
    <vt:lpwstr>62;#Hôpital général|2072517b-c14b-4631-aa17-bb49afc2ae96;#29;#Médecin|d8a1e59b-bcd7-4d2f-b75c-23b993f6e1ad;#20;#Citoyen|3d4050dd-0cb5-49a7-892e-7750ff79cdf8</vt:lpwstr>
  </property>
  <property fmtid="{D5CDD505-2E9C-101B-9397-08002B2CF9AE}" pid="4" name="RITheme">
    <vt:lpwstr>18;#Remboursement des soins|733bdba3-12c9-4853-afaa-2f907b76ddd0</vt:lpwstr>
  </property>
  <property fmtid="{D5CDD505-2E9C-101B-9397-08002B2CF9AE}" pid="5" name="RILanguage">
    <vt:lpwstr>107;#Anglais|3ff63eb2-bffd-484b-b998-4c3ff467b561</vt:lpwstr>
  </property>
  <property fmtid="{D5CDD505-2E9C-101B-9397-08002B2CF9AE}" pid="6" name="RIDocType">
    <vt:lpwstr/>
  </property>
</Properties>
</file>