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5.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theme/theme1.xml" ContentType="application/vnd.openxmlformats-officedocument.them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4"/>
  </p:handoutMasterIdLst>
  <p:sldIdLst>
    <p:sldId id="256" r:id="rId2"/>
    <p:sldId id="263" r:id="rId3"/>
    <p:sldId id="264" r:id="rId4"/>
    <p:sldId id="265" r:id="rId5"/>
    <p:sldId id="271" r:id="rId6"/>
    <p:sldId id="272" r:id="rId7"/>
    <p:sldId id="290" r:id="rId8"/>
    <p:sldId id="273" r:id="rId9"/>
    <p:sldId id="286" r:id="rId10"/>
    <p:sldId id="274" r:id="rId11"/>
    <p:sldId id="278" r:id="rId12"/>
    <p:sldId id="275" r:id="rId13"/>
    <p:sldId id="280" r:id="rId14"/>
    <p:sldId id="292" r:id="rId15"/>
    <p:sldId id="293" r:id="rId16"/>
    <p:sldId id="291" r:id="rId17"/>
    <p:sldId id="276" r:id="rId18"/>
    <p:sldId id="287" r:id="rId19"/>
    <p:sldId id="277" r:id="rId20"/>
    <p:sldId id="295" r:id="rId21"/>
    <p:sldId id="285" r:id="rId22"/>
    <p:sldId id="288" r:id="rId2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Yoeriska Antonissen" initials="ya3836"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13" autoAdjust="0"/>
  </p:normalViewPr>
  <p:slideViewPr>
    <p:cSldViewPr>
      <p:cViewPr varScale="1">
        <p:scale>
          <a:sx n="70" d="100"/>
          <a:sy n="70" d="100"/>
        </p:scale>
        <p:origin x="-115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A3CEEB1F-79AB-40C5-BD65-D321CBD645E0}" type="datetimeFigureOut">
              <a:rPr lang="en-US" smtClean="0"/>
              <a:pPr/>
              <a:t>4/1/2015</a:t>
            </a:fld>
            <a:endParaRPr lang="en-US"/>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31BCDE95-85A1-42AA-AC57-E989B494075A}" type="slidenum">
              <a:rPr lang="en-US" smtClean="0"/>
              <a:pPr/>
              <a:t>‹#›</a:t>
            </a:fld>
            <a:endParaRPr lang="en-US"/>
          </a:p>
        </p:txBody>
      </p:sp>
    </p:spTree>
    <p:extLst>
      <p:ext uri="{BB962C8B-B14F-4D97-AF65-F5344CB8AC3E}">
        <p14:creationId xmlns:p14="http://schemas.microsoft.com/office/powerpoint/2010/main" val="240381738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www.riziv.fgov.be/SiteCollectionDocuments/lijst_nominatieve_TPE_geneesmiddelen.pdf"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www.riziv.fgov.be/nl/professionals/andere-professionals/tariferingsdiensten/Paginas/default.aspx"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mailto:bertrand.dirie@inami.fgov.be" TargetMode="External"/><Relationship Id="rId4" Type="http://schemas.openxmlformats.org/officeDocument/2006/relationships/hyperlink" Target="mailto:yoeriska.antonissen@riziv.fgov.be"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57864" y="609600"/>
            <a:ext cx="8228936" cy="5105400"/>
          </a:xfrm>
          <a:prstGeom prst="rect">
            <a:avLst/>
          </a:prstGeom>
          <a:solidFill>
            <a:schemeClr val="accent5">
              <a:lumMod val="40000"/>
              <a:lumOff val="60000"/>
            </a:schemeClr>
          </a:soli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10405" y="1905000"/>
            <a:ext cx="7772400" cy="2514599"/>
          </a:xfrm>
        </p:spPr>
        <p:txBody>
          <a:bodyPr>
            <a:normAutofit fontScale="90000"/>
          </a:bodyPr>
          <a:lstStyle/>
          <a:p>
            <a:r>
              <a:rPr lang="en-GB" b="1" dirty="0" err="1" smtClean="0">
                <a:solidFill>
                  <a:schemeClr val="accent5">
                    <a:lumMod val="50000"/>
                  </a:schemeClr>
                </a:solidFill>
                <a:effectLst>
                  <a:outerShdw blurRad="38100" dist="38100" dir="2700000" algn="tl">
                    <a:srgbClr val="000000">
                      <a:alpha val="43137"/>
                    </a:srgbClr>
                  </a:outerShdw>
                </a:effectLst>
              </a:rPr>
              <a:t>Tarifering</a:t>
            </a:r>
            <a:r>
              <a:rPr lang="en-GB" b="1" dirty="0" smtClean="0">
                <a:solidFill>
                  <a:schemeClr val="accent5">
                    <a:lumMod val="50000"/>
                  </a:schemeClr>
                </a:solidFill>
                <a:effectLst>
                  <a:outerShdw blurRad="38100" dist="38100" dir="2700000" algn="tl">
                    <a:srgbClr val="000000">
                      <a:alpha val="43137"/>
                    </a:srgbClr>
                  </a:outerShdw>
                </a:effectLst>
              </a:rPr>
              <a:t> per </a:t>
            </a:r>
            <a:r>
              <a:rPr lang="en-GB" b="1" dirty="0" err="1" smtClean="0">
                <a:solidFill>
                  <a:schemeClr val="accent5">
                    <a:lumMod val="50000"/>
                  </a:schemeClr>
                </a:solidFill>
                <a:effectLst>
                  <a:outerShdw blurRad="38100" dist="38100" dir="2700000" algn="tl">
                    <a:srgbClr val="000000">
                      <a:alpha val="43137"/>
                    </a:srgbClr>
                  </a:outerShdw>
                </a:effectLst>
              </a:rPr>
              <a:t>eenheid</a:t>
            </a:r>
            <a:r>
              <a:rPr lang="en-GB" b="1" dirty="0" smtClean="0">
                <a:solidFill>
                  <a:schemeClr val="accent5">
                    <a:lumMod val="50000"/>
                  </a:schemeClr>
                </a:solidFill>
                <a:effectLst>
                  <a:outerShdw blurRad="38100" dist="38100" dir="2700000" algn="tl">
                    <a:srgbClr val="000000">
                      <a:alpha val="43137"/>
                    </a:srgbClr>
                  </a:outerShdw>
                </a:effectLst>
              </a:rPr>
              <a:t> </a:t>
            </a:r>
            <a:br>
              <a:rPr lang="en-GB" b="1" dirty="0" smtClean="0">
                <a:solidFill>
                  <a:schemeClr val="accent5">
                    <a:lumMod val="50000"/>
                  </a:schemeClr>
                </a:solidFill>
                <a:effectLst>
                  <a:outerShdw blurRad="38100" dist="38100" dir="2700000" algn="tl">
                    <a:srgbClr val="000000">
                      <a:alpha val="43137"/>
                    </a:srgbClr>
                  </a:outerShdw>
                </a:effectLst>
              </a:rPr>
            </a:br>
            <a:r>
              <a:rPr lang="en-GB" b="1" dirty="0" smtClean="0">
                <a:solidFill>
                  <a:schemeClr val="accent5">
                    <a:lumMod val="50000"/>
                  </a:schemeClr>
                </a:solidFill>
                <a:effectLst>
                  <a:outerShdw blurRad="38100" dist="38100" dir="2700000" algn="tl">
                    <a:srgbClr val="000000">
                      <a:alpha val="43137"/>
                    </a:srgbClr>
                  </a:outerShdw>
                </a:effectLst>
              </a:rPr>
              <a:t>per </a:t>
            </a:r>
            <a:r>
              <a:rPr lang="en-GB" b="1" dirty="0" err="1" smtClean="0">
                <a:solidFill>
                  <a:schemeClr val="accent5">
                    <a:lumMod val="50000"/>
                  </a:schemeClr>
                </a:solidFill>
                <a:effectLst>
                  <a:outerShdw blurRad="38100" dist="38100" dir="2700000" algn="tl">
                    <a:srgbClr val="000000">
                      <a:alpha val="43137"/>
                    </a:srgbClr>
                  </a:outerShdw>
                </a:effectLst>
              </a:rPr>
              <a:t>periode</a:t>
            </a:r>
            <a:r>
              <a:rPr lang="en-GB" b="1" dirty="0">
                <a:solidFill>
                  <a:schemeClr val="accent5">
                    <a:lumMod val="50000"/>
                  </a:schemeClr>
                </a:solidFill>
                <a:effectLst>
                  <a:outerShdw blurRad="38100" dist="38100" dir="2700000" algn="tl">
                    <a:srgbClr val="000000">
                      <a:alpha val="43137"/>
                    </a:srgbClr>
                  </a:outerShdw>
                </a:effectLst>
              </a:rPr>
              <a:t> </a:t>
            </a:r>
            <a:r>
              <a:rPr lang="en-GB" b="1" dirty="0" smtClean="0">
                <a:solidFill>
                  <a:schemeClr val="accent5">
                    <a:lumMod val="50000"/>
                  </a:schemeClr>
                </a:solidFill>
                <a:effectLst>
                  <a:outerShdw blurRad="38100" dist="38100" dir="2700000" algn="tl">
                    <a:srgbClr val="000000">
                      <a:alpha val="43137"/>
                    </a:srgbClr>
                  </a:outerShdw>
                </a:effectLst>
              </a:rPr>
              <a:t>(RVT-ROB)</a:t>
            </a:r>
            <a:br>
              <a:rPr lang="en-GB" b="1" dirty="0" smtClean="0">
                <a:solidFill>
                  <a:schemeClr val="accent5">
                    <a:lumMod val="50000"/>
                  </a:schemeClr>
                </a:solidFill>
                <a:effectLst>
                  <a:outerShdw blurRad="38100" dist="38100" dir="2700000" algn="tl">
                    <a:srgbClr val="000000">
                      <a:alpha val="43137"/>
                    </a:srgbClr>
                  </a:outerShdw>
                </a:effectLst>
              </a:rPr>
            </a:br>
            <a:r>
              <a:rPr lang="en-GB" b="1" dirty="0" smtClean="0">
                <a:solidFill>
                  <a:schemeClr val="accent5">
                    <a:lumMod val="50000"/>
                  </a:schemeClr>
                </a:solidFill>
                <a:effectLst>
                  <a:outerShdw blurRad="38100" dist="38100" dir="2700000" algn="tl">
                    <a:srgbClr val="000000">
                      <a:alpha val="43137"/>
                    </a:srgbClr>
                  </a:outerShdw>
                </a:effectLst>
              </a:rPr>
              <a:t/>
            </a:r>
            <a:br>
              <a:rPr lang="en-GB" b="1" dirty="0" smtClean="0">
                <a:solidFill>
                  <a:schemeClr val="accent5">
                    <a:lumMod val="50000"/>
                  </a:schemeClr>
                </a:solidFill>
                <a:effectLst>
                  <a:outerShdw blurRad="38100" dist="38100" dir="2700000" algn="tl">
                    <a:srgbClr val="000000">
                      <a:alpha val="43137"/>
                    </a:srgbClr>
                  </a:outerShdw>
                </a:effectLst>
              </a:rPr>
            </a:br>
            <a:r>
              <a:rPr lang="en-GB" sz="3600" b="1" dirty="0" smtClean="0">
                <a:solidFill>
                  <a:schemeClr val="accent5">
                    <a:lumMod val="50000"/>
                  </a:schemeClr>
                </a:solidFill>
                <a:effectLst>
                  <a:outerShdw blurRad="38100" dist="38100" dir="2700000" algn="tl">
                    <a:srgbClr val="000000">
                      <a:alpha val="43137"/>
                    </a:srgbClr>
                  </a:outerShdw>
                </a:effectLst>
              </a:rPr>
              <a:t>01.04.2015</a:t>
            </a:r>
            <a:endParaRPr lang="nl-NL" sz="3600" dirty="0">
              <a:solidFill>
                <a:schemeClr val="accent5">
                  <a:lumMod val="50000"/>
                </a:schemeClr>
              </a:solidFill>
              <a:effectLst>
                <a:outerShdw blurRad="38100" dist="38100" dir="2700000" algn="tl">
                  <a:srgbClr val="000000">
                    <a:alpha val="43137"/>
                  </a:srgbClr>
                </a:outerShdw>
              </a:effectLst>
            </a:endParaRPr>
          </a:p>
        </p:txBody>
      </p:sp>
      <p:cxnSp>
        <p:nvCxnSpPr>
          <p:cNvPr id="5" name="Straight Connector 4"/>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10" name="Picture 9"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11" name="Picture 10"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12" name="TextBox 11"/>
          <p:cNvSpPr txBox="1"/>
          <p:nvPr/>
        </p:nvSpPr>
        <p:spPr>
          <a:xfrm>
            <a:off x="1447800" y="6172200"/>
            <a:ext cx="6400800" cy="276999"/>
          </a:xfrm>
          <a:prstGeom prst="rect">
            <a:avLst/>
          </a:prstGeom>
          <a:noFill/>
        </p:spPr>
        <p:txBody>
          <a:bodyPr wrap="square" rtlCol="0">
            <a:spAutoFit/>
          </a:bodyPr>
          <a:lstStyle/>
          <a:p>
            <a:pPr algn="ctr"/>
            <a:r>
              <a:rPr lang="nl-NL" sz="1200" dirty="0" smtClean="0">
                <a:solidFill>
                  <a:schemeClr val="accent5">
                    <a:lumMod val="75000"/>
                  </a:schemeClr>
                </a:solidFill>
              </a:rPr>
              <a:t>Tarifering per eenheid per periode (RVT-ROB)</a:t>
            </a:r>
            <a:endParaRPr lang="nl-NL" sz="1200" dirty="0">
              <a:solidFill>
                <a:schemeClr val="accent5">
                  <a:lumMod val="75000"/>
                </a:schemeClr>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Tarifering per eenheid per periode (RVT-ROB)</a:t>
            </a:r>
          </a:p>
        </p:txBody>
      </p:sp>
      <p:sp>
        <p:nvSpPr>
          <p:cNvPr id="3" name="Content Placeholder 2"/>
          <p:cNvSpPr>
            <a:spLocks noGrp="1"/>
          </p:cNvSpPr>
          <p:nvPr>
            <p:ph idx="1"/>
          </p:nvPr>
        </p:nvSpPr>
        <p:spPr>
          <a:xfrm>
            <a:off x="456536" y="1143000"/>
            <a:ext cx="8229600" cy="4648200"/>
          </a:xfrm>
        </p:spPr>
        <p:txBody>
          <a:bodyPr>
            <a:noAutofit/>
          </a:bodyPr>
          <a:lstStyle/>
          <a:p>
            <a:pPr marL="0" indent="0">
              <a:buNone/>
            </a:pPr>
            <a:r>
              <a:rPr lang="nl-BE" sz="2000" b="1" dirty="0">
                <a:solidFill>
                  <a:schemeClr val="accent5">
                    <a:lumMod val="50000"/>
                  </a:schemeClr>
                </a:solidFill>
              </a:rPr>
              <a:t>Aanpassingen</a:t>
            </a:r>
            <a:r>
              <a:rPr lang="nl-BE" sz="2000" dirty="0">
                <a:solidFill>
                  <a:schemeClr val="accent5">
                    <a:lumMod val="50000"/>
                  </a:schemeClr>
                </a:solidFill>
              </a:rPr>
              <a:t> op het vlak van het </a:t>
            </a:r>
            <a:r>
              <a:rPr lang="nl-BE" sz="2000" b="1" dirty="0">
                <a:solidFill>
                  <a:schemeClr val="accent5">
                    <a:lumMod val="50000"/>
                  </a:schemeClr>
                </a:solidFill>
              </a:rPr>
              <a:t>tariferen</a:t>
            </a:r>
            <a:r>
              <a:rPr lang="nl-BE" sz="2000" dirty="0">
                <a:solidFill>
                  <a:schemeClr val="accent5">
                    <a:lumMod val="50000"/>
                  </a:schemeClr>
                </a:solidFill>
              </a:rPr>
              <a:t> van vergoedbare farmaceutische specialiteiten</a:t>
            </a:r>
          </a:p>
          <a:p>
            <a:pPr marL="0" indent="0">
              <a:buNone/>
            </a:pPr>
            <a:endParaRPr lang="nl-BE" sz="1200" b="1" dirty="0"/>
          </a:p>
          <a:p>
            <a:pPr marL="0" indent="0" algn="just">
              <a:buNone/>
            </a:pPr>
            <a:r>
              <a:rPr lang="nl-BE" sz="2000" dirty="0"/>
              <a:t>De tarifering </a:t>
            </a:r>
            <a:r>
              <a:rPr lang="nl-BE" sz="2000" dirty="0" smtClean="0"/>
              <a:t>zal </a:t>
            </a:r>
            <a:r>
              <a:rPr lang="nl-BE" sz="2000" dirty="0"/>
              <a:t>gebeuren d.m.v. </a:t>
            </a:r>
            <a:endParaRPr lang="nl-BE" sz="2000" dirty="0" smtClean="0"/>
          </a:p>
          <a:p>
            <a:pPr algn="just"/>
            <a:r>
              <a:rPr lang="nl-BE" sz="2000" dirty="0" smtClean="0"/>
              <a:t>een </a:t>
            </a:r>
            <a:r>
              <a:rPr lang="nl-BE" sz="2000" dirty="0"/>
              <a:t>nieuwe (en lagere) </a:t>
            </a:r>
            <a:r>
              <a:rPr lang="nl-BE" sz="2000" dirty="0" smtClean="0"/>
              <a:t>vergoedingsbasis en prijs </a:t>
            </a:r>
            <a:r>
              <a:rPr lang="nl-BE" sz="2000" dirty="0"/>
              <a:t>per eenheid (***) </a:t>
            </a:r>
            <a:endParaRPr lang="nl-BE" sz="2000" dirty="0" smtClean="0"/>
          </a:p>
          <a:p>
            <a:pPr algn="just"/>
            <a:r>
              <a:rPr lang="nl-BE" sz="2000" dirty="0" smtClean="0"/>
              <a:t>een </a:t>
            </a:r>
            <a:r>
              <a:rPr lang="nl-BE" sz="2000" dirty="0"/>
              <a:t>remgeld per eenheid </a:t>
            </a:r>
            <a:endParaRPr lang="nl-BE" sz="2000" dirty="0" smtClean="0"/>
          </a:p>
          <a:p>
            <a:pPr marL="0" indent="0" algn="just">
              <a:buNone/>
            </a:pPr>
            <a:endParaRPr lang="nl-BE" sz="1200" dirty="0" smtClean="0"/>
          </a:p>
          <a:p>
            <a:pPr marL="0" indent="0" algn="just">
              <a:buNone/>
            </a:pPr>
            <a:r>
              <a:rPr lang="nl-BE" sz="2000" dirty="0" smtClean="0"/>
              <a:t>beiden </a:t>
            </a:r>
            <a:r>
              <a:rPr lang="nl-BE" sz="2000" dirty="0"/>
              <a:t>berekend </a:t>
            </a:r>
            <a:r>
              <a:rPr lang="nl-BE" sz="2000" dirty="0" smtClean="0"/>
              <a:t>uitgaande </a:t>
            </a:r>
            <a:r>
              <a:rPr lang="nl-BE" sz="2000" dirty="0"/>
              <a:t>van de grootste beschikbare </a:t>
            </a:r>
            <a:r>
              <a:rPr lang="nl-BE" sz="2000" dirty="0" smtClean="0"/>
              <a:t>publieksverpakking</a:t>
            </a:r>
            <a:endParaRPr lang="nl-BE" sz="2000" dirty="0"/>
          </a:p>
          <a:p>
            <a:pPr marL="0" indent="0" algn="just">
              <a:buNone/>
            </a:pPr>
            <a:endParaRPr lang="en-US" sz="2000" dirty="0"/>
          </a:p>
          <a:p>
            <a:pPr marL="0" indent="0">
              <a:buNone/>
            </a:pPr>
            <a:endParaRPr lang="nl-BE" sz="2000" dirty="0" smtClean="0"/>
          </a:p>
          <a:p>
            <a:pPr marL="0" indent="0">
              <a:buNone/>
            </a:pPr>
            <a:endParaRPr lang="nl-BE" sz="2000" dirty="0"/>
          </a:p>
          <a:p>
            <a:pPr marL="0" indent="0">
              <a:buNone/>
            </a:pPr>
            <a:endParaRPr lang="nl-BE" sz="2000" dirty="0" smtClean="0"/>
          </a:p>
          <a:p>
            <a:pPr marL="0" indent="0">
              <a:buNone/>
            </a:pPr>
            <a:endParaRPr lang="nl-BE" sz="2000" dirty="0" smtClean="0"/>
          </a:p>
          <a:p>
            <a:pPr marL="0" indent="0">
              <a:buNone/>
            </a:pPr>
            <a:r>
              <a:rPr lang="nl-BE" sz="2000" dirty="0" smtClean="0"/>
              <a:t>beiden vermeld op de lijst van de vergoedbare farmaceutische specialiteiten</a:t>
            </a:r>
            <a:endParaRPr lang="en-US" sz="2000" dirty="0"/>
          </a:p>
        </p:txBody>
      </p:sp>
      <p:sp>
        <p:nvSpPr>
          <p:cNvPr id="2" name="TextBox 1"/>
          <p:cNvSpPr txBox="1"/>
          <p:nvPr/>
        </p:nvSpPr>
        <p:spPr>
          <a:xfrm>
            <a:off x="1066137" y="3810000"/>
            <a:ext cx="6782464" cy="954107"/>
          </a:xfrm>
          <a:prstGeom prst="rect">
            <a:avLst/>
          </a:prstGeom>
          <a:solidFill>
            <a:schemeClr val="accent5">
              <a:lumMod val="20000"/>
              <a:lumOff val="80000"/>
            </a:schemeClr>
          </a:solidFill>
          <a:ln>
            <a:noFill/>
          </a:ln>
          <a:effectLst/>
        </p:spPr>
        <p:txBody>
          <a:bodyPr wrap="square" rtlCol="0" anchor="ctr">
            <a:spAutoFit/>
          </a:bodyPr>
          <a:lstStyle/>
          <a:p>
            <a:pPr algn="ctr"/>
            <a:r>
              <a:rPr lang="nl-BE" sz="1400" dirty="0" smtClean="0"/>
              <a:t>[P/VB ***] =  [P/VB (buiten </a:t>
            </a:r>
            <a:r>
              <a:rPr lang="nl-BE" sz="1400" dirty="0"/>
              <a:t>bedrijf)] </a:t>
            </a:r>
            <a:r>
              <a:rPr lang="nl-BE" sz="1400" dirty="0" smtClean="0"/>
              <a:t> + </a:t>
            </a:r>
            <a:r>
              <a:rPr lang="nl-BE" sz="1400" dirty="0"/>
              <a:t>[economische marge </a:t>
            </a:r>
            <a:r>
              <a:rPr lang="nl-BE" sz="1400" dirty="0" smtClean="0"/>
              <a:t>groothandelaar</a:t>
            </a:r>
            <a:r>
              <a:rPr lang="nl-BE" sz="1400" dirty="0"/>
              <a:t>] </a:t>
            </a:r>
            <a:endParaRPr lang="nl-BE" sz="1400" dirty="0" smtClean="0"/>
          </a:p>
          <a:p>
            <a:pPr algn="ctr"/>
            <a:r>
              <a:rPr lang="nl-BE" sz="1400" dirty="0" smtClean="0"/>
              <a:t>+ </a:t>
            </a:r>
            <a:r>
              <a:rPr lang="nl-BE" sz="1400" dirty="0"/>
              <a:t>[economische marge </a:t>
            </a:r>
            <a:r>
              <a:rPr lang="nl-BE" sz="1400" dirty="0" err="1" smtClean="0"/>
              <a:t>officina</a:t>
            </a:r>
            <a:r>
              <a:rPr lang="nl-BE" sz="1400" dirty="0" smtClean="0"/>
              <a:t>-apotheker] (</a:t>
            </a:r>
            <a:r>
              <a:rPr lang="nl-BE" sz="1400" dirty="0"/>
              <a:t>btw inbegrepen</a:t>
            </a:r>
            <a:r>
              <a:rPr lang="nl-BE" sz="1400" dirty="0" smtClean="0"/>
              <a:t>)/het </a:t>
            </a:r>
            <a:r>
              <a:rPr lang="nl-BE" sz="1400" dirty="0"/>
              <a:t>aantal </a:t>
            </a:r>
            <a:r>
              <a:rPr lang="nl-BE" sz="1400" dirty="0" smtClean="0"/>
              <a:t>eenheden</a:t>
            </a:r>
          </a:p>
          <a:p>
            <a:pPr algn="ctr"/>
            <a:endParaRPr lang="nl-BE" sz="1400" dirty="0" smtClean="0"/>
          </a:p>
          <a:p>
            <a:pPr algn="ctr"/>
            <a:r>
              <a:rPr lang="nl-BE" sz="1400" i="1" dirty="0" smtClean="0"/>
              <a:t>(P: prijs – VB: vergoedingsbasis)</a:t>
            </a:r>
            <a:endParaRPr lang="en-US" sz="1400" i="1" dirty="0"/>
          </a:p>
        </p:txBody>
      </p:sp>
      <p:sp>
        <p:nvSpPr>
          <p:cNvPr id="11" name="TextBox 10"/>
          <p:cNvSpPr txBox="1"/>
          <p:nvPr/>
        </p:nvSpPr>
        <p:spPr>
          <a:xfrm>
            <a:off x="1066137" y="4908321"/>
            <a:ext cx="6782464" cy="307777"/>
          </a:xfrm>
          <a:prstGeom prst="rect">
            <a:avLst/>
          </a:prstGeom>
          <a:solidFill>
            <a:schemeClr val="accent5">
              <a:lumMod val="20000"/>
              <a:lumOff val="80000"/>
            </a:schemeClr>
          </a:solidFill>
          <a:ln>
            <a:noFill/>
          </a:ln>
          <a:effectLst/>
        </p:spPr>
        <p:txBody>
          <a:bodyPr wrap="square" rtlCol="0" anchor="ctr">
            <a:spAutoFit/>
          </a:bodyPr>
          <a:lstStyle/>
          <a:p>
            <a:pPr algn="ctr"/>
            <a:r>
              <a:rPr lang="nl-BE" sz="1400" dirty="0" smtClean="0"/>
              <a:t>[remgeld ***] = [remgeld]/het </a:t>
            </a:r>
            <a:r>
              <a:rPr lang="nl-BE" sz="1400" dirty="0"/>
              <a:t>aantal </a:t>
            </a:r>
            <a:r>
              <a:rPr lang="nl-BE" sz="1400" dirty="0" smtClean="0"/>
              <a:t>eenheden</a:t>
            </a:r>
          </a:p>
        </p:txBody>
      </p:sp>
      <p:sp>
        <p:nvSpPr>
          <p:cNvPr id="12" name="Rounded Rectangle 11"/>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a:solidFill>
                  <a:schemeClr val="bg1"/>
                </a:solidFill>
              </a:rPr>
              <a:t>Concrete uitwerking</a:t>
            </a:r>
            <a:endParaRPr lang="en-US" sz="2000" b="1" dirty="0">
              <a:solidFill>
                <a:schemeClr val="bg1"/>
              </a:solidFill>
            </a:endParaRPr>
          </a:p>
        </p:txBody>
      </p:sp>
    </p:spTree>
    <p:extLst>
      <p:ext uri="{BB962C8B-B14F-4D97-AF65-F5344CB8AC3E}">
        <p14:creationId xmlns:p14="http://schemas.microsoft.com/office/powerpoint/2010/main" val="227203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Tarifering per eenheid per periode (RVT-ROB)</a:t>
            </a:r>
          </a:p>
        </p:txBody>
      </p:sp>
      <p:sp>
        <p:nvSpPr>
          <p:cNvPr id="3" name="Content Placeholder 2"/>
          <p:cNvSpPr>
            <a:spLocks noGrp="1"/>
          </p:cNvSpPr>
          <p:nvPr>
            <p:ph idx="1"/>
          </p:nvPr>
        </p:nvSpPr>
        <p:spPr>
          <a:xfrm>
            <a:off x="456536" y="1143000"/>
            <a:ext cx="8229600" cy="4525963"/>
          </a:xfrm>
        </p:spPr>
        <p:txBody>
          <a:bodyPr>
            <a:noAutofit/>
          </a:bodyPr>
          <a:lstStyle/>
          <a:p>
            <a:pPr marL="0" indent="0">
              <a:buNone/>
            </a:pPr>
            <a:r>
              <a:rPr lang="nl-BE" sz="2000" b="1" dirty="0">
                <a:solidFill>
                  <a:schemeClr val="accent5">
                    <a:lumMod val="50000"/>
                  </a:schemeClr>
                </a:solidFill>
              </a:rPr>
              <a:t>Aanpassingen</a:t>
            </a:r>
            <a:r>
              <a:rPr lang="nl-BE" sz="2000" dirty="0">
                <a:solidFill>
                  <a:schemeClr val="accent5">
                    <a:lumMod val="50000"/>
                  </a:schemeClr>
                </a:solidFill>
              </a:rPr>
              <a:t> op het vlak van het </a:t>
            </a:r>
            <a:r>
              <a:rPr lang="nl-BE" sz="2000" b="1" dirty="0">
                <a:solidFill>
                  <a:schemeClr val="accent5">
                    <a:lumMod val="50000"/>
                  </a:schemeClr>
                </a:solidFill>
              </a:rPr>
              <a:t>tariferen</a:t>
            </a:r>
            <a:r>
              <a:rPr lang="nl-BE" sz="2000" dirty="0">
                <a:solidFill>
                  <a:schemeClr val="accent5">
                    <a:lumMod val="50000"/>
                  </a:schemeClr>
                </a:solidFill>
              </a:rPr>
              <a:t> van vergoedbare farmaceutische specialiteiten</a:t>
            </a:r>
          </a:p>
          <a:p>
            <a:pPr marL="0" indent="0">
              <a:buNone/>
            </a:pPr>
            <a:endParaRPr lang="nl-BE" sz="2000" b="1" dirty="0"/>
          </a:p>
          <a:p>
            <a:pPr marL="0" indent="0" algn="just">
              <a:buNone/>
            </a:pPr>
            <a:r>
              <a:rPr lang="nl-BE" sz="2000" dirty="0" smtClean="0"/>
              <a:t>Prijsstructuur:</a:t>
            </a:r>
          </a:p>
          <a:p>
            <a:pPr algn="just"/>
            <a:endParaRPr lang="nl-BE" sz="2000" dirty="0"/>
          </a:p>
          <a:p>
            <a:pPr algn="just"/>
            <a:endParaRPr lang="en-US" sz="2000" dirty="0"/>
          </a:p>
        </p:txBody>
      </p:sp>
      <p:sp>
        <p:nvSpPr>
          <p:cNvPr id="2" name="TextBox 1"/>
          <p:cNvSpPr txBox="1"/>
          <p:nvPr/>
        </p:nvSpPr>
        <p:spPr>
          <a:xfrm>
            <a:off x="1066137" y="4800600"/>
            <a:ext cx="7032672" cy="646331"/>
          </a:xfrm>
          <a:prstGeom prst="rect">
            <a:avLst/>
          </a:prstGeom>
          <a:solidFill>
            <a:schemeClr val="accent2">
              <a:lumMod val="20000"/>
              <a:lumOff val="80000"/>
            </a:schemeClr>
          </a:solidFill>
          <a:ln>
            <a:noFill/>
          </a:ln>
          <a:effectLst/>
          <a:scene3d>
            <a:camera prst="orthographicFront">
              <a:rot lat="0" lon="0" rev="0"/>
            </a:camera>
            <a:lightRig rig="chilly" dir="t">
              <a:rot lat="0" lon="0" rev="18480000"/>
            </a:lightRig>
          </a:scene3d>
          <a:sp3d prstMaterial="clear">
            <a:bevelT h="63500"/>
          </a:sp3d>
        </p:spPr>
        <p:txBody>
          <a:bodyPr wrap="square" rtlCol="0">
            <a:spAutoFit/>
          </a:bodyPr>
          <a:lstStyle/>
          <a:p>
            <a:pPr algn="ctr"/>
            <a:r>
              <a:rPr lang="nl-BE" dirty="0"/>
              <a:t>Deze benadering maakt een duidelijk onderscheid mogelijk tussen de bevoegdheden van de FOD Economie </a:t>
            </a:r>
            <a:r>
              <a:rPr lang="nl-BE" dirty="0" smtClean="0"/>
              <a:t>(prijs) en </a:t>
            </a:r>
            <a:r>
              <a:rPr lang="nl-BE" dirty="0"/>
              <a:t>het </a:t>
            </a:r>
            <a:r>
              <a:rPr lang="nl-BE" dirty="0" smtClean="0"/>
              <a:t>RIZIV (honorering). </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638332921"/>
              </p:ext>
            </p:extLst>
          </p:nvPr>
        </p:nvGraphicFramePr>
        <p:xfrm>
          <a:off x="2619374" y="2133600"/>
          <a:ext cx="5457825" cy="2234406"/>
        </p:xfrm>
        <a:graphic>
          <a:graphicData uri="http://schemas.openxmlformats.org/drawingml/2006/table">
            <a:tbl>
              <a:tblPr/>
              <a:tblGrid>
                <a:gridCol w="4926351"/>
                <a:gridCol w="531474"/>
              </a:tblGrid>
              <a:tr h="496535">
                <a:tc>
                  <a:txBody>
                    <a:bodyPr/>
                    <a:lstStyle/>
                    <a:p>
                      <a:pPr algn="ctr" fontAlgn="b"/>
                      <a:r>
                        <a:rPr lang="en-US" sz="1800" b="0" i="0" u="none" strike="noStrike" dirty="0">
                          <a:solidFill>
                            <a:srgbClr val="000000"/>
                          </a:solidFill>
                          <a:effectLst/>
                          <a:latin typeface="Calibri"/>
                        </a:rPr>
                        <a:t>BTW</a:t>
                      </a:r>
                    </a:p>
                  </a:txBody>
                  <a:tcPr marL="9525" marR="9525" marT="9525" marB="0" anchor="ctr">
                    <a:lnL>
                      <a:noFill/>
                    </a:lnL>
                    <a:lnR>
                      <a:noFill/>
                    </a:lnR>
                    <a:lnT>
                      <a:noFill/>
                    </a:lnT>
                    <a:lnB>
                      <a:noFill/>
                    </a:lnB>
                    <a:solidFill>
                      <a:srgbClr val="DAEEF3"/>
                    </a:solidFill>
                  </a:tcPr>
                </a:tc>
                <a:tc rowSpan="4">
                  <a:txBody>
                    <a:bodyPr/>
                    <a:lstStyle/>
                    <a:p>
                      <a:pPr algn="ctr" fontAlgn="ctr"/>
                      <a:r>
                        <a:rPr lang="en-US" sz="1800" b="1" i="0" u="none" strike="noStrike" dirty="0">
                          <a:solidFill>
                            <a:srgbClr val="FFFFFF"/>
                          </a:solidFill>
                          <a:effectLst/>
                          <a:latin typeface="Calibri"/>
                        </a:rPr>
                        <a:t>P/VB ***</a:t>
                      </a:r>
                    </a:p>
                  </a:txBody>
                  <a:tcPr marL="9525" marR="9525" marT="9525" marB="0" vert="vert270" anchor="ctr">
                    <a:lnL>
                      <a:noFill/>
                    </a:lnL>
                    <a:lnR>
                      <a:noFill/>
                    </a:lnR>
                    <a:lnT>
                      <a:noFill/>
                    </a:lnT>
                    <a:lnB>
                      <a:noFill/>
                    </a:lnB>
                    <a:solidFill>
                      <a:srgbClr val="215967"/>
                    </a:solidFill>
                  </a:tcPr>
                </a:tc>
              </a:tr>
              <a:tr h="620668">
                <a:tc>
                  <a:txBody>
                    <a:bodyPr/>
                    <a:lstStyle/>
                    <a:p>
                      <a:pPr algn="ctr" fontAlgn="b"/>
                      <a:r>
                        <a:rPr lang="en-US" sz="1800" b="0" i="0" u="none" strike="noStrike" dirty="0" err="1">
                          <a:solidFill>
                            <a:srgbClr val="000000"/>
                          </a:solidFill>
                          <a:effectLst/>
                          <a:latin typeface="Calibri"/>
                        </a:rPr>
                        <a:t>economische</a:t>
                      </a:r>
                      <a:r>
                        <a:rPr lang="en-US" sz="1800" b="0" i="0" u="none" strike="noStrike" dirty="0">
                          <a:solidFill>
                            <a:srgbClr val="000000"/>
                          </a:solidFill>
                          <a:effectLst/>
                          <a:latin typeface="Calibri"/>
                        </a:rPr>
                        <a:t> marge </a:t>
                      </a:r>
                      <a:r>
                        <a:rPr lang="en-US" sz="1800" b="0" i="0" u="none" strike="noStrike" dirty="0" err="1">
                          <a:solidFill>
                            <a:srgbClr val="000000"/>
                          </a:solidFill>
                          <a:effectLst/>
                          <a:latin typeface="Calibri"/>
                        </a:rPr>
                        <a:t>officina-apotheker</a:t>
                      </a:r>
                      <a:endParaRPr lang="en-US" sz="1800" b="0" i="0" u="none" strike="noStrike" dirty="0">
                        <a:solidFill>
                          <a:srgbClr val="000000"/>
                        </a:solidFill>
                        <a:effectLst/>
                        <a:latin typeface="Calibri"/>
                      </a:endParaRPr>
                    </a:p>
                  </a:txBody>
                  <a:tcPr marL="9525" marR="9525" marT="9525" marB="0" anchor="ctr">
                    <a:lnL>
                      <a:noFill/>
                    </a:lnL>
                    <a:lnR>
                      <a:noFill/>
                    </a:lnR>
                    <a:lnT>
                      <a:noFill/>
                    </a:lnT>
                    <a:lnB>
                      <a:noFill/>
                    </a:lnB>
                    <a:solidFill>
                      <a:srgbClr val="B7DEE8"/>
                    </a:solidFill>
                  </a:tcPr>
                </a:tc>
                <a:tc vMerge="1">
                  <a:txBody>
                    <a:bodyPr/>
                    <a:lstStyle/>
                    <a:p>
                      <a:endParaRPr lang="en-US"/>
                    </a:p>
                  </a:txBody>
                  <a:tcPr/>
                </a:tc>
              </a:tr>
              <a:tr h="620668">
                <a:tc>
                  <a:txBody>
                    <a:bodyPr/>
                    <a:lstStyle/>
                    <a:p>
                      <a:pPr algn="ctr" fontAlgn="b"/>
                      <a:r>
                        <a:rPr lang="en-US" sz="1800" b="0" i="0" u="none" strike="noStrike" dirty="0" err="1">
                          <a:solidFill>
                            <a:srgbClr val="000000"/>
                          </a:solidFill>
                          <a:effectLst/>
                          <a:latin typeface="Calibri"/>
                        </a:rPr>
                        <a:t>economische</a:t>
                      </a:r>
                      <a:r>
                        <a:rPr lang="en-US" sz="1800" b="0" i="0" u="none" strike="noStrike" dirty="0">
                          <a:solidFill>
                            <a:srgbClr val="000000"/>
                          </a:solidFill>
                          <a:effectLst/>
                          <a:latin typeface="Calibri"/>
                        </a:rPr>
                        <a:t> marge </a:t>
                      </a:r>
                      <a:r>
                        <a:rPr lang="en-US" sz="1800" b="0" i="0" u="none" strike="noStrike" dirty="0" err="1">
                          <a:solidFill>
                            <a:srgbClr val="000000"/>
                          </a:solidFill>
                          <a:effectLst/>
                          <a:latin typeface="Calibri"/>
                        </a:rPr>
                        <a:t>groothandelaar</a:t>
                      </a:r>
                      <a:endParaRPr lang="en-US" sz="1800" b="0" i="0" u="none" strike="noStrike" dirty="0">
                        <a:solidFill>
                          <a:srgbClr val="000000"/>
                        </a:solidFill>
                        <a:effectLst/>
                        <a:latin typeface="Calibri"/>
                      </a:endParaRPr>
                    </a:p>
                  </a:txBody>
                  <a:tcPr marL="9525" marR="9525" marT="9525" marB="0" anchor="ctr">
                    <a:lnL>
                      <a:noFill/>
                    </a:lnL>
                    <a:lnR>
                      <a:noFill/>
                    </a:lnR>
                    <a:lnT>
                      <a:noFill/>
                    </a:lnT>
                    <a:lnB>
                      <a:noFill/>
                    </a:lnB>
                    <a:solidFill>
                      <a:srgbClr val="92CDDC"/>
                    </a:solidFill>
                  </a:tcPr>
                </a:tc>
                <a:tc vMerge="1">
                  <a:txBody>
                    <a:bodyPr/>
                    <a:lstStyle/>
                    <a:p>
                      <a:endParaRPr lang="en-US"/>
                    </a:p>
                  </a:txBody>
                  <a:tcPr/>
                </a:tc>
              </a:tr>
              <a:tr h="496535">
                <a:tc>
                  <a:txBody>
                    <a:bodyPr/>
                    <a:lstStyle/>
                    <a:p>
                      <a:pPr algn="ctr" fontAlgn="b"/>
                      <a:r>
                        <a:rPr lang="en-US" sz="1800" b="0" i="0" u="none" strike="noStrike" dirty="0">
                          <a:solidFill>
                            <a:srgbClr val="000000"/>
                          </a:solidFill>
                          <a:effectLst/>
                          <a:latin typeface="Calibri"/>
                        </a:rPr>
                        <a:t>P/VB (</a:t>
                      </a:r>
                      <a:r>
                        <a:rPr lang="en-US" sz="1800" b="0" i="0" u="none" strike="noStrike" dirty="0" err="1">
                          <a:solidFill>
                            <a:srgbClr val="000000"/>
                          </a:solidFill>
                          <a:effectLst/>
                          <a:latin typeface="Calibri"/>
                        </a:rPr>
                        <a:t>buiten</a:t>
                      </a:r>
                      <a:r>
                        <a:rPr lang="en-US" sz="1800" b="0" i="0" u="none" strike="noStrike" dirty="0">
                          <a:solidFill>
                            <a:srgbClr val="000000"/>
                          </a:solidFill>
                          <a:effectLst/>
                          <a:latin typeface="Calibri"/>
                        </a:rPr>
                        <a:t> </a:t>
                      </a:r>
                      <a:r>
                        <a:rPr lang="en-US" sz="1800" b="0" i="0" u="none" strike="noStrike" dirty="0" err="1">
                          <a:solidFill>
                            <a:srgbClr val="000000"/>
                          </a:solidFill>
                          <a:effectLst/>
                          <a:latin typeface="Calibri"/>
                        </a:rPr>
                        <a:t>bedrijf</a:t>
                      </a:r>
                      <a:r>
                        <a:rPr lang="en-US" sz="1800" b="0" i="0" u="none" strike="noStrike" dirty="0">
                          <a:solidFill>
                            <a:srgbClr val="000000"/>
                          </a:solidFill>
                          <a:effectLst/>
                          <a:latin typeface="Calibri"/>
                        </a:rPr>
                        <a:t>)</a:t>
                      </a:r>
                    </a:p>
                  </a:txBody>
                  <a:tcPr marL="9525" marR="9525" marT="9525" marB="0" anchor="ctr">
                    <a:lnL>
                      <a:noFill/>
                    </a:lnL>
                    <a:lnR>
                      <a:noFill/>
                    </a:lnR>
                    <a:lnT>
                      <a:noFill/>
                    </a:lnT>
                    <a:lnB>
                      <a:noFill/>
                    </a:lnB>
                    <a:solidFill>
                      <a:srgbClr val="31869B"/>
                    </a:solidFill>
                  </a:tcPr>
                </a:tc>
                <a:tc vMerge="1">
                  <a:txBody>
                    <a:bodyPr/>
                    <a:lstStyle/>
                    <a:p>
                      <a:endParaRPr lang="en-US"/>
                    </a:p>
                  </a:txBody>
                  <a:tcPr/>
                </a:tc>
              </a:tr>
            </a:tbl>
          </a:graphicData>
        </a:graphic>
      </p:graphicFrame>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a:solidFill>
                  <a:schemeClr val="bg1"/>
                </a:solidFill>
              </a:rPr>
              <a:t>Concrete uitwerking</a:t>
            </a:r>
            <a:endParaRPr lang="en-US" sz="2000" b="1" dirty="0">
              <a:solidFill>
                <a:schemeClr val="bg1"/>
              </a:solidFill>
            </a:endParaRPr>
          </a:p>
        </p:txBody>
      </p:sp>
    </p:spTree>
    <p:extLst>
      <p:ext uri="{BB962C8B-B14F-4D97-AF65-F5344CB8AC3E}">
        <p14:creationId xmlns:p14="http://schemas.microsoft.com/office/powerpoint/2010/main" val="22862107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Tarifering per eenheid per periode (RVT-ROB)</a:t>
            </a:r>
          </a:p>
        </p:txBody>
      </p:sp>
      <p:sp>
        <p:nvSpPr>
          <p:cNvPr id="3" name="Content Placeholder 2"/>
          <p:cNvSpPr>
            <a:spLocks noGrp="1"/>
          </p:cNvSpPr>
          <p:nvPr>
            <p:ph idx="1"/>
          </p:nvPr>
        </p:nvSpPr>
        <p:spPr>
          <a:xfrm>
            <a:off x="456536" y="1143000"/>
            <a:ext cx="8229600" cy="4648200"/>
          </a:xfrm>
        </p:spPr>
        <p:txBody>
          <a:bodyPr>
            <a:noAutofit/>
          </a:bodyPr>
          <a:lstStyle/>
          <a:p>
            <a:pPr marL="0" indent="0">
              <a:buNone/>
            </a:pPr>
            <a:r>
              <a:rPr lang="nl-BE" sz="2000" b="1" dirty="0">
                <a:solidFill>
                  <a:schemeClr val="accent5">
                    <a:lumMod val="50000"/>
                  </a:schemeClr>
                </a:solidFill>
              </a:rPr>
              <a:t>Aanpassingen</a:t>
            </a:r>
            <a:r>
              <a:rPr lang="nl-BE" sz="2000" dirty="0">
                <a:solidFill>
                  <a:schemeClr val="accent5">
                    <a:lumMod val="50000"/>
                  </a:schemeClr>
                </a:solidFill>
              </a:rPr>
              <a:t> op het vlak van het </a:t>
            </a:r>
            <a:r>
              <a:rPr lang="nl-BE" sz="2000" b="1" dirty="0">
                <a:solidFill>
                  <a:schemeClr val="accent5">
                    <a:lumMod val="50000"/>
                  </a:schemeClr>
                </a:solidFill>
              </a:rPr>
              <a:t>tariferen</a:t>
            </a:r>
            <a:r>
              <a:rPr lang="nl-BE" sz="2000" dirty="0">
                <a:solidFill>
                  <a:schemeClr val="accent5">
                    <a:lumMod val="50000"/>
                  </a:schemeClr>
                </a:solidFill>
              </a:rPr>
              <a:t> van vergoedbare farmaceutische specialiteiten</a:t>
            </a:r>
          </a:p>
          <a:p>
            <a:pPr marL="0" indent="0">
              <a:buNone/>
            </a:pPr>
            <a:endParaRPr lang="nl-BE" sz="2000" dirty="0" smtClean="0"/>
          </a:p>
          <a:p>
            <a:pPr marL="0" indent="0" algn="just">
              <a:buNone/>
            </a:pPr>
            <a:r>
              <a:rPr lang="nl-BE" sz="2000" dirty="0" smtClean="0"/>
              <a:t>Een </a:t>
            </a:r>
            <a:r>
              <a:rPr lang="nl-BE" sz="2000" b="1" dirty="0"/>
              <a:t>nieuw (gemiddeld) </a:t>
            </a:r>
            <a:r>
              <a:rPr lang="nl-BE" sz="2000" dirty="0"/>
              <a:t>“</a:t>
            </a:r>
            <a:r>
              <a:rPr lang="nl-BE" sz="2000" b="1" dirty="0"/>
              <a:t>honorarium per week per rustoordbewoner</a:t>
            </a:r>
            <a:r>
              <a:rPr lang="nl-BE" sz="2000" dirty="0"/>
              <a:t>" </a:t>
            </a:r>
            <a:r>
              <a:rPr lang="nl-BE" sz="2000" dirty="0" smtClean="0"/>
              <a:t>voor </a:t>
            </a:r>
            <a:r>
              <a:rPr lang="nl-BE" sz="2000" dirty="0"/>
              <a:t>het afleveren van geneesmiddelen aan </a:t>
            </a:r>
            <a:r>
              <a:rPr lang="nl-BE" sz="2000" dirty="0" smtClean="0"/>
              <a:t>RVT-ROB bewoners[= 3,00 euro </a:t>
            </a:r>
            <a:r>
              <a:rPr lang="nl-BE" sz="2000" dirty="0"/>
              <a:t>(excl. BTW</a:t>
            </a:r>
            <a:r>
              <a:rPr lang="nl-BE" sz="2000" dirty="0" smtClean="0"/>
              <a:t>)]</a:t>
            </a:r>
          </a:p>
          <a:p>
            <a:pPr marL="0" indent="0" algn="just">
              <a:buNone/>
            </a:pPr>
            <a:endParaRPr lang="en-US" sz="1400" dirty="0"/>
          </a:p>
          <a:p>
            <a:pPr marL="400050" lvl="1" indent="0" algn="just">
              <a:buNone/>
            </a:pPr>
            <a:r>
              <a:rPr lang="nl-BE" sz="1800" dirty="0"/>
              <a:t>Dit nieuw </a:t>
            </a:r>
            <a:r>
              <a:rPr lang="nl-BE" sz="1800" dirty="0" smtClean="0"/>
              <a:t>honorarium: </a:t>
            </a:r>
          </a:p>
          <a:p>
            <a:pPr marL="685800" lvl="1" algn="just">
              <a:buFont typeface="Arial" pitchFamily="34" charset="0"/>
              <a:buChar char="•"/>
            </a:pPr>
            <a:r>
              <a:rPr lang="nl-BE" sz="1800" dirty="0" smtClean="0"/>
              <a:t>vervangt </a:t>
            </a:r>
            <a:r>
              <a:rPr lang="nl-BE" sz="1800" dirty="0"/>
              <a:t>het basishonorarium en de specifieke honoraria “hoofdstuk IV” en “VOS” die de apothekers momenteel ontvangen voor deze </a:t>
            </a:r>
            <a:r>
              <a:rPr lang="nl-BE" sz="1800" dirty="0" smtClean="0"/>
              <a:t>geneesmiddelen</a:t>
            </a:r>
          </a:p>
          <a:p>
            <a:pPr marL="685800" lvl="1" algn="just">
              <a:buFont typeface="Arial" pitchFamily="34" charset="0"/>
              <a:buChar char="•"/>
            </a:pPr>
            <a:r>
              <a:rPr lang="nl-BE" sz="1800" dirty="0" smtClean="0"/>
              <a:t>mag </a:t>
            </a:r>
            <a:r>
              <a:rPr lang="nl-BE" sz="1800" dirty="0"/>
              <a:t>slechts eenmaal per patiënt en per </a:t>
            </a:r>
            <a:r>
              <a:rPr lang="nl-BE" sz="1800" dirty="0" smtClean="0"/>
              <a:t>kalenderweek aangerekend worden</a:t>
            </a:r>
          </a:p>
          <a:p>
            <a:pPr marL="648000" lvl="2" indent="0" algn="just">
              <a:buNone/>
            </a:pPr>
            <a:r>
              <a:rPr lang="nl-BE" sz="1800" dirty="0" smtClean="0"/>
              <a:t>(in </a:t>
            </a:r>
            <a:r>
              <a:rPr lang="nl-BE" sz="1800" dirty="0"/>
              <a:t>geval van een beurtrolsysteem: enkel aanrekenen voor </a:t>
            </a:r>
            <a:r>
              <a:rPr lang="nl-BE" sz="1800" dirty="0" smtClean="0"/>
              <a:t>de kalenderweken waarin de apotheker instaat voor de levering </a:t>
            </a:r>
            <a:r>
              <a:rPr lang="nl-BE" sz="1800" dirty="0"/>
              <a:t>van geneesmiddelen </a:t>
            </a:r>
            <a:r>
              <a:rPr lang="nl-BE" sz="1800" dirty="0" smtClean="0"/>
              <a:t>aan de RVT-ROB bewoner)</a:t>
            </a:r>
          </a:p>
          <a:p>
            <a:pPr marL="0" indent="0" algn="just">
              <a:buNone/>
            </a:pPr>
            <a:endParaRPr lang="nl-BE" sz="2000" dirty="0"/>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a:solidFill>
                  <a:schemeClr val="bg1"/>
                </a:solidFill>
              </a:rPr>
              <a:t>Concrete uitwerking</a:t>
            </a:r>
            <a:endParaRPr lang="en-US" sz="2000" b="1" dirty="0">
              <a:solidFill>
                <a:schemeClr val="bg1"/>
              </a:solidFill>
            </a:endParaRPr>
          </a:p>
        </p:txBody>
      </p:sp>
    </p:spTree>
    <p:extLst>
      <p:ext uri="{BB962C8B-B14F-4D97-AF65-F5344CB8AC3E}">
        <p14:creationId xmlns:p14="http://schemas.microsoft.com/office/powerpoint/2010/main" val="31183214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Tarifering per eenheid per periode (RVT-ROB)</a:t>
            </a:r>
          </a:p>
        </p:txBody>
      </p:sp>
      <p:sp>
        <p:nvSpPr>
          <p:cNvPr id="3" name="Content Placeholder 2"/>
          <p:cNvSpPr>
            <a:spLocks noGrp="1"/>
          </p:cNvSpPr>
          <p:nvPr>
            <p:ph idx="1"/>
          </p:nvPr>
        </p:nvSpPr>
        <p:spPr>
          <a:xfrm>
            <a:off x="456536" y="1143000"/>
            <a:ext cx="8229600" cy="4525963"/>
          </a:xfrm>
        </p:spPr>
        <p:txBody>
          <a:bodyPr>
            <a:noAutofit/>
          </a:bodyPr>
          <a:lstStyle/>
          <a:p>
            <a:pPr marL="0" indent="0">
              <a:buNone/>
            </a:pPr>
            <a:r>
              <a:rPr lang="nl-BE" sz="2000" b="1" dirty="0">
                <a:solidFill>
                  <a:schemeClr val="accent5">
                    <a:lumMod val="50000"/>
                  </a:schemeClr>
                </a:solidFill>
              </a:rPr>
              <a:t>Aanpassingen</a:t>
            </a:r>
            <a:r>
              <a:rPr lang="nl-BE" sz="2000" dirty="0">
                <a:solidFill>
                  <a:schemeClr val="accent5">
                    <a:lumMod val="50000"/>
                  </a:schemeClr>
                </a:solidFill>
              </a:rPr>
              <a:t> op het vlak van het </a:t>
            </a:r>
            <a:r>
              <a:rPr lang="nl-BE" sz="2000" b="1" dirty="0">
                <a:solidFill>
                  <a:schemeClr val="accent5">
                    <a:lumMod val="50000"/>
                  </a:schemeClr>
                </a:solidFill>
              </a:rPr>
              <a:t>tariferen</a:t>
            </a:r>
            <a:r>
              <a:rPr lang="nl-BE" sz="2000" dirty="0">
                <a:solidFill>
                  <a:schemeClr val="accent5">
                    <a:lumMod val="50000"/>
                  </a:schemeClr>
                </a:solidFill>
              </a:rPr>
              <a:t> van vergoedbare farmaceutische specialiteiten</a:t>
            </a:r>
          </a:p>
          <a:p>
            <a:pPr marL="0" indent="0">
              <a:buNone/>
            </a:pPr>
            <a:endParaRPr lang="nl-BE" sz="2000" b="1" dirty="0"/>
          </a:p>
          <a:p>
            <a:pPr marL="0" indent="0">
              <a:buNone/>
            </a:pPr>
            <a:r>
              <a:rPr lang="nl-BE" sz="2000" b="1" dirty="0" smtClean="0"/>
              <a:t>Uitzondering</a:t>
            </a:r>
            <a:r>
              <a:rPr lang="nl-BE" sz="2000" dirty="0" smtClean="0"/>
              <a:t> op de tarifering per eenheid per week: </a:t>
            </a:r>
          </a:p>
          <a:p>
            <a:pPr marL="0" indent="0">
              <a:buNone/>
            </a:pPr>
            <a:r>
              <a:rPr lang="nl-BE" sz="2000" dirty="0" smtClean="0"/>
              <a:t>de </a:t>
            </a:r>
            <a:r>
              <a:rPr lang="en-US" sz="2000" b="1" dirty="0" smtClean="0"/>
              <a:t>“</a:t>
            </a:r>
            <a:r>
              <a:rPr lang="en-US" sz="2000" b="1" dirty="0" err="1" smtClean="0"/>
              <a:t>occasionele</a:t>
            </a:r>
            <a:r>
              <a:rPr lang="en-US" sz="2000" b="1" dirty="0" smtClean="0"/>
              <a:t> </a:t>
            </a:r>
            <a:r>
              <a:rPr lang="en-US" sz="2000" b="1" dirty="0" err="1" smtClean="0"/>
              <a:t>aflevering</a:t>
            </a:r>
            <a:r>
              <a:rPr lang="en-US" sz="2000" b="1" dirty="0" smtClean="0"/>
              <a:t>”</a:t>
            </a:r>
          </a:p>
          <a:p>
            <a:pPr marL="360000" indent="0" algn="just">
              <a:buNone/>
            </a:pPr>
            <a:r>
              <a:rPr lang="nl-NL" sz="1800" dirty="0"/>
              <a:t>aflevering van een of meerdere vergoedbare farmaceutische specialiteiten door een apotheker aan </a:t>
            </a:r>
            <a:r>
              <a:rPr lang="nl-NL" sz="1800" dirty="0" smtClean="0"/>
              <a:t>een bewoner van een RVT-ROB dat </a:t>
            </a:r>
            <a:r>
              <a:rPr lang="nl-NL" sz="1800" dirty="0"/>
              <a:t>niet gewoonlijk bevoorraad wordt door die apotheker, en wanneer de rechthebbende of diens gemachtigde met het voorschrift in de apotheek een of meerdere vergoedbare farmaceutische specialiteit(en) komt afhalen </a:t>
            </a:r>
            <a:r>
              <a:rPr lang="nl-NL" sz="2000" dirty="0"/>
              <a:t>	</a:t>
            </a:r>
          </a:p>
          <a:p>
            <a:pPr marL="0" indent="0">
              <a:buNone/>
            </a:pPr>
            <a:endParaRPr lang="nl-BE" sz="2000" dirty="0" smtClean="0"/>
          </a:p>
          <a:p>
            <a:r>
              <a:rPr lang="nl-BE" sz="2000" dirty="0" smtClean="0"/>
              <a:t>De tarifering per verpakking is van toepassing.</a:t>
            </a:r>
          </a:p>
          <a:p>
            <a:r>
              <a:rPr lang="nl-BE" sz="2000" dirty="0" err="1" smtClean="0"/>
              <a:t>Flag</a:t>
            </a:r>
            <a:r>
              <a:rPr lang="nl-BE" sz="2000" dirty="0" smtClean="0"/>
              <a:t> “occasionele aflevering”</a:t>
            </a:r>
            <a:endParaRPr lang="en-US" sz="2000" dirty="0"/>
          </a:p>
          <a:p>
            <a:pPr marL="0" indent="0">
              <a:buNone/>
            </a:pPr>
            <a:r>
              <a:rPr lang="en-US" sz="1800" dirty="0" smtClean="0"/>
              <a:t> </a:t>
            </a:r>
            <a:r>
              <a:rPr lang="en-US" sz="1800" dirty="0"/>
              <a:t>	</a:t>
            </a:r>
          </a:p>
          <a:p>
            <a:pPr marL="0" indent="0">
              <a:buNone/>
            </a:pPr>
            <a:endParaRPr lang="en-US" sz="1800" dirty="0"/>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a:solidFill>
                  <a:schemeClr val="bg1"/>
                </a:solidFill>
              </a:rPr>
              <a:t>Concrete uitwerking</a:t>
            </a:r>
            <a:endParaRPr lang="en-US" sz="2000" b="1" dirty="0">
              <a:solidFill>
                <a:schemeClr val="bg1"/>
              </a:solidFill>
            </a:endParaRPr>
          </a:p>
        </p:txBody>
      </p:sp>
    </p:spTree>
    <p:extLst>
      <p:ext uri="{BB962C8B-B14F-4D97-AF65-F5344CB8AC3E}">
        <p14:creationId xmlns:p14="http://schemas.microsoft.com/office/powerpoint/2010/main" val="25123277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Tarifering per eenheid per periode (RVT-ROB)</a:t>
            </a:r>
          </a:p>
        </p:txBody>
      </p:sp>
      <p:sp>
        <p:nvSpPr>
          <p:cNvPr id="3" name="Content Placeholder 2"/>
          <p:cNvSpPr>
            <a:spLocks noGrp="1"/>
          </p:cNvSpPr>
          <p:nvPr>
            <p:ph idx="1"/>
          </p:nvPr>
        </p:nvSpPr>
        <p:spPr>
          <a:xfrm>
            <a:off x="456536" y="1143000"/>
            <a:ext cx="8229600" cy="4525963"/>
          </a:xfrm>
        </p:spPr>
        <p:txBody>
          <a:bodyPr>
            <a:noAutofit/>
          </a:bodyPr>
          <a:lstStyle/>
          <a:p>
            <a:pPr marL="0" indent="0">
              <a:buNone/>
            </a:pPr>
            <a:r>
              <a:rPr lang="nl-BE" sz="2000" b="1" dirty="0">
                <a:solidFill>
                  <a:schemeClr val="accent5">
                    <a:lumMod val="50000"/>
                  </a:schemeClr>
                </a:solidFill>
              </a:rPr>
              <a:t>Aanpassingen</a:t>
            </a:r>
            <a:r>
              <a:rPr lang="nl-BE" sz="2000" dirty="0">
                <a:solidFill>
                  <a:schemeClr val="accent5">
                    <a:lumMod val="50000"/>
                  </a:schemeClr>
                </a:solidFill>
              </a:rPr>
              <a:t> op het vlak van het </a:t>
            </a:r>
            <a:r>
              <a:rPr lang="nl-BE" sz="2000" b="1" dirty="0">
                <a:solidFill>
                  <a:schemeClr val="accent5">
                    <a:lumMod val="50000"/>
                  </a:schemeClr>
                </a:solidFill>
              </a:rPr>
              <a:t>tariferen</a:t>
            </a:r>
            <a:r>
              <a:rPr lang="nl-BE" sz="2000" dirty="0">
                <a:solidFill>
                  <a:schemeClr val="accent5">
                    <a:lumMod val="50000"/>
                  </a:schemeClr>
                </a:solidFill>
              </a:rPr>
              <a:t> van vergoedbare farmaceutische specialiteiten</a:t>
            </a:r>
          </a:p>
          <a:p>
            <a:pPr marL="0" indent="0">
              <a:buNone/>
            </a:pPr>
            <a:endParaRPr lang="nl-BE" sz="2000" b="1" dirty="0"/>
          </a:p>
          <a:p>
            <a:pPr marL="0" indent="0">
              <a:buNone/>
            </a:pPr>
            <a:r>
              <a:rPr lang="nl-BE" sz="2000" b="1" dirty="0" smtClean="0"/>
              <a:t>Derogatie </a:t>
            </a:r>
            <a:r>
              <a:rPr lang="nl-BE" sz="2000" dirty="0" smtClean="0"/>
              <a:t>op </a:t>
            </a:r>
            <a:r>
              <a:rPr lang="nl-BE" sz="2000" dirty="0"/>
              <a:t>de tarifering per eenheid per week</a:t>
            </a:r>
            <a:r>
              <a:rPr lang="nl-BE" sz="2000" dirty="0" smtClean="0"/>
              <a:t>:</a:t>
            </a:r>
          </a:p>
          <a:p>
            <a:pPr marL="0" indent="0">
              <a:buNone/>
            </a:pPr>
            <a:endParaRPr lang="nl-BE" sz="2000" dirty="0"/>
          </a:p>
          <a:p>
            <a:pPr algn="just"/>
            <a:r>
              <a:rPr lang="nl-BE" sz="2000" dirty="0" smtClean="0"/>
              <a:t>Een tarifering </a:t>
            </a:r>
            <a:r>
              <a:rPr lang="nl-BE" sz="2000" dirty="0"/>
              <a:t>per eenheid per </a:t>
            </a:r>
            <a:r>
              <a:rPr lang="nl-BE" sz="2000" dirty="0" smtClean="0"/>
              <a:t>schijf van 7 dagen is van toepassing.</a:t>
            </a:r>
          </a:p>
          <a:p>
            <a:pPr algn="just"/>
            <a:r>
              <a:rPr lang="nl-NL" sz="2000" dirty="0" smtClean="0"/>
              <a:t>Het </a:t>
            </a:r>
            <a:r>
              <a:rPr lang="nl-NL" sz="2000" dirty="0"/>
              <a:t>totaal aantal eenheden uit de voorgeschreven verpakking </a:t>
            </a:r>
            <a:r>
              <a:rPr lang="nl-NL" sz="2000" dirty="0" smtClean="0"/>
              <a:t>mag getarifeerd worden (***).</a:t>
            </a:r>
          </a:p>
          <a:p>
            <a:pPr algn="just"/>
            <a:r>
              <a:rPr lang="nl-BE" sz="2000" dirty="0" smtClean="0"/>
              <a:t>Beperkingen </a:t>
            </a:r>
            <a:r>
              <a:rPr lang="nl-BE" sz="2000" dirty="0"/>
              <a:t>in geval </a:t>
            </a:r>
            <a:r>
              <a:rPr lang="nl-BE" sz="2000" dirty="0" smtClean="0"/>
              <a:t>van</a:t>
            </a:r>
            <a:r>
              <a:rPr lang="en-US" sz="2000" dirty="0" smtClean="0"/>
              <a:t> </a:t>
            </a:r>
            <a:r>
              <a:rPr lang="nl-BE" sz="2000" dirty="0" smtClean="0"/>
              <a:t>overlijden </a:t>
            </a:r>
            <a:r>
              <a:rPr lang="nl-BE" sz="2000" dirty="0"/>
              <a:t>of hospitalisatie:</a:t>
            </a:r>
          </a:p>
          <a:p>
            <a:pPr marL="400050" lvl="1" indent="0" algn="just">
              <a:buNone/>
            </a:pPr>
            <a:r>
              <a:rPr lang="nl-BE" sz="1800" dirty="0"/>
              <a:t>het (gemiddeld) “honorarium per week per rustoordbewoner" mag </a:t>
            </a:r>
            <a:r>
              <a:rPr lang="nl-BE" sz="1800" dirty="0" smtClean="0"/>
              <a:t>enkel aangerekend worden voor </a:t>
            </a:r>
            <a:r>
              <a:rPr lang="nl-BE" sz="1800" dirty="0"/>
              <a:t>de gestarte </a:t>
            </a:r>
            <a:r>
              <a:rPr lang="nl-BE" sz="1800" dirty="0" smtClean="0"/>
              <a:t>kalenderweek</a:t>
            </a:r>
            <a:r>
              <a:rPr lang="nl-BE" sz="1800" dirty="0" smtClean="0">
                <a:solidFill>
                  <a:srgbClr val="FF0000"/>
                </a:solidFill>
              </a:rPr>
              <a:t> </a:t>
            </a:r>
            <a:r>
              <a:rPr lang="nl-BE" sz="1800" dirty="0" smtClean="0"/>
              <a:t>waarbinnen </a:t>
            </a:r>
            <a:r>
              <a:rPr lang="nl-BE" sz="1800" dirty="0"/>
              <a:t>het overlijden of de hospitalisatie zich </a:t>
            </a:r>
            <a:r>
              <a:rPr lang="nl-BE" sz="1800" dirty="0" smtClean="0"/>
              <a:t>voordoet</a:t>
            </a:r>
            <a:endParaRPr lang="nl-BE" sz="1800" dirty="0"/>
          </a:p>
          <a:p>
            <a:pPr algn="just"/>
            <a:r>
              <a:rPr lang="nl-NL" sz="2000" dirty="0" err="1" smtClean="0"/>
              <a:t>Flag</a:t>
            </a:r>
            <a:r>
              <a:rPr lang="nl-NL" sz="2000" dirty="0" smtClean="0"/>
              <a:t> “derogatie </a:t>
            </a:r>
            <a:r>
              <a:rPr lang="nl-BE" sz="2000" dirty="0" smtClean="0"/>
              <a:t>op </a:t>
            </a:r>
            <a:r>
              <a:rPr lang="nl-BE" sz="2000" dirty="0"/>
              <a:t>de tarifering per eenheid per </a:t>
            </a:r>
            <a:r>
              <a:rPr lang="nl-BE" sz="2000" dirty="0" smtClean="0"/>
              <a:t>week”</a:t>
            </a:r>
            <a:endParaRPr lang="nl-NL" sz="2000" dirty="0" smtClean="0"/>
          </a:p>
          <a:p>
            <a:pPr algn="just"/>
            <a:endParaRPr lang="nl-NL" sz="2000" dirty="0" smtClean="0"/>
          </a:p>
          <a:p>
            <a:pPr marL="0" indent="0">
              <a:buNone/>
            </a:pPr>
            <a:endParaRPr lang="en-US" sz="1800" dirty="0"/>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a:solidFill>
                  <a:schemeClr val="bg1"/>
                </a:solidFill>
              </a:rPr>
              <a:t>Concrete uitwerking</a:t>
            </a:r>
            <a:endParaRPr lang="en-US" sz="2000" b="1" dirty="0">
              <a:solidFill>
                <a:schemeClr val="bg1"/>
              </a:solidFill>
            </a:endParaRPr>
          </a:p>
        </p:txBody>
      </p:sp>
    </p:spTree>
    <p:extLst>
      <p:ext uri="{BB962C8B-B14F-4D97-AF65-F5344CB8AC3E}">
        <p14:creationId xmlns:p14="http://schemas.microsoft.com/office/powerpoint/2010/main" val="37522667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Tarifering per eenheid per periode (RVT-ROB)</a:t>
            </a:r>
          </a:p>
        </p:txBody>
      </p:sp>
      <p:sp>
        <p:nvSpPr>
          <p:cNvPr id="3" name="Content Placeholder 2"/>
          <p:cNvSpPr>
            <a:spLocks noGrp="1"/>
          </p:cNvSpPr>
          <p:nvPr>
            <p:ph idx="1"/>
          </p:nvPr>
        </p:nvSpPr>
        <p:spPr>
          <a:xfrm>
            <a:off x="456536" y="1143000"/>
            <a:ext cx="8229600" cy="4525963"/>
          </a:xfrm>
        </p:spPr>
        <p:txBody>
          <a:bodyPr>
            <a:noAutofit/>
          </a:bodyPr>
          <a:lstStyle/>
          <a:p>
            <a:pPr marL="0" indent="0">
              <a:buNone/>
            </a:pPr>
            <a:r>
              <a:rPr lang="nl-BE" sz="2000" b="1" dirty="0">
                <a:solidFill>
                  <a:schemeClr val="accent5">
                    <a:lumMod val="50000"/>
                  </a:schemeClr>
                </a:solidFill>
              </a:rPr>
              <a:t>Aanpassingen</a:t>
            </a:r>
            <a:r>
              <a:rPr lang="nl-BE" sz="2000" dirty="0">
                <a:solidFill>
                  <a:schemeClr val="accent5">
                    <a:lumMod val="50000"/>
                  </a:schemeClr>
                </a:solidFill>
              </a:rPr>
              <a:t> op het vlak van het </a:t>
            </a:r>
            <a:r>
              <a:rPr lang="nl-BE" sz="2000" b="1" dirty="0">
                <a:solidFill>
                  <a:schemeClr val="accent5">
                    <a:lumMod val="50000"/>
                  </a:schemeClr>
                </a:solidFill>
              </a:rPr>
              <a:t>tariferen</a:t>
            </a:r>
            <a:r>
              <a:rPr lang="nl-BE" sz="2000" dirty="0">
                <a:solidFill>
                  <a:schemeClr val="accent5">
                    <a:lumMod val="50000"/>
                  </a:schemeClr>
                </a:solidFill>
              </a:rPr>
              <a:t> van vergoedbare farmaceutische specialiteiten</a:t>
            </a:r>
          </a:p>
          <a:p>
            <a:pPr marL="0" indent="0">
              <a:buNone/>
            </a:pPr>
            <a:endParaRPr lang="nl-BE" sz="2000" b="1" dirty="0"/>
          </a:p>
          <a:p>
            <a:pPr marL="0" indent="0">
              <a:buNone/>
            </a:pPr>
            <a:r>
              <a:rPr lang="nl-BE" sz="2000" b="1" dirty="0" smtClean="0"/>
              <a:t>Derogatie </a:t>
            </a:r>
            <a:r>
              <a:rPr lang="nl-BE" sz="2000" dirty="0" smtClean="0"/>
              <a:t>op </a:t>
            </a:r>
            <a:r>
              <a:rPr lang="nl-BE" sz="2000" dirty="0"/>
              <a:t>de tarifering per eenheid per </a:t>
            </a:r>
            <a:r>
              <a:rPr lang="nl-BE" sz="2000" dirty="0" smtClean="0"/>
              <a:t>week – toegelaten situaties:</a:t>
            </a:r>
          </a:p>
          <a:p>
            <a:endParaRPr lang="en-US" sz="1000" dirty="0"/>
          </a:p>
          <a:p>
            <a:pPr algn="just">
              <a:buFont typeface="+mj-lt"/>
              <a:buAutoNum type="arabicPeriod"/>
            </a:pPr>
            <a:r>
              <a:rPr lang="nl-NL" sz="1400" dirty="0" smtClean="0">
                <a:hlinkClick r:id="rId4"/>
              </a:rPr>
              <a:t>“Dure</a:t>
            </a:r>
            <a:r>
              <a:rPr lang="nl-NL" sz="1400" dirty="0">
                <a:hlinkClick r:id="rId4"/>
              </a:rPr>
              <a:t>” geneesmiddelen </a:t>
            </a:r>
            <a:r>
              <a:rPr lang="nl-NL" sz="1400" dirty="0"/>
              <a:t>(overeenkomstig de nominatieve lijst van de geneesmiddelenklassen, overeen </a:t>
            </a:r>
            <a:r>
              <a:rPr lang="nl-NL" sz="1400" dirty="0" smtClean="0"/>
              <a:t>gekomen </a:t>
            </a:r>
            <a:r>
              <a:rPr lang="nl-NL" sz="1400" dirty="0"/>
              <a:t>in de overeenkomstencommissie) </a:t>
            </a:r>
          </a:p>
          <a:p>
            <a:pPr marL="126900" algn="just">
              <a:buFont typeface="+mj-lt"/>
              <a:buAutoNum type="arabicPeriod"/>
            </a:pPr>
            <a:r>
              <a:rPr lang="nl-NL" sz="1400" dirty="0" smtClean="0"/>
              <a:t>Niet-</a:t>
            </a:r>
            <a:r>
              <a:rPr lang="nl-NL" sz="1400" dirty="0"/>
              <a:t>“dure” geneesmiddelen die voldoen aan minstens één van de volgende voorwaarden: </a:t>
            </a:r>
          </a:p>
          <a:p>
            <a:pPr marL="360000" indent="-108000" algn="just"/>
            <a:r>
              <a:rPr lang="nl-NL" sz="1400" dirty="0" smtClean="0"/>
              <a:t>ze </a:t>
            </a:r>
            <a:r>
              <a:rPr lang="nl-NL" sz="1400" dirty="0"/>
              <a:t>zijn niet aangepast voor een gefractioneerde/gespreide aflevering van de verpakking (bv bruistabletten, gelyofiliseerde tabletten, combi-packs,…) </a:t>
            </a:r>
          </a:p>
          <a:p>
            <a:pPr marL="360000" indent="-108000" algn="just"/>
            <a:r>
              <a:rPr lang="nl-NL" sz="1400" dirty="0" smtClean="0"/>
              <a:t>het </a:t>
            </a:r>
            <a:r>
              <a:rPr lang="nl-NL" sz="1400" dirty="0"/>
              <a:t>gebruik van halve, … tabletten kan niet vermeden worden op het niveau van het voorschrift van de behandelend arts </a:t>
            </a:r>
          </a:p>
          <a:p>
            <a:pPr marL="360000" indent="-108000" algn="just"/>
            <a:r>
              <a:rPr lang="nl-NL" sz="1400" dirty="0" smtClean="0"/>
              <a:t>de </a:t>
            </a:r>
            <a:r>
              <a:rPr lang="nl-NL" sz="1400" dirty="0"/>
              <a:t>patiënt bepaalt de frequentie van inname in functie van zijn gezondheidstoestand en de instructies van de behandelend arts (“ad hoc” en “on </a:t>
            </a:r>
            <a:r>
              <a:rPr lang="nl-NL" sz="1400" dirty="0" err="1"/>
              <a:t>demand</a:t>
            </a:r>
            <a:r>
              <a:rPr lang="nl-NL" sz="1400" dirty="0"/>
              <a:t>” inname) </a:t>
            </a:r>
          </a:p>
          <a:p>
            <a:pPr marL="360000" indent="-108000" algn="just"/>
            <a:r>
              <a:rPr lang="nl-NL" sz="1400" dirty="0" smtClean="0"/>
              <a:t>ze </a:t>
            </a:r>
            <a:r>
              <a:rPr lang="nl-NL" sz="1400" dirty="0"/>
              <a:t>zijn verwerkt in een magistrale bereiding (omdat er geen andere mogelijkheid bestaat) </a:t>
            </a:r>
          </a:p>
          <a:p>
            <a:pPr marL="360000" indent="-108000" algn="just"/>
            <a:r>
              <a:rPr lang="nl-NL" sz="1400" dirty="0" smtClean="0"/>
              <a:t>de </a:t>
            </a:r>
            <a:r>
              <a:rPr lang="nl-NL" sz="1400" dirty="0"/>
              <a:t>vergoedbaarheid wijzigt gedurende de periode tussen de eerste aflevering/tarifering en de latere afleveringen/tariferingen van eenheden uit de verpakking (op het einde van de geldigheid van de machtiging of als de verpakking geschrapt wordt uit de terugbetaling)</a:t>
            </a:r>
            <a:r>
              <a:rPr lang="nl-NL" sz="2000" dirty="0"/>
              <a:t> </a:t>
            </a:r>
          </a:p>
          <a:p>
            <a:pPr marL="0" indent="0">
              <a:buNone/>
            </a:pPr>
            <a:endParaRPr lang="nl-BE" sz="2000" dirty="0"/>
          </a:p>
          <a:p>
            <a:pPr algn="just"/>
            <a:endParaRPr lang="nl-NL" sz="2000" dirty="0" smtClean="0"/>
          </a:p>
          <a:p>
            <a:pPr marL="0" indent="0">
              <a:buNone/>
            </a:pPr>
            <a:endParaRPr lang="en-US" sz="1800" dirty="0"/>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a:solidFill>
                  <a:schemeClr val="bg1"/>
                </a:solidFill>
              </a:rPr>
              <a:t>Concrete uitwerking</a:t>
            </a:r>
            <a:endParaRPr lang="en-US" sz="2000" b="1" dirty="0">
              <a:solidFill>
                <a:schemeClr val="bg1"/>
              </a:solidFill>
            </a:endParaRPr>
          </a:p>
        </p:txBody>
      </p:sp>
    </p:spTree>
    <p:extLst>
      <p:ext uri="{BB962C8B-B14F-4D97-AF65-F5344CB8AC3E}">
        <p14:creationId xmlns:p14="http://schemas.microsoft.com/office/powerpoint/2010/main" val="25035628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Tarifering per eenheid per periode (RVT-ROB)</a:t>
            </a:r>
          </a:p>
        </p:txBody>
      </p:sp>
      <p:sp>
        <p:nvSpPr>
          <p:cNvPr id="3" name="Content Placeholder 2"/>
          <p:cNvSpPr>
            <a:spLocks noGrp="1"/>
          </p:cNvSpPr>
          <p:nvPr>
            <p:ph idx="1"/>
          </p:nvPr>
        </p:nvSpPr>
        <p:spPr>
          <a:xfrm>
            <a:off x="456536" y="1143000"/>
            <a:ext cx="8229600" cy="4525963"/>
          </a:xfrm>
        </p:spPr>
        <p:txBody>
          <a:bodyPr>
            <a:noAutofit/>
          </a:bodyPr>
          <a:lstStyle/>
          <a:p>
            <a:pPr marL="0" indent="0">
              <a:buNone/>
            </a:pPr>
            <a:r>
              <a:rPr lang="nl-BE" sz="2000" b="1" dirty="0">
                <a:solidFill>
                  <a:schemeClr val="accent5">
                    <a:lumMod val="50000"/>
                  </a:schemeClr>
                </a:solidFill>
              </a:rPr>
              <a:t>Aanpassingen</a:t>
            </a:r>
            <a:r>
              <a:rPr lang="nl-BE" sz="2000" dirty="0">
                <a:solidFill>
                  <a:schemeClr val="accent5">
                    <a:lumMod val="50000"/>
                  </a:schemeClr>
                </a:solidFill>
              </a:rPr>
              <a:t> op het vlak van het </a:t>
            </a:r>
            <a:r>
              <a:rPr lang="nl-BE" sz="2000" b="1" dirty="0">
                <a:solidFill>
                  <a:schemeClr val="accent5">
                    <a:lumMod val="50000"/>
                  </a:schemeClr>
                </a:solidFill>
              </a:rPr>
              <a:t>tariferen</a:t>
            </a:r>
            <a:r>
              <a:rPr lang="nl-BE" sz="2000" dirty="0">
                <a:solidFill>
                  <a:schemeClr val="accent5">
                    <a:lumMod val="50000"/>
                  </a:schemeClr>
                </a:solidFill>
              </a:rPr>
              <a:t> van vergoedbare farmaceutische specialiteiten</a:t>
            </a:r>
          </a:p>
          <a:p>
            <a:pPr marL="0" indent="0">
              <a:buNone/>
            </a:pPr>
            <a:endParaRPr lang="nl-BE" sz="2000" b="1" dirty="0"/>
          </a:p>
          <a:p>
            <a:pPr marL="0" indent="0">
              <a:buNone/>
            </a:pPr>
            <a:r>
              <a:rPr lang="nl-BE" sz="2000" dirty="0"/>
              <a:t>Behoud verplichtingen m.b.t. de </a:t>
            </a:r>
            <a:r>
              <a:rPr lang="nl-BE" sz="2000" b="1" dirty="0"/>
              <a:t>unieke streepjescode </a:t>
            </a:r>
            <a:r>
              <a:rPr lang="nl-BE" sz="2000" dirty="0"/>
              <a:t>(</a:t>
            </a:r>
            <a:r>
              <a:rPr lang="nl-BE" sz="2000" dirty="0" smtClean="0"/>
              <a:t>USC</a:t>
            </a:r>
            <a:r>
              <a:rPr lang="nl-BE" sz="2000" dirty="0"/>
              <a:t>):</a:t>
            </a:r>
            <a:endParaRPr lang="en-US" sz="2000" dirty="0"/>
          </a:p>
          <a:p>
            <a:pPr marL="0" indent="0">
              <a:buNone/>
            </a:pPr>
            <a:endParaRPr lang="en-US" sz="1200" dirty="0"/>
          </a:p>
          <a:p>
            <a:r>
              <a:rPr lang="nl-BE" sz="2000" dirty="0"/>
              <a:t>voor de farmaceutische bedrijven: </a:t>
            </a:r>
            <a:endParaRPr lang="en-US" sz="2000" dirty="0"/>
          </a:p>
          <a:p>
            <a:pPr marL="400050" lvl="1" indent="0">
              <a:buNone/>
            </a:pPr>
            <a:r>
              <a:rPr lang="nl-BE" sz="1800" dirty="0"/>
              <a:t>uitbreiding: ook </a:t>
            </a:r>
            <a:r>
              <a:rPr lang="nl-BE" sz="1800" dirty="0" smtClean="0"/>
              <a:t>USC </a:t>
            </a:r>
            <a:r>
              <a:rPr lang="nl-BE" sz="1800" dirty="0"/>
              <a:t>voor bulkproducten en ziekenhuisverpakkingen voor IMV</a:t>
            </a:r>
            <a:endParaRPr lang="en-US" sz="1800" dirty="0"/>
          </a:p>
          <a:p>
            <a:pPr marL="0" indent="0">
              <a:buNone/>
            </a:pPr>
            <a:endParaRPr lang="en-US" sz="1200" dirty="0"/>
          </a:p>
          <a:p>
            <a:r>
              <a:rPr lang="nl-BE" sz="2000" dirty="0"/>
              <a:t>voor de apotheker:</a:t>
            </a:r>
            <a:endParaRPr lang="en-US" sz="2000" dirty="0"/>
          </a:p>
          <a:p>
            <a:pPr marL="0" indent="0">
              <a:buNone/>
            </a:pPr>
            <a:r>
              <a:rPr lang="nl-BE" sz="1200" dirty="0"/>
              <a:t> </a:t>
            </a:r>
            <a:endParaRPr lang="en-US" sz="1200" dirty="0"/>
          </a:p>
          <a:p>
            <a:pPr marL="457200" lvl="1" indent="0" algn="just">
              <a:buNone/>
            </a:pPr>
            <a:r>
              <a:rPr lang="nl-BE" sz="1800" dirty="0" smtClean="0"/>
              <a:t>RVT-ROB </a:t>
            </a:r>
            <a:r>
              <a:rPr lang="nl-BE" sz="1800" dirty="0"/>
              <a:t>afleveringen - « oraal-vaste » farmaceutische vormen: verplichte registratie USC gebruikte verpakking(en) voor de getarifeerde </a:t>
            </a:r>
            <a:r>
              <a:rPr lang="nl-BE" sz="1800" dirty="0" smtClean="0"/>
              <a:t>eenheden</a:t>
            </a:r>
            <a:endParaRPr lang="en-US" sz="1800" dirty="0"/>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a:solidFill>
                  <a:schemeClr val="bg1"/>
                </a:solidFill>
              </a:rPr>
              <a:t>Concrete uitwerking</a:t>
            </a:r>
            <a:endParaRPr lang="en-US" sz="2000" b="1" dirty="0">
              <a:solidFill>
                <a:schemeClr val="bg1"/>
              </a:solidFill>
            </a:endParaRPr>
          </a:p>
        </p:txBody>
      </p:sp>
    </p:spTree>
    <p:extLst>
      <p:ext uri="{BB962C8B-B14F-4D97-AF65-F5344CB8AC3E}">
        <p14:creationId xmlns:p14="http://schemas.microsoft.com/office/powerpoint/2010/main" val="2637327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Tarifering per eenheid per periode (RVT-ROB)</a:t>
            </a:r>
          </a:p>
        </p:txBody>
      </p:sp>
      <p:sp>
        <p:nvSpPr>
          <p:cNvPr id="3" name="Content Placeholder 2"/>
          <p:cNvSpPr>
            <a:spLocks noGrp="1"/>
          </p:cNvSpPr>
          <p:nvPr>
            <p:ph idx="1"/>
          </p:nvPr>
        </p:nvSpPr>
        <p:spPr>
          <a:xfrm>
            <a:off x="456536" y="1143000"/>
            <a:ext cx="8229600" cy="4525963"/>
          </a:xfrm>
        </p:spPr>
        <p:txBody>
          <a:bodyPr>
            <a:noAutofit/>
          </a:bodyPr>
          <a:lstStyle/>
          <a:p>
            <a:pPr marL="0" indent="0">
              <a:buNone/>
            </a:pPr>
            <a:r>
              <a:rPr lang="nl-BE" sz="2000" b="1" dirty="0">
                <a:solidFill>
                  <a:schemeClr val="accent5">
                    <a:lumMod val="50000"/>
                  </a:schemeClr>
                </a:solidFill>
              </a:rPr>
              <a:t>Aanpassingen</a:t>
            </a:r>
            <a:r>
              <a:rPr lang="nl-BE" sz="2000" dirty="0">
                <a:solidFill>
                  <a:schemeClr val="accent5">
                    <a:lumMod val="50000"/>
                  </a:schemeClr>
                </a:solidFill>
              </a:rPr>
              <a:t> op het vlak van het </a:t>
            </a:r>
            <a:r>
              <a:rPr lang="nl-BE" sz="2000" b="1" dirty="0">
                <a:solidFill>
                  <a:schemeClr val="accent5">
                    <a:lumMod val="50000"/>
                  </a:schemeClr>
                </a:solidFill>
              </a:rPr>
              <a:t>tariferen</a:t>
            </a:r>
            <a:r>
              <a:rPr lang="nl-BE" sz="2000" dirty="0">
                <a:solidFill>
                  <a:schemeClr val="accent5">
                    <a:lumMod val="50000"/>
                  </a:schemeClr>
                </a:solidFill>
              </a:rPr>
              <a:t> van vergoedbare farmaceutische specialiteiten</a:t>
            </a:r>
          </a:p>
          <a:p>
            <a:pPr marL="0" indent="0">
              <a:buNone/>
            </a:pPr>
            <a:endParaRPr lang="nl-BE" sz="2000" b="1" dirty="0"/>
          </a:p>
          <a:p>
            <a:pPr marL="400050" lvl="1" indent="0">
              <a:buNone/>
            </a:pPr>
            <a:r>
              <a:rPr lang="nl-BE" sz="2000" dirty="0" smtClean="0"/>
              <a:t>Aanpassing </a:t>
            </a:r>
            <a:r>
              <a:rPr lang="nl-BE" sz="2000" dirty="0"/>
              <a:t>controles USC:</a:t>
            </a:r>
            <a:endParaRPr lang="en-US" sz="2000" dirty="0"/>
          </a:p>
          <a:p>
            <a:pPr marL="0" indent="0">
              <a:buNone/>
            </a:pPr>
            <a:r>
              <a:rPr lang="nl-BE" sz="1800" dirty="0"/>
              <a:t> </a:t>
            </a:r>
            <a:endParaRPr lang="en-US" sz="1800" dirty="0"/>
          </a:p>
          <a:p>
            <a:pPr lvl="1" algn="just">
              <a:buFont typeface="Arial" pitchFamily="34" charset="0"/>
              <a:buChar char="•"/>
            </a:pPr>
            <a:r>
              <a:rPr lang="nl-BE" sz="1800" dirty="0"/>
              <a:t>de USC  van eenzelfde verpakking kan voor meer dan één patiënt gebruikt worden</a:t>
            </a:r>
            <a:endParaRPr lang="en-US" sz="1800" dirty="0"/>
          </a:p>
          <a:p>
            <a:pPr lvl="1" algn="just">
              <a:buFont typeface="Arial" pitchFamily="34" charset="0"/>
              <a:buChar char="•"/>
            </a:pPr>
            <a:r>
              <a:rPr lang="nl-BE" sz="1800" dirty="0"/>
              <a:t>eenzelfde USC kan niet tegelijk gebruikt worden voor </a:t>
            </a:r>
            <a:r>
              <a:rPr lang="nl-BE" sz="1800" dirty="0" smtClean="0"/>
              <a:t>een </a:t>
            </a:r>
            <a:r>
              <a:rPr lang="nl-BE" sz="1800" dirty="0"/>
              <a:t>tarifering van een verpakking en voor een tarifering per eenheid</a:t>
            </a:r>
            <a:endParaRPr lang="en-US" sz="1800" dirty="0"/>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a:solidFill>
                  <a:schemeClr val="bg1"/>
                </a:solidFill>
              </a:rPr>
              <a:t>Concrete uitwerking</a:t>
            </a:r>
            <a:endParaRPr lang="en-US" sz="2000" b="1" dirty="0">
              <a:solidFill>
                <a:schemeClr val="bg1"/>
              </a:solidFill>
            </a:endParaRPr>
          </a:p>
        </p:txBody>
      </p:sp>
    </p:spTree>
    <p:extLst>
      <p:ext uri="{BB962C8B-B14F-4D97-AF65-F5344CB8AC3E}">
        <p14:creationId xmlns:p14="http://schemas.microsoft.com/office/powerpoint/2010/main" val="175346731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Tarifering per eenheid per periode (RVT-ROB)</a:t>
            </a:r>
          </a:p>
        </p:txBody>
      </p:sp>
      <p:sp>
        <p:nvSpPr>
          <p:cNvPr id="3" name="Content Placeholder 2"/>
          <p:cNvSpPr>
            <a:spLocks noGrp="1"/>
          </p:cNvSpPr>
          <p:nvPr>
            <p:ph idx="1"/>
          </p:nvPr>
        </p:nvSpPr>
        <p:spPr>
          <a:xfrm>
            <a:off x="456536" y="1143000"/>
            <a:ext cx="8229600" cy="4525963"/>
          </a:xfrm>
        </p:spPr>
        <p:txBody>
          <a:bodyPr>
            <a:noAutofit/>
          </a:bodyPr>
          <a:lstStyle/>
          <a:p>
            <a:pPr marL="0" indent="0">
              <a:buNone/>
            </a:pPr>
            <a:r>
              <a:rPr lang="nl-BE" sz="2000" b="1" dirty="0" smtClean="0">
                <a:solidFill>
                  <a:schemeClr val="accent5">
                    <a:lumMod val="50000"/>
                  </a:schemeClr>
                </a:solidFill>
              </a:rPr>
              <a:t>Reglementaire aanpassingen</a:t>
            </a:r>
          </a:p>
          <a:p>
            <a:pPr marL="0" indent="0">
              <a:buNone/>
            </a:pPr>
            <a:endParaRPr lang="nl-BE" sz="2000" b="1" dirty="0" smtClean="0"/>
          </a:p>
          <a:p>
            <a:r>
              <a:rPr lang="nl-BE" sz="2000" dirty="0" smtClean="0"/>
              <a:t>Wet 14.07.1994 (USC) </a:t>
            </a:r>
            <a:r>
              <a:rPr lang="nl-BE" sz="1800" dirty="0" smtClean="0"/>
              <a:t>(ontwerp van gezondheidswet)</a:t>
            </a:r>
          </a:p>
          <a:p>
            <a:r>
              <a:rPr lang="nl-BE" sz="2000" dirty="0"/>
              <a:t>B</a:t>
            </a:r>
            <a:r>
              <a:rPr lang="nl-BE" sz="2000" dirty="0" smtClean="0"/>
              <a:t>esluiten:</a:t>
            </a:r>
          </a:p>
          <a:p>
            <a:pPr lvl="1"/>
            <a:r>
              <a:rPr lang="nl-BE" sz="1800" dirty="0" smtClean="0"/>
              <a:t>K.B</a:t>
            </a:r>
            <a:r>
              <a:rPr lang="nl-BE" sz="1800" dirty="0"/>
              <a:t>. van 21.12.2001 </a:t>
            </a:r>
            <a:r>
              <a:rPr lang="nl-BE" sz="1800" dirty="0" smtClean="0"/>
              <a:t>(</a:t>
            </a:r>
            <a:r>
              <a:rPr lang="nl-BE" sz="1800" dirty="0"/>
              <a:t>vergoedbare farmaceutische specialiteiten)</a:t>
            </a:r>
            <a:endParaRPr lang="en-US" sz="1800" dirty="0"/>
          </a:p>
          <a:p>
            <a:pPr lvl="1"/>
            <a:r>
              <a:rPr lang="nl-BE" sz="1800" dirty="0"/>
              <a:t>K.B. van 07.05.1991 (remgeld)</a:t>
            </a:r>
            <a:endParaRPr lang="en-US" sz="1800" dirty="0"/>
          </a:p>
          <a:p>
            <a:pPr lvl="1"/>
            <a:r>
              <a:rPr lang="nl-BE" sz="1800" dirty="0"/>
              <a:t>K.B. van 16.03.2010 (honoraria) </a:t>
            </a:r>
            <a:endParaRPr lang="en-US" sz="1800" dirty="0"/>
          </a:p>
          <a:p>
            <a:pPr lvl="1"/>
            <a:r>
              <a:rPr lang="nl-BE" sz="1800" dirty="0"/>
              <a:t>K.B. van </a:t>
            </a:r>
            <a:r>
              <a:rPr lang="nl-BE" sz="1800" dirty="0" smtClean="0"/>
              <a:t>15.06.2001 </a:t>
            </a:r>
            <a:r>
              <a:rPr lang="nl-BE" sz="1800" dirty="0"/>
              <a:t>(gegevenstransmissie tariferingsdiensten </a:t>
            </a:r>
            <a:r>
              <a:rPr lang="nl-BE" sz="1800" dirty="0" smtClean="0"/>
              <a:t>→  </a:t>
            </a:r>
            <a:r>
              <a:rPr lang="nl-BE" sz="1800" dirty="0"/>
              <a:t>verzekeringsinstellingen)</a:t>
            </a:r>
            <a:endParaRPr lang="en-US" sz="1800" dirty="0"/>
          </a:p>
          <a:p>
            <a:pPr lvl="1"/>
            <a:r>
              <a:rPr lang="nl-BE" sz="1800" dirty="0"/>
              <a:t>K.B. van 22.01.2004 (gegevenstransmissie verzekeringsinstellingen →</a:t>
            </a:r>
            <a:r>
              <a:rPr lang="nl-BE" sz="1800" dirty="0" smtClean="0"/>
              <a:t> </a:t>
            </a:r>
            <a:r>
              <a:rPr lang="nl-BE" sz="1800" dirty="0"/>
              <a:t>RIZIV)</a:t>
            </a:r>
            <a:endParaRPr lang="en-US" sz="1800" dirty="0"/>
          </a:p>
          <a:p>
            <a:pPr lvl="1"/>
            <a:r>
              <a:rPr lang="nl-BE" sz="1800" dirty="0"/>
              <a:t>M.B. van 02.09.2004 (communicatie </a:t>
            </a:r>
            <a:r>
              <a:rPr lang="nl-BE" sz="1800" dirty="0" smtClean="0"/>
              <a:t>USC bedrijven </a:t>
            </a:r>
            <a:r>
              <a:rPr lang="nl-BE" sz="1800" dirty="0"/>
              <a:t>→</a:t>
            </a:r>
            <a:r>
              <a:rPr lang="nl-BE" sz="1800" dirty="0" smtClean="0"/>
              <a:t> </a:t>
            </a:r>
            <a:r>
              <a:rPr lang="nl-BE" sz="1800" dirty="0"/>
              <a:t>RIZIV</a:t>
            </a:r>
            <a:r>
              <a:rPr lang="nl-BE" sz="1800" dirty="0" smtClean="0"/>
              <a:t>)</a:t>
            </a:r>
          </a:p>
          <a:p>
            <a:pPr lvl="1" algn="just"/>
            <a:r>
              <a:rPr lang="nl-BE" sz="1800" dirty="0"/>
              <a:t>M.B. van 29.12.1989 en 05.06.2006 (prijzen van de terugbetaalbare geneesmiddelen) (FOD Economie)</a:t>
            </a:r>
            <a:endParaRPr lang="nl-BE" sz="2000" dirty="0"/>
          </a:p>
          <a:p>
            <a:pPr marL="0" indent="0">
              <a:buNone/>
            </a:pPr>
            <a:endParaRPr lang="nl-BE" sz="2000" dirty="0"/>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a:solidFill>
                  <a:schemeClr val="bg1"/>
                </a:solidFill>
              </a:rPr>
              <a:t>Concrete uitwerking</a:t>
            </a:r>
            <a:endParaRPr lang="en-US" sz="2000" b="1" dirty="0">
              <a:solidFill>
                <a:schemeClr val="bg1"/>
              </a:solidFill>
            </a:endParaRPr>
          </a:p>
        </p:txBody>
      </p:sp>
    </p:spTree>
    <p:extLst>
      <p:ext uri="{BB962C8B-B14F-4D97-AF65-F5344CB8AC3E}">
        <p14:creationId xmlns:p14="http://schemas.microsoft.com/office/powerpoint/2010/main" val="2848093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Tarifering per eenheid per periode (RVT-ROB)</a:t>
            </a:r>
          </a:p>
        </p:txBody>
      </p:sp>
      <p:sp>
        <p:nvSpPr>
          <p:cNvPr id="3" name="Content Placeholder 2"/>
          <p:cNvSpPr>
            <a:spLocks noGrp="1"/>
          </p:cNvSpPr>
          <p:nvPr>
            <p:ph idx="1"/>
          </p:nvPr>
        </p:nvSpPr>
        <p:spPr>
          <a:xfrm>
            <a:off x="425829" y="1143000"/>
            <a:ext cx="8229600" cy="4648200"/>
          </a:xfrm>
        </p:spPr>
        <p:txBody>
          <a:bodyPr>
            <a:noAutofit/>
          </a:bodyPr>
          <a:lstStyle/>
          <a:p>
            <a:pPr marL="0" indent="0">
              <a:buNone/>
            </a:pPr>
            <a:r>
              <a:rPr lang="nl-BE" sz="2000" b="1" dirty="0" smtClean="0">
                <a:solidFill>
                  <a:schemeClr val="accent5">
                    <a:lumMod val="50000"/>
                  </a:schemeClr>
                </a:solidFill>
              </a:rPr>
              <a:t>Datum van in werking treden = 01.04.2015</a:t>
            </a:r>
            <a:endParaRPr lang="en-US" sz="2000" b="1" dirty="0">
              <a:solidFill>
                <a:schemeClr val="accent5">
                  <a:lumMod val="50000"/>
                </a:schemeClr>
              </a:solidFill>
            </a:endParaRPr>
          </a:p>
          <a:p>
            <a:pPr marL="0" indent="0">
              <a:buNone/>
            </a:pPr>
            <a:endParaRPr lang="nl-BE" sz="2000" dirty="0" smtClean="0"/>
          </a:p>
          <a:p>
            <a:pPr marL="0" indent="0">
              <a:buNone/>
            </a:pPr>
            <a:r>
              <a:rPr lang="nl-BE" sz="2000" dirty="0" smtClean="0"/>
              <a:t>Procedure:</a:t>
            </a:r>
          </a:p>
          <a:p>
            <a:pPr algn="just"/>
            <a:r>
              <a:rPr lang="nl-BE" sz="1800" dirty="0" smtClean="0"/>
              <a:t>Publicatie uitvoeringsbesluiten van 19.04.2014 (</a:t>
            </a:r>
            <a:r>
              <a:rPr lang="nl-NL" sz="1800" dirty="0"/>
              <a:t>Belgisch Staatsblad van 12.05.2014</a:t>
            </a:r>
            <a:r>
              <a:rPr lang="nl-NL" sz="1800" dirty="0" smtClean="0"/>
              <a:t>)</a:t>
            </a:r>
          </a:p>
          <a:p>
            <a:pPr algn="just"/>
            <a:r>
              <a:rPr lang="nl-NL" sz="1800" dirty="0" smtClean="0"/>
              <a:t>Publicatie besluit van 18.03.2015 dat de toepassingsdatum van de </a:t>
            </a:r>
            <a:r>
              <a:rPr lang="nl-BE" sz="1800" dirty="0"/>
              <a:t>uitvoeringsbesluiten </a:t>
            </a:r>
            <a:r>
              <a:rPr lang="nl-BE" sz="1800" dirty="0" smtClean="0"/>
              <a:t>uitstelt (</a:t>
            </a:r>
            <a:r>
              <a:rPr lang="nl-NL" sz="1800" dirty="0"/>
              <a:t>Belgisch Staatsblad van </a:t>
            </a:r>
            <a:r>
              <a:rPr lang="nl-NL" sz="1800" dirty="0" smtClean="0"/>
              <a:t>31.03.2015</a:t>
            </a:r>
            <a:r>
              <a:rPr lang="nl-NL" sz="1800" dirty="0"/>
              <a:t>)</a:t>
            </a:r>
          </a:p>
          <a:p>
            <a:pPr algn="just"/>
            <a:r>
              <a:rPr lang="nl-NL" sz="1800" dirty="0" smtClean="0"/>
              <a:t>Publicatie besluiten van 27.03.2015 met (praktische) aanpassingen aan de </a:t>
            </a:r>
            <a:r>
              <a:rPr lang="nl-BE" sz="1800" dirty="0" smtClean="0"/>
              <a:t>uitvoeringsbesluiten (</a:t>
            </a:r>
            <a:r>
              <a:rPr lang="nl-NL" sz="1800" dirty="0"/>
              <a:t>Belgisch Staatsblad van 31.03.2015)</a:t>
            </a:r>
            <a:endParaRPr lang="nl-NL" sz="1800" dirty="0" smtClean="0"/>
          </a:p>
          <a:p>
            <a:pPr algn="just"/>
            <a:r>
              <a:rPr lang="nl-NL" sz="1800" dirty="0" smtClean="0"/>
              <a:t>Wijzigingsclausule bij de overeenkomst </a:t>
            </a:r>
            <a:r>
              <a:rPr lang="nl-NL" sz="1800" dirty="0"/>
              <a:t>tussen de apothekers en de </a:t>
            </a:r>
            <a:r>
              <a:rPr lang="nl-NL" sz="1800" dirty="0" err="1" smtClean="0"/>
              <a:t>verzekerings-instellingen</a:t>
            </a:r>
            <a:r>
              <a:rPr lang="nl-NL" sz="1800" dirty="0" smtClean="0"/>
              <a:t> </a:t>
            </a:r>
            <a:endParaRPr lang="nl-NL" sz="1800" dirty="0"/>
          </a:p>
          <a:p>
            <a:pPr algn="just"/>
            <a:r>
              <a:rPr lang="nl-BE" sz="1800" dirty="0" smtClean="0"/>
              <a:t>Aanpassing van de </a:t>
            </a:r>
            <a:r>
              <a:rPr lang="nl-BE" sz="1800" dirty="0" smtClean="0">
                <a:hlinkClick r:id="rId4"/>
              </a:rPr>
              <a:t>tariferingsinstructies</a:t>
            </a:r>
            <a:endParaRPr lang="nl-BE" sz="1800" dirty="0" smtClean="0"/>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a:solidFill>
                  <a:schemeClr val="bg1"/>
                </a:solidFill>
              </a:rPr>
              <a:t>Concrete uitwerking</a:t>
            </a:r>
            <a:endParaRPr lang="en-US" sz="2000" b="1" dirty="0">
              <a:solidFill>
                <a:schemeClr val="bg1"/>
              </a:solidFill>
            </a:endParaRPr>
          </a:p>
        </p:txBody>
      </p:sp>
    </p:spTree>
    <p:extLst>
      <p:ext uri="{BB962C8B-B14F-4D97-AF65-F5344CB8AC3E}">
        <p14:creationId xmlns:p14="http://schemas.microsoft.com/office/powerpoint/2010/main" val="25857453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Tarifering per eenheid per periode (RVT-ROB)</a:t>
            </a:r>
          </a:p>
        </p:txBody>
      </p:sp>
      <p:sp>
        <p:nvSpPr>
          <p:cNvPr id="3" name="Content Placeholder 2"/>
          <p:cNvSpPr>
            <a:spLocks noGrp="1"/>
          </p:cNvSpPr>
          <p:nvPr>
            <p:ph idx="1"/>
          </p:nvPr>
        </p:nvSpPr>
        <p:spPr>
          <a:xfrm>
            <a:off x="456536" y="1143000"/>
            <a:ext cx="8229600" cy="4525963"/>
          </a:xfrm>
        </p:spPr>
        <p:txBody>
          <a:bodyPr>
            <a:noAutofit/>
          </a:bodyPr>
          <a:lstStyle/>
          <a:p>
            <a:pPr marL="0" indent="0" algn="just">
              <a:buNone/>
            </a:pPr>
            <a:r>
              <a:rPr lang="nl-BE" sz="2000" dirty="0"/>
              <a:t>De begrotingsdoelstelling voor de ziekteverzekering voor </a:t>
            </a:r>
            <a:r>
              <a:rPr lang="nl-BE" sz="2000" dirty="0" smtClean="0"/>
              <a:t>2013-2014-2015 </a:t>
            </a:r>
            <a:r>
              <a:rPr lang="nl-BE" sz="2000" dirty="0"/>
              <a:t>omvat een besparing van 20 miljoen euro voor geneesmiddelen in </a:t>
            </a:r>
            <a:r>
              <a:rPr lang="nl-BE" sz="2000" dirty="0" smtClean="0"/>
              <a:t>rusthuizen:</a:t>
            </a:r>
            <a:r>
              <a:rPr lang="nl-BE" sz="2000" dirty="0"/>
              <a:t> </a:t>
            </a:r>
            <a:endParaRPr lang="en-US" sz="2000" dirty="0"/>
          </a:p>
          <a:p>
            <a:endParaRPr lang="nl-BE" sz="2000" dirty="0" smtClean="0"/>
          </a:p>
          <a:p>
            <a:pPr algn="just"/>
            <a:r>
              <a:rPr lang="nl-BE" sz="2000" dirty="0" smtClean="0"/>
              <a:t>1</a:t>
            </a:r>
            <a:r>
              <a:rPr lang="nl-BE" sz="2000" dirty="0"/>
              <a:t>° een vermindering van 10 miljoen euro door een vermindering van het ‘volume’ voorgeschreven vergoedbare farmaceutische </a:t>
            </a:r>
            <a:r>
              <a:rPr lang="nl-BE" sz="2000" dirty="0" smtClean="0"/>
              <a:t>specialiteiten: </a:t>
            </a:r>
          </a:p>
          <a:p>
            <a:pPr marL="0" indent="0">
              <a:buNone/>
            </a:pPr>
            <a:endParaRPr lang="nl-BE" sz="2000" dirty="0" smtClean="0"/>
          </a:p>
          <a:p>
            <a:pPr marL="400050" lvl="1" indent="0" algn="just">
              <a:buNone/>
            </a:pPr>
            <a:r>
              <a:rPr lang="nl-BE" sz="2000" dirty="0" smtClean="0"/>
              <a:t>Sensibilisering artsen d.m.v. een feedback (RIZIV) over </a:t>
            </a:r>
            <a:r>
              <a:rPr lang="nl-BE" sz="2000" dirty="0"/>
              <a:t>hun </a:t>
            </a:r>
            <a:r>
              <a:rPr lang="nl-BE" sz="2000" dirty="0" err="1" smtClean="0"/>
              <a:t>voorschrijf-gedrag</a:t>
            </a:r>
            <a:r>
              <a:rPr lang="nl-BE" sz="2000" dirty="0" smtClean="0"/>
              <a:t> (eerste </a:t>
            </a:r>
            <a:r>
              <a:rPr lang="nl-BE" sz="2000" dirty="0"/>
              <a:t>trimester </a:t>
            </a:r>
            <a:r>
              <a:rPr lang="nl-BE" sz="2000" dirty="0" smtClean="0"/>
              <a:t>2013) </a:t>
            </a:r>
          </a:p>
          <a:p>
            <a:pPr marL="400050" lvl="1" indent="0">
              <a:buNone/>
            </a:pPr>
            <a:endParaRPr lang="nl-BE" sz="2000" dirty="0" smtClean="0"/>
          </a:p>
          <a:p>
            <a:pPr lvl="1">
              <a:buFont typeface="Arial" pitchFamily="34" charset="0"/>
              <a:buChar char="•"/>
            </a:pPr>
            <a:r>
              <a:rPr lang="nl-BE" sz="1800" dirty="0" smtClean="0"/>
              <a:t>algemene </a:t>
            </a:r>
            <a:r>
              <a:rPr lang="nl-BE" sz="1800" dirty="0"/>
              <a:t>feedback </a:t>
            </a:r>
            <a:endParaRPr lang="nl-BE" sz="1800" dirty="0" smtClean="0"/>
          </a:p>
          <a:p>
            <a:pPr lvl="1">
              <a:buFont typeface="Arial" pitchFamily="34" charset="0"/>
              <a:buChar char="•"/>
            </a:pPr>
            <a:r>
              <a:rPr lang="nl-BE" sz="1800" dirty="0" smtClean="0"/>
              <a:t>extra </a:t>
            </a:r>
            <a:r>
              <a:rPr lang="nl-BE" sz="1800" dirty="0"/>
              <a:t>aandacht </a:t>
            </a:r>
            <a:r>
              <a:rPr lang="nl-BE" sz="1800" dirty="0" smtClean="0"/>
              <a:t>op </a:t>
            </a:r>
            <a:r>
              <a:rPr lang="nl-BE" sz="1800" dirty="0"/>
              <a:t>polymedicatie en het gebruik van </a:t>
            </a:r>
            <a:r>
              <a:rPr lang="nl-BE" sz="1800" dirty="0" err="1"/>
              <a:t>psychotropica</a:t>
            </a:r>
            <a:r>
              <a:rPr lang="nl-BE" sz="1800" dirty="0"/>
              <a:t> bij </a:t>
            </a:r>
            <a:r>
              <a:rPr lang="nl-BE" sz="1800" dirty="0" smtClean="0"/>
              <a:t>ouderen </a:t>
            </a:r>
          </a:p>
          <a:p>
            <a:pPr lvl="1" algn="just">
              <a:buFont typeface="Arial" pitchFamily="34" charset="0"/>
              <a:buChar char="•"/>
            </a:pPr>
            <a:r>
              <a:rPr lang="nl-BE" sz="1800" dirty="0" smtClean="0"/>
              <a:t>herinnering </a:t>
            </a:r>
            <a:r>
              <a:rPr lang="nl-BE" sz="1800" dirty="0"/>
              <a:t>aan de regels van goed voorschrijfgedrag bij </a:t>
            </a:r>
            <a:r>
              <a:rPr lang="nl-BE" sz="1800" dirty="0" smtClean="0"/>
              <a:t>ouderen (zowel </a:t>
            </a:r>
            <a:r>
              <a:rPr lang="nl-BE" sz="1800" dirty="0"/>
              <a:t>ouderen die nog thuis wonen als ouderen in </a:t>
            </a:r>
            <a:r>
              <a:rPr lang="nl-BE" sz="1800" dirty="0" smtClean="0"/>
              <a:t>rusthuizen)</a:t>
            </a:r>
            <a:endParaRPr lang="en-US" sz="1800" dirty="0"/>
          </a:p>
        </p:txBody>
      </p:sp>
      <p:sp>
        <p:nvSpPr>
          <p:cNvPr id="11" name="Rounded Rectangle 10"/>
          <p:cNvSpPr/>
          <p:nvPr/>
        </p:nvSpPr>
        <p:spPr>
          <a:xfrm>
            <a:off x="457200" y="384233"/>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smtClean="0">
                <a:solidFill>
                  <a:schemeClr val="bg1"/>
                </a:solidFill>
              </a:rPr>
              <a:t>Aanleiding</a:t>
            </a:r>
            <a:endParaRPr lang="en-US" sz="2000" b="1" dirty="0">
              <a:solidFill>
                <a:srgbClr val="FF0000"/>
              </a:solidFill>
            </a:endParaRPr>
          </a:p>
        </p:txBody>
      </p:sp>
    </p:spTree>
    <p:extLst>
      <p:ext uri="{BB962C8B-B14F-4D97-AF65-F5344CB8AC3E}">
        <p14:creationId xmlns:p14="http://schemas.microsoft.com/office/powerpoint/2010/main" val="4401349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Tarifering per eenheid per periode (RVT-ROB)</a:t>
            </a:r>
          </a:p>
        </p:txBody>
      </p:sp>
      <p:sp>
        <p:nvSpPr>
          <p:cNvPr id="3" name="Content Placeholder 2"/>
          <p:cNvSpPr>
            <a:spLocks noGrp="1"/>
          </p:cNvSpPr>
          <p:nvPr>
            <p:ph idx="1"/>
          </p:nvPr>
        </p:nvSpPr>
        <p:spPr>
          <a:xfrm>
            <a:off x="418768" y="838200"/>
            <a:ext cx="8229600" cy="4953000"/>
          </a:xfrm>
        </p:spPr>
        <p:txBody>
          <a:bodyPr>
            <a:noAutofit/>
          </a:bodyPr>
          <a:lstStyle/>
          <a:p>
            <a:pPr marL="0" indent="0">
              <a:buNone/>
            </a:pPr>
            <a:r>
              <a:rPr lang="nl-BE" sz="2000" dirty="0" smtClean="0">
                <a:solidFill>
                  <a:schemeClr val="accent5">
                    <a:lumMod val="75000"/>
                  </a:schemeClr>
                </a:solidFill>
              </a:rPr>
              <a:t>Een progressieve implementatie wordt aanvaard:</a:t>
            </a:r>
          </a:p>
          <a:p>
            <a:pPr marL="0" indent="0">
              <a:buNone/>
            </a:pPr>
            <a:endParaRPr lang="nl-BE" sz="2000" dirty="0" smtClean="0">
              <a:solidFill>
                <a:schemeClr val="accent5">
                  <a:lumMod val="75000"/>
                </a:schemeClr>
              </a:solidFill>
            </a:endParaRPr>
          </a:p>
          <a:p>
            <a:pPr lvl="0" algn="just"/>
            <a:r>
              <a:rPr lang="nl-BE" sz="1800" dirty="0"/>
              <a:t>Op 1 april 2015 wordt gestart met een tarifering per eenheid (</a:t>
            </a:r>
            <a:r>
              <a:rPr lang="nl-BE" sz="1800" dirty="0" err="1"/>
              <a:t>TpE</a:t>
            </a:r>
            <a:r>
              <a:rPr lang="nl-BE" sz="1800" dirty="0"/>
              <a:t>) zoals de wettelijke verplichting het voorziet. </a:t>
            </a:r>
            <a:endParaRPr lang="en-US" sz="1800" dirty="0"/>
          </a:p>
          <a:p>
            <a:pPr lvl="0" algn="just"/>
            <a:r>
              <a:rPr lang="nl-BE" sz="1800" dirty="0"/>
              <a:t>De verzekeringsinstellingen zullen tijdens een overgangsperiode van 1 april 2015 tot uiterlijk september 2015 (facturatie van de maand augustus 2015), zowel het oude (verpakkingen) als het nieuwe (</a:t>
            </a:r>
            <a:r>
              <a:rPr lang="nl-BE" sz="1800" dirty="0" err="1"/>
              <a:t>TpE</a:t>
            </a:r>
            <a:r>
              <a:rPr lang="nl-BE" sz="1800" dirty="0"/>
              <a:t>) facturatiesysteem voor aflevering van geneesmiddelen in RVT/ROB aanvaarden op voorwaarde dat er slechts één facturatiedrager per maand wordt overgemaakt. </a:t>
            </a:r>
            <a:endParaRPr lang="en-US" sz="1800" dirty="0"/>
          </a:p>
          <a:p>
            <a:pPr lvl="0" algn="just"/>
            <a:r>
              <a:rPr lang="nl-BE" sz="1800" dirty="0"/>
              <a:t>Facturen die niet volgens het nieuwe (</a:t>
            </a:r>
            <a:r>
              <a:rPr lang="nl-BE" sz="1800" dirty="0" err="1"/>
              <a:t>TpE</a:t>
            </a:r>
            <a:r>
              <a:rPr lang="nl-BE" sz="1800" dirty="0"/>
              <a:t>) facturatiesysteem voor aflevering van geneesmiddelen in RVT/ROB worden opgemaakt, worden door de verzekeringsinstellingen niet meer aanvaard vanaf 1 oktober 2015. Dit betekent concreet dat afleveringen aan residenten van RVT-ROB vanaf 1 september 2015 volgens </a:t>
            </a:r>
            <a:r>
              <a:rPr lang="nl-BE" sz="1800" dirty="0" err="1"/>
              <a:t>TpE</a:t>
            </a:r>
            <a:r>
              <a:rPr lang="nl-BE" sz="1800" dirty="0"/>
              <a:t> worden gefactureerd en dat de overgangsperiode dus afloopt op 31 augustus 2015.</a:t>
            </a:r>
            <a:endParaRPr lang="en-US" sz="1800" dirty="0"/>
          </a:p>
          <a:p>
            <a:pPr algn="just"/>
            <a:r>
              <a:rPr lang="nl-BE" sz="1800" dirty="0"/>
              <a:t>Regelmatige evaluatie van de vooruitgang wordt voorzien. In functie van de evolutie kan de overgangsperiode worden ingekort.</a:t>
            </a:r>
            <a:r>
              <a:rPr lang="nl-BE" sz="2000" dirty="0"/>
              <a:t> </a:t>
            </a:r>
            <a:endParaRPr lang="nl-BE" sz="2000" dirty="0" smtClean="0">
              <a:solidFill>
                <a:srgbClr val="FF0000"/>
              </a:solidFill>
            </a:endParaRPr>
          </a:p>
          <a:p>
            <a:pPr marL="0" indent="0">
              <a:buNone/>
            </a:pPr>
            <a:endParaRPr lang="nl-BE" sz="2000" dirty="0"/>
          </a:p>
          <a:p>
            <a:pPr marL="0" indent="0">
              <a:buNone/>
            </a:pPr>
            <a:endParaRPr lang="nl-BE" sz="1800" dirty="0" smtClean="0"/>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a:solidFill>
                  <a:schemeClr val="bg1"/>
                </a:solidFill>
              </a:rPr>
              <a:t>Concrete uitwerking</a:t>
            </a:r>
            <a:endParaRPr lang="en-US" sz="2000" b="1" dirty="0">
              <a:solidFill>
                <a:schemeClr val="bg1"/>
              </a:solidFill>
            </a:endParaRPr>
          </a:p>
        </p:txBody>
      </p:sp>
    </p:spTree>
    <p:extLst>
      <p:ext uri="{BB962C8B-B14F-4D97-AF65-F5344CB8AC3E}">
        <p14:creationId xmlns:p14="http://schemas.microsoft.com/office/powerpoint/2010/main" val="38851429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Tarifering per eenheid per periode (RVT-ROB)</a:t>
            </a:r>
          </a:p>
        </p:txBody>
      </p:sp>
      <p:sp>
        <p:nvSpPr>
          <p:cNvPr id="3" name="Content Placeholder 2"/>
          <p:cNvSpPr>
            <a:spLocks noGrp="1"/>
          </p:cNvSpPr>
          <p:nvPr>
            <p:ph idx="1"/>
          </p:nvPr>
        </p:nvSpPr>
        <p:spPr>
          <a:xfrm>
            <a:off x="456536" y="1143000"/>
            <a:ext cx="8229600" cy="4525963"/>
          </a:xfrm>
        </p:spPr>
        <p:txBody>
          <a:bodyPr>
            <a:noAutofit/>
          </a:bodyPr>
          <a:lstStyle/>
          <a:p>
            <a:endParaRPr lang="en-US" sz="2000" dirty="0"/>
          </a:p>
          <a:p>
            <a:pPr algn="just"/>
            <a:r>
              <a:rPr lang="fr-FR" sz="2000" dirty="0" err="1" smtClean="0"/>
              <a:t>Strikte</a:t>
            </a:r>
            <a:r>
              <a:rPr lang="fr-FR" sz="2000" dirty="0" smtClean="0"/>
              <a:t> monitoring van:</a:t>
            </a:r>
          </a:p>
          <a:p>
            <a:pPr marL="400050" lvl="1" indent="0" algn="just">
              <a:buNone/>
            </a:pPr>
            <a:r>
              <a:rPr lang="fr-FR" sz="1800" dirty="0" smtClean="0"/>
              <a:t>- de </a:t>
            </a:r>
            <a:r>
              <a:rPr lang="fr-FR" sz="1800" dirty="0" err="1" smtClean="0"/>
              <a:t>uitgaven</a:t>
            </a:r>
            <a:r>
              <a:rPr lang="fr-FR" sz="1800" dirty="0" smtClean="0"/>
              <a:t> </a:t>
            </a:r>
          </a:p>
          <a:p>
            <a:pPr marL="400050" lvl="1" indent="0" algn="just">
              <a:buNone/>
            </a:pPr>
            <a:r>
              <a:rPr lang="fr-FR" sz="1800" dirty="0" smtClean="0"/>
              <a:t>- de </a:t>
            </a:r>
            <a:r>
              <a:rPr lang="fr-FR" sz="1800" dirty="0" err="1" smtClean="0"/>
              <a:t>gerealiseerde</a:t>
            </a:r>
            <a:r>
              <a:rPr lang="fr-FR" sz="1800" dirty="0" smtClean="0"/>
              <a:t> </a:t>
            </a:r>
            <a:r>
              <a:rPr lang="fr-FR" sz="1800" dirty="0" err="1" smtClean="0"/>
              <a:t>besparing</a:t>
            </a:r>
            <a:r>
              <a:rPr lang="fr-FR" sz="1800" dirty="0" smtClean="0"/>
              <a:t> </a:t>
            </a:r>
          </a:p>
          <a:p>
            <a:pPr marL="400050" lvl="1" indent="0" algn="just">
              <a:buNone/>
            </a:pPr>
            <a:r>
              <a:rPr lang="fr-FR" sz="1800" dirty="0" smtClean="0"/>
              <a:t>- </a:t>
            </a:r>
            <a:r>
              <a:rPr lang="fr-FR" sz="1800" dirty="0" err="1" smtClean="0"/>
              <a:t>het</a:t>
            </a:r>
            <a:r>
              <a:rPr lang="fr-FR" sz="1800" dirty="0" smtClean="0"/>
              <a:t> </a:t>
            </a:r>
            <a:r>
              <a:rPr lang="fr-FR" sz="1800" dirty="0" err="1" smtClean="0"/>
              <a:t>gebruik</a:t>
            </a:r>
            <a:r>
              <a:rPr lang="fr-FR" sz="1800" dirty="0" smtClean="0"/>
              <a:t> van de flags « </a:t>
            </a:r>
            <a:r>
              <a:rPr lang="fr-FR" sz="1800" dirty="0" err="1" smtClean="0"/>
              <a:t>uitzondering</a:t>
            </a:r>
            <a:r>
              <a:rPr lang="fr-FR" sz="1800" dirty="0" smtClean="0"/>
              <a:t> » / « </a:t>
            </a:r>
            <a:r>
              <a:rPr lang="fr-FR" sz="1800" dirty="0" err="1" smtClean="0"/>
              <a:t>derogatie</a:t>
            </a:r>
            <a:r>
              <a:rPr lang="fr-FR" sz="1800" dirty="0" smtClean="0"/>
              <a:t> »</a:t>
            </a:r>
          </a:p>
          <a:p>
            <a:pPr marL="0" indent="0" algn="just">
              <a:buNone/>
            </a:pPr>
            <a:endParaRPr lang="fr-FR" sz="2000" dirty="0" smtClean="0"/>
          </a:p>
          <a:p>
            <a:pPr algn="just"/>
            <a:r>
              <a:rPr lang="nl-NL" sz="2000" dirty="0" smtClean="0"/>
              <a:t>Een </a:t>
            </a:r>
            <a:r>
              <a:rPr lang="nl-NL" sz="2000" dirty="0"/>
              <a:t>verbintenis om, uiterlijk in september 2015, het bedrag van </a:t>
            </a:r>
            <a:r>
              <a:rPr lang="nl-NL" sz="2000" dirty="0" smtClean="0"/>
              <a:t>het </a:t>
            </a:r>
            <a:r>
              <a:rPr lang="nl-BE" sz="2000" dirty="0" smtClean="0"/>
              <a:t>(gemiddeld</a:t>
            </a:r>
            <a:r>
              <a:rPr lang="nl-BE" sz="2000" dirty="0"/>
              <a:t>) “honorarium per week per rustoordbewoner"</a:t>
            </a:r>
            <a:r>
              <a:rPr lang="nl-NL" sz="2000" dirty="0" smtClean="0"/>
              <a:t> </a:t>
            </a:r>
            <a:r>
              <a:rPr lang="nl-NL" sz="2000" dirty="0"/>
              <a:t>te </a:t>
            </a:r>
            <a:r>
              <a:rPr lang="nl-NL" sz="2000" dirty="0" err="1" smtClean="0"/>
              <a:t>herevalueren</a:t>
            </a:r>
            <a:r>
              <a:rPr lang="nl-NL" sz="2000" dirty="0" smtClean="0"/>
              <a:t>. </a:t>
            </a:r>
            <a:r>
              <a:rPr lang="nl-NL" sz="2000" dirty="0"/>
              <a:t>Deze </a:t>
            </a:r>
            <a:r>
              <a:rPr lang="nl-NL" sz="2000" dirty="0" err="1"/>
              <a:t>herevaluatie</a:t>
            </a:r>
            <a:r>
              <a:rPr lang="nl-NL" sz="2000" dirty="0"/>
              <a:t> zal gebeuren volgens dezelfde methodologie als aangewend voor de initiële vaststelling van het bedrag van het voornoemde honorarium, geldig vanaf 1 april 2015, maar op basis van recentere gegevens (Farmanet en IMA). </a:t>
            </a:r>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smtClean="0">
                <a:solidFill>
                  <a:schemeClr val="bg1"/>
                </a:solidFill>
              </a:rPr>
              <a:t>Monitoring</a:t>
            </a:r>
            <a:endParaRPr lang="en-US" sz="2000" b="1" dirty="0">
              <a:solidFill>
                <a:schemeClr val="bg1"/>
              </a:solidFill>
            </a:endParaRPr>
          </a:p>
        </p:txBody>
      </p:sp>
    </p:spTree>
    <p:extLst>
      <p:ext uri="{BB962C8B-B14F-4D97-AF65-F5344CB8AC3E}">
        <p14:creationId xmlns:p14="http://schemas.microsoft.com/office/powerpoint/2010/main" val="28881672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Tarifering per eenheid per periode (RVT-ROB)</a:t>
            </a:r>
          </a:p>
        </p:txBody>
      </p:sp>
      <p:sp>
        <p:nvSpPr>
          <p:cNvPr id="3" name="Content Placeholder 2"/>
          <p:cNvSpPr>
            <a:spLocks noGrp="1"/>
          </p:cNvSpPr>
          <p:nvPr>
            <p:ph idx="1"/>
          </p:nvPr>
        </p:nvSpPr>
        <p:spPr>
          <a:xfrm>
            <a:off x="456536" y="1143000"/>
            <a:ext cx="8229600" cy="4525963"/>
          </a:xfrm>
        </p:spPr>
        <p:txBody>
          <a:bodyPr>
            <a:noAutofit/>
          </a:bodyPr>
          <a:lstStyle/>
          <a:p>
            <a:pPr marL="0" indent="0" algn="just">
              <a:buNone/>
            </a:pPr>
            <a:r>
              <a:rPr lang="nl-BE" sz="2000" dirty="0" smtClean="0">
                <a:effectLst/>
              </a:rPr>
              <a:t>RIZIV</a:t>
            </a:r>
          </a:p>
          <a:p>
            <a:pPr marL="0" indent="0">
              <a:buNone/>
            </a:pPr>
            <a:r>
              <a:rPr lang="nl-BE" sz="2000" dirty="0"/>
              <a:t>Dienst voor Geneeskundige Verzorging</a:t>
            </a:r>
            <a:endParaRPr lang="en-US" sz="2000" dirty="0"/>
          </a:p>
          <a:p>
            <a:pPr marL="0" indent="0" algn="just">
              <a:buNone/>
            </a:pPr>
            <a:r>
              <a:rPr lang="nl-BE" sz="2000" dirty="0"/>
              <a:t>Directie Farmaceutisch Beleid</a:t>
            </a:r>
            <a:endParaRPr lang="en-US" sz="2000" dirty="0"/>
          </a:p>
          <a:p>
            <a:pPr marL="0" indent="0">
              <a:buNone/>
            </a:pPr>
            <a:r>
              <a:rPr lang="nl-BE" sz="2000" dirty="0" smtClean="0"/>
              <a:t>Eenheid </a:t>
            </a:r>
            <a:r>
              <a:rPr lang="nl-BE" sz="2000" dirty="0"/>
              <a:t>Beheer van kennis en informatie en administratieve vereenvoudiging</a:t>
            </a:r>
            <a:endParaRPr lang="en-US" sz="2000" dirty="0"/>
          </a:p>
          <a:p>
            <a:pPr algn="just"/>
            <a:endParaRPr lang="nl-BE" sz="2000" dirty="0" smtClean="0">
              <a:effectLst/>
            </a:endParaRPr>
          </a:p>
          <a:p>
            <a:pPr marL="1080000" indent="0" algn="just">
              <a:buNone/>
            </a:pPr>
            <a:r>
              <a:rPr lang="nl-BE" sz="2000" dirty="0" smtClean="0"/>
              <a:t>Yoeriska Antonissen </a:t>
            </a:r>
          </a:p>
          <a:p>
            <a:pPr marL="1080000" indent="0" algn="just">
              <a:buNone/>
            </a:pPr>
            <a:r>
              <a:rPr lang="nl-BE" sz="2000" dirty="0" smtClean="0">
                <a:hlinkClick r:id="rId4"/>
              </a:rPr>
              <a:t>yoeriska.antonissen@riziv.fgov.be</a:t>
            </a:r>
            <a:r>
              <a:rPr lang="nl-BE" sz="2000" dirty="0" smtClean="0"/>
              <a:t> </a:t>
            </a:r>
          </a:p>
          <a:p>
            <a:pPr marL="1080000" indent="0" algn="just">
              <a:buNone/>
            </a:pPr>
            <a:r>
              <a:rPr lang="nl-BE" sz="2000" dirty="0" smtClean="0"/>
              <a:t>02</a:t>
            </a:r>
            <a:r>
              <a:rPr lang="nl-BE" sz="2000" dirty="0"/>
              <a:t>  </a:t>
            </a:r>
            <a:r>
              <a:rPr lang="nl-BE" sz="2000" dirty="0" smtClean="0"/>
              <a:t>739 </a:t>
            </a:r>
            <a:r>
              <a:rPr lang="nl-BE" sz="2000" dirty="0"/>
              <a:t>71 </a:t>
            </a:r>
            <a:r>
              <a:rPr lang="nl-BE" sz="2000" dirty="0" smtClean="0"/>
              <a:t>44</a:t>
            </a:r>
          </a:p>
          <a:p>
            <a:pPr marL="1080000" indent="0" algn="just">
              <a:buNone/>
            </a:pPr>
            <a:endParaRPr lang="nl-BE" sz="2000" dirty="0">
              <a:effectLst/>
            </a:endParaRPr>
          </a:p>
          <a:p>
            <a:pPr marL="1080000" indent="0" algn="just">
              <a:buNone/>
            </a:pPr>
            <a:r>
              <a:rPr lang="nl-BE" sz="2000" dirty="0" smtClean="0"/>
              <a:t>Bertrand Dirié</a:t>
            </a:r>
          </a:p>
          <a:p>
            <a:pPr marL="1080000" indent="0" algn="just">
              <a:buNone/>
            </a:pPr>
            <a:r>
              <a:rPr lang="nl-BE" sz="2000" dirty="0" smtClean="0">
                <a:effectLst/>
                <a:hlinkClick r:id="rId5"/>
              </a:rPr>
              <a:t>bertrand.dirie@inami.fgov.be</a:t>
            </a:r>
            <a:endParaRPr lang="nl-BE" sz="2000" dirty="0" smtClean="0">
              <a:effectLst/>
            </a:endParaRPr>
          </a:p>
          <a:p>
            <a:pPr marL="1080000" indent="0" algn="just">
              <a:buNone/>
            </a:pPr>
            <a:r>
              <a:rPr lang="nl-BE" sz="2000" dirty="0" smtClean="0"/>
              <a:t>02 739 78 37</a:t>
            </a:r>
            <a:endParaRPr lang="en-US" sz="2000" dirty="0">
              <a:effectLst/>
            </a:endParaRPr>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smtClean="0">
                <a:solidFill>
                  <a:schemeClr val="bg1"/>
                </a:solidFill>
              </a:rPr>
              <a:t>Contact</a:t>
            </a:r>
            <a:endParaRPr lang="en-US" sz="2000" b="1" dirty="0">
              <a:solidFill>
                <a:schemeClr val="bg1"/>
              </a:solidFill>
            </a:endParaRPr>
          </a:p>
        </p:txBody>
      </p:sp>
    </p:spTree>
    <p:extLst>
      <p:ext uri="{BB962C8B-B14F-4D97-AF65-F5344CB8AC3E}">
        <p14:creationId xmlns:p14="http://schemas.microsoft.com/office/powerpoint/2010/main" val="6586268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Tarifering per eenheid per periode (RVT-ROB)</a:t>
            </a:r>
          </a:p>
        </p:txBody>
      </p:sp>
      <p:sp>
        <p:nvSpPr>
          <p:cNvPr id="3" name="Content Placeholder 2"/>
          <p:cNvSpPr>
            <a:spLocks noGrp="1"/>
          </p:cNvSpPr>
          <p:nvPr>
            <p:ph idx="1"/>
          </p:nvPr>
        </p:nvSpPr>
        <p:spPr>
          <a:xfrm>
            <a:off x="456536" y="1143000"/>
            <a:ext cx="8229600" cy="4525963"/>
          </a:xfrm>
        </p:spPr>
        <p:txBody>
          <a:bodyPr>
            <a:noAutofit/>
          </a:bodyPr>
          <a:lstStyle/>
          <a:p>
            <a:pPr algn="just"/>
            <a:r>
              <a:rPr lang="nl-BE" sz="2000" dirty="0" smtClean="0"/>
              <a:t>2</a:t>
            </a:r>
            <a:r>
              <a:rPr lang="nl-BE" sz="2000" dirty="0"/>
              <a:t>° een vermindering van 10 miljoen euro </a:t>
            </a:r>
            <a:r>
              <a:rPr lang="nl-BE" sz="2000" dirty="0" smtClean="0"/>
              <a:t>op jaarbasis door </a:t>
            </a:r>
            <a:r>
              <a:rPr lang="nl-BE" sz="2000" dirty="0"/>
              <a:t>een </a:t>
            </a:r>
            <a:r>
              <a:rPr lang="nl-BE" sz="2000" dirty="0" smtClean="0"/>
              <a:t>fundamentele </a:t>
            </a:r>
            <a:r>
              <a:rPr lang="nl-BE" sz="2000" dirty="0"/>
              <a:t>hervorming van het tariferingssysteem van geneesmiddelen in </a:t>
            </a:r>
            <a:r>
              <a:rPr lang="nl-BE" sz="2000" dirty="0" smtClean="0"/>
              <a:t>rusthuizen:</a:t>
            </a:r>
          </a:p>
          <a:p>
            <a:endParaRPr lang="nl-BE" sz="2000" dirty="0"/>
          </a:p>
          <a:p>
            <a:pPr lvl="1" indent="-342900" algn="just">
              <a:buFont typeface="Arial" pitchFamily="34" charset="0"/>
              <a:buChar char="•"/>
            </a:pPr>
            <a:r>
              <a:rPr lang="nl-BE" sz="1800" dirty="0" smtClean="0"/>
              <a:t>reflecteert voor </a:t>
            </a:r>
            <a:r>
              <a:rPr lang="nl-BE" sz="1800" dirty="0"/>
              <a:t>de apotheker </a:t>
            </a:r>
            <a:r>
              <a:rPr lang="nl-BE" sz="1800" dirty="0" smtClean="0"/>
              <a:t>en de </a:t>
            </a:r>
            <a:r>
              <a:rPr lang="nl-BE" sz="1800" dirty="0"/>
              <a:t>patiënt de specificiteit van het afleveren aan een patiënt die in een gemeenschap leeft, ten opzichte van het afleveren op voorschrift in een </a:t>
            </a:r>
            <a:r>
              <a:rPr lang="nl-BE" sz="1800" dirty="0" smtClean="0"/>
              <a:t>open  </a:t>
            </a:r>
            <a:r>
              <a:rPr lang="nl-BE" sz="1800" dirty="0" err="1" smtClean="0"/>
              <a:t>officina</a:t>
            </a:r>
            <a:r>
              <a:rPr lang="nl-BE" sz="1800" dirty="0" smtClean="0"/>
              <a:t> </a:t>
            </a:r>
          </a:p>
          <a:p>
            <a:pPr lvl="1" indent="-342900" algn="just">
              <a:buFont typeface="Arial" pitchFamily="34" charset="0"/>
              <a:buChar char="•"/>
            </a:pPr>
            <a:r>
              <a:rPr lang="nl-BE" sz="1800" dirty="0" smtClean="0"/>
              <a:t>past in </a:t>
            </a:r>
            <a:r>
              <a:rPr lang="nl-BE" sz="1800" dirty="0"/>
              <a:t>de context van de verplichtingen van apothekers op vlak van volksgezondheid, </a:t>
            </a:r>
            <a:r>
              <a:rPr lang="nl-BE" sz="1800" dirty="0" smtClean="0"/>
              <a:t>met </a:t>
            </a:r>
            <a:r>
              <a:rPr lang="nl-BE" sz="1800" dirty="0"/>
              <a:t>als doelstelling het verbeteren van de veiligheid en de kwaliteit van het afleveren van geneesmiddelen aan </a:t>
            </a:r>
            <a:r>
              <a:rPr lang="nl-BE" sz="1800" dirty="0" smtClean="0"/>
              <a:t>ouderen </a:t>
            </a:r>
          </a:p>
          <a:p>
            <a:pPr lvl="1" indent="-342900" algn="just">
              <a:buFont typeface="Arial" pitchFamily="34" charset="0"/>
              <a:buChar char="•"/>
            </a:pPr>
            <a:r>
              <a:rPr lang="nl-BE" sz="1800" dirty="0" smtClean="0"/>
              <a:t>bevorderen </a:t>
            </a:r>
            <a:r>
              <a:rPr lang="nl-BE" sz="1800" dirty="0"/>
              <a:t>van de individuele medicatievoorbereiding (</a:t>
            </a:r>
            <a:r>
              <a:rPr lang="nl-BE" sz="1800" dirty="0" smtClean="0"/>
              <a:t>IMV) (voordelen voor rationeel </a:t>
            </a:r>
            <a:r>
              <a:rPr lang="nl-BE" sz="1800" dirty="0"/>
              <a:t>geneesmiddelengebruik  </a:t>
            </a:r>
            <a:r>
              <a:rPr lang="nl-BE" sz="1800" dirty="0" smtClean="0"/>
              <a:t>en volksgezondheid)</a:t>
            </a:r>
          </a:p>
          <a:p>
            <a:pPr marL="400050" lvl="1" indent="0" algn="just">
              <a:buNone/>
            </a:pPr>
            <a:endParaRPr lang="en-US" sz="1800" dirty="0"/>
          </a:p>
          <a:p>
            <a:pPr marL="400050" lvl="1" indent="0">
              <a:buNone/>
            </a:pPr>
            <a:r>
              <a:rPr lang="nl-BE" sz="2000" dirty="0" smtClean="0"/>
              <a:t>Opmerking: deze presentatie betreft </a:t>
            </a:r>
            <a:r>
              <a:rPr lang="nl-BE" sz="2000" dirty="0"/>
              <a:t>enkel </a:t>
            </a:r>
            <a:r>
              <a:rPr lang="nl-BE" sz="2000" dirty="0" smtClean="0"/>
              <a:t>het punt </a:t>
            </a:r>
            <a:r>
              <a:rPr lang="nl-BE" sz="2000" dirty="0"/>
              <a:t>2°</a:t>
            </a:r>
            <a:endParaRPr lang="en-US" sz="2000" dirty="0">
              <a:effectLst/>
            </a:endParaRPr>
          </a:p>
        </p:txBody>
      </p:sp>
      <p:sp>
        <p:nvSpPr>
          <p:cNvPr id="11" name="Rounded Rectangle 10"/>
          <p:cNvSpPr/>
          <p:nvPr/>
        </p:nvSpPr>
        <p:spPr>
          <a:xfrm>
            <a:off x="457200" y="3810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smtClean="0">
                <a:solidFill>
                  <a:schemeClr val="bg1"/>
                </a:solidFill>
              </a:rPr>
              <a:t>Aanleiding</a:t>
            </a:r>
            <a:endParaRPr lang="en-US" sz="2000" b="1" dirty="0">
              <a:solidFill>
                <a:schemeClr val="bg1"/>
              </a:solidFill>
            </a:endParaRPr>
          </a:p>
        </p:txBody>
      </p:sp>
    </p:spTree>
    <p:extLst>
      <p:ext uri="{BB962C8B-B14F-4D97-AF65-F5344CB8AC3E}">
        <p14:creationId xmlns:p14="http://schemas.microsoft.com/office/powerpoint/2010/main" val="38955249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Tarifering per eenheid per periode (RVT-ROB)</a:t>
            </a:r>
          </a:p>
        </p:txBody>
      </p:sp>
      <p:sp>
        <p:nvSpPr>
          <p:cNvPr id="3" name="Content Placeholder 2"/>
          <p:cNvSpPr>
            <a:spLocks noGrp="1"/>
          </p:cNvSpPr>
          <p:nvPr>
            <p:ph idx="1"/>
          </p:nvPr>
        </p:nvSpPr>
        <p:spPr>
          <a:xfrm>
            <a:off x="456536" y="1143000"/>
            <a:ext cx="8229600" cy="4525963"/>
          </a:xfrm>
        </p:spPr>
        <p:txBody>
          <a:bodyPr>
            <a:noAutofit/>
          </a:bodyPr>
          <a:lstStyle/>
          <a:p>
            <a:pPr marL="0" indent="0" algn="just">
              <a:buNone/>
            </a:pPr>
            <a:r>
              <a:rPr lang="nl-BE" sz="2000" dirty="0" smtClean="0">
                <a:effectLst/>
              </a:rPr>
              <a:t>Scope:</a:t>
            </a:r>
          </a:p>
          <a:p>
            <a:pPr marL="0" indent="0" algn="just">
              <a:buNone/>
            </a:pPr>
            <a:endParaRPr lang="nl-BE" sz="2000" dirty="0" smtClean="0">
              <a:effectLst/>
            </a:endParaRPr>
          </a:p>
          <a:p>
            <a:pPr lvl="0"/>
            <a:r>
              <a:rPr lang="nl-BE" sz="2000" dirty="0"/>
              <a:t>Afleveringen aan </a:t>
            </a:r>
            <a:r>
              <a:rPr lang="nl-BE" sz="2000" dirty="0" smtClean="0"/>
              <a:t>RVT/ROB bewoners</a:t>
            </a:r>
            <a:endParaRPr lang="en-US" sz="2000" dirty="0"/>
          </a:p>
          <a:p>
            <a:pPr lvl="0" algn="just"/>
            <a:r>
              <a:rPr lang="nl-BE" sz="2000" dirty="0"/>
              <a:t>Vergoedbare farmaceutische specialiteiten met een </a:t>
            </a:r>
            <a:r>
              <a:rPr lang="nl-BE" sz="2000" dirty="0" smtClean="0"/>
              <a:t>“oraal-vaste” toedieningsvorm (</a:t>
            </a:r>
            <a:r>
              <a:rPr lang="nl-BE" sz="2000" dirty="0" err="1" smtClean="0"/>
              <a:t>cf</a:t>
            </a:r>
            <a:r>
              <a:rPr lang="nl-BE" sz="2000" dirty="0" smtClean="0"/>
              <a:t> richtlijnen voor IMV)</a:t>
            </a:r>
            <a:endParaRPr lang="en-US" sz="2000" dirty="0"/>
          </a:p>
          <a:p>
            <a:pPr lvl="0"/>
            <a:r>
              <a:rPr lang="nl-BE" sz="2000" dirty="0"/>
              <a:t>Acute en chronische behandelingen</a:t>
            </a:r>
            <a:endParaRPr lang="en-US" sz="2000" dirty="0"/>
          </a:p>
          <a:p>
            <a:pPr algn="just"/>
            <a:endParaRPr lang="nl-BE" sz="2000" dirty="0" smtClean="0">
              <a:effectLst/>
            </a:endParaRPr>
          </a:p>
          <a:p>
            <a:pPr marL="0" indent="0" algn="just">
              <a:buNone/>
            </a:pPr>
            <a:r>
              <a:rPr lang="nl-BE" sz="2000" dirty="0" smtClean="0"/>
              <a:t>Doelstelling:</a:t>
            </a:r>
          </a:p>
          <a:p>
            <a:pPr marL="400050" lvl="1" indent="0" algn="just">
              <a:buNone/>
            </a:pPr>
            <a:r>
              <a:rPr lang="nl-BE" sz="2000" dirty="0"/>
              <a:t>besparing van 10 miljoen euro op </a:t>
            </a:r>
            <a:r>
              <a:rPr lang="nl-BE" sz="2000" dirty="0" smtClean="0"/>
              <a:t>jaarbasis </a:t>
            </a:r>
          </a:p>
          <a:p>
            <a:pPr marL="400050" lvl="1" indent="0" algn="just">
              <a:buNone/>
            </a:pPr>
            <a:r>
              <a:rPr lang="nl-BE" sz="2000" dirty="0" smtClean="0"/>
              <a:t>door een </a:t>
            </a:r>
            <a:r>
              <a:rPr lang="nl-BE" sz="2000" dirty="0"/>
              <a:t>beheersing van het volume aan geneesmiddelen dat gefactureerd wordt aan het RIZIV </a:t>
            </a:r>
            <a:endParaRPr lang="nl-BE" sz="2000" dirty="0" smtClean="0"/>
          </a:p>
          <a:p>
            <a:pPr marL="400050" lvl="1" indent="0" algn="just">
              <a:buNone/>
            </a:pPr>
            <a:r>
              <a:rPr lang="nl-BE" sz="2000" dirty="0" smtClean="0"/>
              <a:t>d.m.v. </a:t>
            </a:r>
            <a:r>
              <a:rPr lang="nl-BE" sz="2000" dirty="0"/>
              <a:t>een fundamentele hervorming van het tariferingssysteem van geneesmiddelen in rusthuizen</a:t>
            </a:r>
            <a:endParaRPr lang="en-US" sz="2000" dirty="0"/>
          </a:p>
          <a:p>
            <a:pPr algn="just"/>
            <a:endParaRPr lang="en-US" sz="2000" dirty="0">
              <a:effectLst/>
            </a:endParaRPr>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a:solidFill>
                  <a:schemeClr val="bg1"/>
                </a:solidFill>
              </a:rPr>
              <a:t>Concrete uitwerking</a:t>
            </a:r>
            <a:endParaRPr lang="en-US" sz="2000" b="1" dirty="0">
              <a:solidFill>
                <a:schemeClr val="bg1"/>
              </a:solidFill>
            </a:endParaRPr>
          </a:p>
        </p:txBody>
      </p:sp>
    </p:spTree>
    <p:extLst>
      <p:ext uri="{BB962C8B-B14F-4D97-AF65-F5344CB8AC3E}">
        <p14:creationId xmlns:p14="http://schemas.microsoft.com/office/powerpoint/2010/main" val="41028240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Tarifering per eenheid per periode (RVT-ROB)</a:t>
            </a:r>
          </a:p>
        </p:txBody>
      </p:sp>
      <p:sp>
        <p:nvSpPr>
          <p:cNvPr id="3" name="Content Placeholder 2"/>
          <p:cNvSpPr>
            <a:spLocks noGrp="1"/>
          </p:cNvSpPr>
          <p:nvPr>
            <p:ph idx="1"/>
          </p:nvPr>
        </p:nvSpPr>
        <p:spPr>
          <a:xfrm>
            <a:off x="456536" y="1143000"/>
            <a:ext cx="8229600" cy="4724400"/>
          </a:xfrm>
        </p:spPr>
        <p:txBody>
          <a:bodyPr>
            <a:noAutofit/>
          </a:bodyPr>
          <a:lstStyle/>
          <a:p>
            <a:pPr marL="0" indent="0" algn="just">
              <a:buNone/>
            </a:pPr>
            <a:r>
              <a:rPr lang="nl-BE" sz="2000" b="1" dirty="0">
                <a:solidFill>
                  <a:schemeClr val="accent5">
                    <a:lumMod val="50000"/>
                  </a:schemeClr>
                </a:solidFill>
              </a:rPr>
              <a:t>Aanpassingen</a:t>
            </a:r>
            <a:r>
              <a:rPr lang="nl-BE" sz="2000" dirty="0">
                <a:solidFill>
                  <a:schemeClr val="accent5">
                    <a:lumMod val="50000"/>
                  </a:schemeClr>
                </a:solidFill>
              </a:rPr>
              <a:t> op het vlak van het </a:t>
            </a:r>
            <a:r>
              <a:rPr lang="nl-BE" sz="2000" b="1" dirty="0">
                <a:solidFill>
                  <a:schemeClr val="accent5">
                    <a:lumMod val="50000"/>
                  </a:schemeClr>
                </a:solidFill>
              </a:rPr>
              <a:t>afleveren</a:t>
            </a:r>
            <a:r>
              <a:rPr lang="nl-BE" sz="2000" dirty="0">
                <a:solidFill>
                  <a:schemeClr val="accent5">
                    <a:lumMod val="50000"/>
                  </a:schemeClr>
                </a:solidFill>
              </a:rPr>
              <a:t> van vergoedbare farmaceutische </a:t>
            </a:r>
            <a:r>
              <a:rPr lang="nl-BE" sz="2000" dirty="0" smtClean="0">
                <a:solidFill>
                  <a:schemeClr val="accent5">
                    <a:lumMod val="50000"/>
                  </a:schemeClr>
                </a:solidFill>
              </a:rPr>
              <a:t>specialiteiten</a:t>
            </a:r>
          </a:p>
          <a:p>
            <a:pPr marL="0" indent="0">
              <a:buNone/>
            </a:pPr>
            <a:endParaRPr lang="nl-BE" sz="2000" dirty="0" smtClean="0"/>
          </a:p>
          <a:p>
            <a:pPr marL="0" indent="0" algn="just">
              <a:buNone/>
            </a:pPr>
            <a:r>
              <a:rPr lang="nl-BE" sz="2000" dirty="0" smtClean="0"/>
              <a:t>De </a:t>
            </a:r>
            <a:r>
              <a:rPr lang="nl-BE" sz="2000" dirty="0"/>
              <a:t>apothekers kunnen zich organiseren i.v.m. de modaliteiten van de aflevering </a:t>
            </a:r>
            <a:r>
              <a:rPr lang="nl-BE" sz="2000" dirty="0" smtClean="0"/>
              <a:t>:</a:t>
            </a:r>
            <a:endParaRPr lang="en-US" sz="2000" dirty="0"/>
          </a:p>
          <a:p>
            <a:pPr lvl="0"/>
            <a:r>
              <a:rPr lang="nl-BE" sz="2000" dirty="0"/>
              <a:t>IMV (manueel of gerobotiseerd) </a:t>
            </a:r>
            <a:r>
              <a:rPr lang="nl-BE" sz="2000" dirty="0" smtClean="0"/>
              <a:t>(verplichte </a:t>
            </a:r>
            <a:r>
              <a:rPr lang="nl-BE" sz="2000" dirty="0" err="1"/>
              <a:t>flag</a:t>
            </a:r>
            <a:r>
              <a:rPr lang="nl-BE" sz="2000" dirty="0"/>
              <a:t> “IMV</a:t>
            </a:r>
            <a:r>
              <a:rPr lang="nl-BE" sz="2000" dirty="0" smtClean="0"/>
              <a:t>” – monitoring)</a:t>
            </a:r>
            <a:endParaRPr lang="en-US" sz="2000" dirty="0"/>
          </a:p>
          <a:p>
            <a:pPr lvl="0"/>
            <a:r>
              <a:rPr lang="nl-BE" sz="2000" dirty="0"/>
              <a:t>publieksverpakking</a:t>
            </a:r>
            <a:endParaRPr lang="en-US" sz="2000" dirty="0"/>
          </a:p>
          <a:p>
            <a:pPr lvl="0"/>
            <a:r>
              <a:rPr lang="nl-BE" sz="2000" dirty="0" smtClean="0"/>
              <a:t>blisterverpakking (fractionering </a:t>
            </a:r>
            <a:r>
              <a:rPr lang="nl-BE" sz="2000" dirty="0"/>
              <a:t>en gespreide aflevering zijn </a:t>
            </a:r>
            <a:r>
              <a:rPr lang="nl-BE" sz="2000" dirty="0" smtClean="0"/>
              <a:t>toegelaten)</a:t>
            </a:r>
            <a:endParaRPr lang="en-US" sz="2000" dirty="0"/>
          </a:p>
          <a:p>
            <a:pPr marL="31950" lvl="1" indent="0">
              <a:buNone/>
            </a:pPr>
            <a:endParaRPr lang="nl-BE" sz="800" dirty="0" smtClean="0"/>
          </a:p>
          <a:p>
            <a:pPr marL="31950" lvl="1" indent="0">
              <a:buNone/>
            </a:pPr>
            <a:endParaRPr lang="nl-BE" sz="2000" dirty="0" smtClean="0"/>
          </a:p>
          <a:p>
            <a:pPr marL="31950" lvl="1" indent="0">
              <a:buNone/>
            </a:pPr>
            <a:r>
              <a:rPr lang="nl-BE" sz="2000" dirty="0" smtClean="0"/>
              <a:t>Gebruik van bulkproducten en hospitaalverpakkingen voor IMV</a:t>
            </a:r>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a:solidFill>
                  <a:schemeClr val="bg1"/>
                </a:solidFill>
              </a:rPr>
              <a:t>Concrete uitwerking</a:t>
            </a:r>
            <a:endParaRPr lang="en-US" sz="2000" b="1" dirty="0">
              <a:solidFill>
                <a:schemeClr val="bg1"/>
              </a:solidFill>
            </a:endParaRPr>
          </a:p>
        </p:txBody>
      </p:sp>
    </p:spTree>
    <p:extLst>
      <p:ext uri="{BB962C8B-B14F-4D97-AF65-F5344CB8AC3E}">
        <p14:creationId xmlns:p14="http://schemas.microsoft.com/office/powerpoint/2010/main" val="20613515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Tarifering per eenheid per periode (RVT-ROB)</a:t>
            </a:r>
          </a:p>
        </p:txBody>
      </p:sp>
      <p:sp>
        <p:nvSpPr>
          <p:cNvPr id="3" name="Content Placeholder 2"/>
          <p:cNvSpPr>
            <a:spLocks noGrp="1"/>
          </p:cNvSpPr>
          <p:nvPr>
            <p:ph idx="1"/>
          </p:nvPr>
        </p:nvSpPr>
        <p:spPr>
          <a:xfrm>
            <a:off x="456536" y="1143000"/>
            <a:ext cx="8229600" cy="4648200"/>
          </a:xfrm>
        </p:spPr>
        <p:txBody>
          <a:bodyPr>
            <a:noAutofit/>
          </a:bodyPr>
          <a:lstStyle/>
          <a:p>
            <a:pPr marL="0" indent="0">
              <a:buNone/>
            </a:pPr>
            <a:r>
              <a:rPr lang="nl-BE" sz="2000" b="1" dirty="0" smtClean="0">
                <a:solidFill>
                  <a:schemeClr val="accent5">
                    <a:lumMod val="50000"/>
                  </a:schemeClr>
                </a:solidFill>
              </a:rPr>
              <a:t>Patiëntidentificatie</a:t>
            </a:r>
          </a:p>
          <a:p>
            <a:pPr marL="0" indent="0">
              <a:buNone/>
            </a:pPr>
            <a:endParaRPr lang="nl-BE" sz="2000" b="1" dirty="0"/>
          </a:p>
          <a:p>
            <a:pPr marL="0" indent="0">
              <a:buNone/>
            </a:pPr>
            <a:r>
              <a:rPr lang="nl-BE" sz="2000" dirty="0" smtClean="0"/>
              <a:t>Identificatie via </a:t>
            </a:r>
            <a:r>
              <a:rPr lang="nl-BE" sz="2000" dirty="0" err="1" smtClean="0"/>
              <a:t>MyCareNet</a:t>
            </a:r>
            <a:r>
              <a:rPr lang="nl-BE" sz="2000" dirty="0" smtClean="0"/>
              <a:t> (2016):</a:t>
            </a:r>
          </a:p>
          <a:p>
            <a:endParaRPr lang="nl-BE" sz="800" dirty="0" smtClean="0"/>
          </a:p>
          <a:p>
            <a:pPr marL="400050" lvl="1" indent="0">
              <a:buNone/>
            </a:pPr>
            <a:r>
              <a:rPr lang="nl-BE" sz="2000" dirty="0" smtClean="0"/>
              <a:t>via het RVT-ROB nummer</a:t>
            </a:r>
          </a:p>
          <a:p>
            <a:pPr marL="0" indent="0">
              <a:buNone/>
            </a:pPr>
            <a:endParaRPr lang="nl-BE" sz="2000" dirty="0" smtClean="0"/>
          </a:p>
          <a:p>
            <a:pPr marL="0" indent="0">
              <a:buNone/>
            </a:pPr>
            <a:r>
              <a:rPr lang="nl-BE" sz="2000" dirty="0" smtClean="0"/>
              <a:t>In een overgangsfase:</a:t>
            </a:r>
          </a:p>
          <a:p>
            <a:pPr algn="just"/>
            <a:r>
              <a:rPr lang="nl-BE" sz="2000" dirty="0" smtClean="0"/>
              <a:t>Beperking </a:t>
            </a:r>
            <a:r>
              <a:rPr lang="nl-BE" sz="2000" dirty="0"/>
              <a:t>van de scope tot </a:t>
            </a:r>
            <a:r>
              <a:rPr lang="nl-BE" sz="2000" dirty="0" smtClean="0"/>
              <a:t>het kader van de levering van geneesmiddelen aan RVT-ROB. </a:t>
            </a:r>
          </a:p>
          <a:p>
            <a:pPr algn="just"/>
            <a:r>
              <a:rPr lang="nl-BE" sz="2000" dirty="0" smtClean="0"/>
              <a:t>Apotheker vermeldt </a:t>
            </a:r>
            <a:r>
              <a:rPr lang="nl-BE" sz="2000" dirty="0"/>
              <a:t>het RVT-ROB nummer (verplicht</a:t>
            </a:r>
            <a:r>
              <a:rPr lang="nl-BE" sz="2000" dirty="0" smtClean="0"/>
              <a:t>) in de tariferingsgegevens.</a:t>
            </a:r>
            <a:endParaRPr lang="nl-BE" sz="2000" dirty="0"/>
          </a:p>
          <a:p>
            <a:pPr algn="just"/>
            <a:r>
              <a:rPr lang="nl-BE" sz="2000" dirty="0" smtClean="0"/>
              <a:t>M.a.w. de </a:t>
            </a:r>
            <a:r>
              <a:rPr lang="nl-BE" sz="2000" dirty="0"/>
              <a:t>apotheker </a:t>
            </a:r>
            <a:r>
              <a:rPr lang="nl-BE" sz="2000" dirty="0" smtClean="0"/>
              <a:t>moet het statuut </a:t>
            </a:r>
            <a:r>
              <a:rPr lang="nl-BE" sz="2000" dirty="0"/>
              <a:t>« </a:t>
            </a:r>
            <a:r>
              <a:rPr lang="nl-BE" sz="2000" dirty="0" smtClean="0"/>
              <a:t>RVT-ROB bewoner</a:t>
            </a:r>
            <a:r>
              <a:rPr lang="nl-BE" sz="2000" dirty="0"/>
              <a:t> »</a:t>
            </a:r>
            <a:r>
              <a:rPr lang="nl-BE" sz="2000" dirty="0" smtClean="0"/>
              <a:t> van een individuele patiënt die in de apotheek geneesmiddelen komt afhalen (</a:t>
            </a:r>
            <a:r>
              <a:rPr lang="nl-BE" sz="2000" dirty="0"/>
              <a:t>of een gemachtigde</a:t>
            </a:r>
            <a:r>
              <a:rPr lang="nl-BE" sz="2000" dirty="0" smtClean="0"/>
              <a:t>), niet controleren.</a:t>
            </a:r>
            <a:endParaRPr lang="nl-NL" sz="2000" dirty="0"/>
          </a:p>
          <a:p>
            <a:pPr algn="just"/>
            <a:endParaRPr lang="en-US" sz="2000" dirty="0"/>
          </a:p>
          <a:p>
            <a:pPr marL="0" indent="0">
              <a:buNone/>
            </a:pPr>
            <a:endParaRPr lang="en-US" sz="2000" dirty="0">
              <a:solidFill>
                <a:srgbClr val="FF0000"/>
              </a:solidFill>
            </a:endParaRPr>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a:solidFill>
                  <a:schemeClr val="bg1"/>
                </a:solidFill>
              </a:rPr>
              <a:t>Concrete uitwerking</a:t>
            </a:r>
            <a:endParaRPr lang="en-US" sz="2000" b="1" dirty="0">
              <a:solidFill>
                <a:schemeClr val="bg1"/>
              </a:solidFill>
            </a:endParaRPr>
          </a:p>
        </p:txBody>
      </p:sp>
    </p:spTree>
    <p:extLst>
      <p:ext uri="{BB962C8B-B14F-4D97-AF65-F5344CB8AC3E}">
        <p14:creationId xmlns:p14="http://schemas.microsoft.com/office/powerpoint/2010/main" val="6196607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Tarifering per eenheid per periode (RVT-ROB)</a:t>
            </a:r>
          </a:p>
        </p:txBody>
      </p:sp>
      <p:sp>
        <p:nvSpPr>
          <p:cNvPr id="3" name="Content Placeholder 2"/>
          <p:cNvSpPr>
            <a:spLocks noGrp="1"/>
          </p:cNvSpPr>
          <p:nvPr>
            <p:ph idx="1"/>
          </p:nvPr>
        </p:nvSpPr>
        <p:spPr>
          <a:xfrm>
            <a:off x="456536" y="1143000"/>
            <a:ext cx="8229600" cy="4648200"/>
          </a:xfrm>
        </p:spPr>
        <p:txBody>
          <a:bodyPr>
            <a:noAutofit/>
          </a:bodyPr>
          <a:lstStyle/>
          <a:p>
            <a:pPr marL="0" indent="0">
              <a:buNone/>
            </a:pPr>
            <a:r>
              <a:rPr lang="nl-BE" sz="2000" b="1" dirty="0" smtClean="0">
                <a:solidFill>
                  <a:schemeClr val="accent5">
                    <a:lumMod val="50000"/>
                  </a:schemeClr>
                </a:solidFill>
              </a:rPr>
              <a:t>Patiëntidentificatie</a:t>
            </a:r>
          </a:p>
          <a:p>
            <a:pPr marL="0" indent="0">
              <a:buNone/>
            </a:pPr>
            <a:endParaRPr lang="nl-BE" sz="800" dirty="0" smtClean="0"/>
          </a:p>
          <a:p>
            <a:pPr marL="0" indent="0" algn="just">
              <a:buNone/>
            </a:pPr>
            <a:r>
              <a:rPr lang="nl-BE" sz="1400" dirty="0" smtClean="0"/>
              <a:t>Ter </a:t>
            </a:r>
            <a:r>
              <a:rPr lang="nl-BE" sz="1400" dirty="0"/>
              <a:t>informatie</a:t>
            </a:r>
            <a:r>
              <a:rPr lang="nl-BE" sz="1400" dirty="0" smtClean="0"/>
              <a:t>: Definitie </a:t>
            </a:r>
            <a:r>
              <a:rPr lang="nl-BE" sz="1400" dirty="0"/>
              <a:t>van een </a:t>
            </a:r>
            <a:r>
              <a:rPr lang="nl-BE" sz="1400" dirty="0" smtClean="0"/>
              <a:t>RVT/ROB bewoner:</a:t>
            </a:r>
            <a:endParaRPr lang="en-US" sz="1400" dirty="0"/>
          </a:p>
          <a:p>
            <a:pPr marL="0" indent="0" algn="just">
              <a:buNone/>
            </a:pPr>
            <a:r>
              <a:rPr lang="nl-BE" sz="1400" dirty="0"/>
              <a:t>Wet betreffende de verplichte verzekering voor geneeskundige verzorging en uitkeringen, gecoördineerd op 14 juli 1994</a:t>
            </a:r>
            <a:endParaRPr lang="en-US" sz="1400" dirty="0"/>
          </a:p>
          <a:p>
            <a:pPr marL="0" indent="0" algn="just">
              <a:buNone/>
            </a:pPr>
            <a:r>
              <a:rPr lang="nl-BE" sz="1400" dirty="0"/>
              <a:t>Art. 34, 11° en 12°, met uitzondering van de psychiatrische verzorgingstehuizen en centra voor </a:t>
            </a:r>
            <a:r>
              <a:rPr lang="nl-BE" sz="1400" dirty="0" err="1"/>
              <a:t>dagverzorging</a:t>
            </a:r>
            <a:r>
              <a:rPr lang="nl-BE" sz="1400" dirty="0"/>
              <a:t> of een instelling, bestaande uit een enkele eenheid, samengesteld uit een sectie die erkend  is als  rust- en verzorgingstehuis (RVT) en een sectie die erkend  is als ROB; indien deze eenheid eveneens een centrum voor </a:t>
            </a:r>
            <a:r>
              <a:rPr lang="nl-BE" sz="1400" dirty="0" err="1"/>
              <a:t>dagverzorging</a:t>
            </a:r>
            <a:r>
              <a:rPr lang="nl-BE" sz="1400" dirty="0"/>
              <a:t> omvat, wordt deze laatste niet in rekening gebracht.  </a:t>
            </a:r>
            <a:endParaRPr lang="nl-BE" sz="1400" dirty="0" smtClean="0"/>
          </a:p>
          <a:p>
            <a:pPr marL="0" indent="0" algn="just">
              <a:buNone/>
            </a:pPr>
            <a:r>
              <a:rPr lang="nl-BE" sz="1400" i="1" dirty="0" smtClean="0"/>
              <a:t>waarbij</a:t>
            </a:r>
            <a:r>
              <a:rPr lang="nl-BE" sz="1400" i="1" dirty="0"/>
              <a:t>:</a:t>
            </a:r>
            <a:endParaRPr lang="en-US" sz="1400" dirty="0"/>
          </a:p>
          <a:p>
            <a:pPr marL="400050" lvl="1" indent="0" algn="just">
              <a:buNone/>
            </a:pPr>
            <a:r>
              <a:rPr lang="nl-BE" sz="1400" i="1" dirty="0"/>
              <a:t>11° de verstrekkingen die worden verleend door rust- en verzorgingstehuizen, psychiatrische verzorgingstehuizen en centra voor </a:t>
            </a:r>
            <a:r>
              <a:rPr lang="nl-BE" sz="1400" i="1" dirty="0" err="1"/>
              <a:t>dagverzorging</a:t>
            </a:r>
            <a:r>
              <a:rPr lang="nl-BE" sz="1400" i="1" dirty="0"/>
              <a:t>, die door de bevoegde overheid erkend zijn, alsook de verstrekkingen die worden verleend door diensten of inrichtingen die erkend zijn met toepassing van artikel 170 van de wet betreffende de ziekenhuizen en andere verzorgingsinrichtingen, gecoördineerd op 10 juli 2008</a:t>
            </a:r>
            <a:endParaRPr lang="en-US" sz="1400" dirty="0"/>
          </a:p>
          <a:p>
            <a:pPr marL="400050" lvl="1" indent="0" algn="just">
              <a:buNone/>
            </a:pPr>
            <a:r>
              <a:rPr lang="nl-BE" sz="1400" i="1" dirty="0"/>
              <a:t>12° de verstrekkingen die worden verleend door rustoorden voor bejaarden of door centra voor kortverblijf, en die erkend zijn door de bevoegde overheid, en de verstrekkingen die worden verleend door de instellingen die zonder als rustoord te zijn erkend, de gemeenschappelijke woon- of verblijfplaats van de bejaarden uitmaken, en die beantwoorden aan de door de Koning bepaalde voorwaarden</a:t>
            </a:r>
            <a:endParaRPr lang="en-US" sz="1400" dirty="0"/>
          </a:p>
          <a:p>
            <a:pPr marL="0" indent="0">
              <a:buNone/>
            </a:pPr>
            <a:endParaRPr lang="en-US" sz="2000" dirty="0"/>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a:solidFill>
                  <a:schemeClr val="bg1"/>
                </a:solidFill>
              </a:rPr>
              <a:t>Concrete uitwerking</a:t>
            </a:r>
            <a:endParaRPr lang="en-US" sz="2000" b="1" dirty="0">
              <a:solidFill>
                <a:schemeClr val="bg1"/>
              </a:solidFill>
            </a:endParaRPr>
          </a:p>
        </p:txBody>
      </p:sp>
    </p:spTree>
    <p:extLst>
      <p:ext uri="{BB962C8B-B14F-4D97-AF65-F5344CB8AC3E}">
        <p14:creationId xmlns:p14="http://schemas.microsoft.com/office/powerpoint/2010/main" val="220720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Tarifering per eenheid per periode (RVT-ROB)</a:t>
            </a:r>
          </a:p>
        </p:txBody>
      </p:sp>
      <p:sp>
        <p:nvSpPr>
          <p:cNvPr id="3" name="Content Placeholder 2"/>
          <p:cNvSpPr>
            <a:spLocks noGrp="1"/>
          </p:cNvSpPr>
          <p:nvPr>
            <p:ph idx="1"/>
          </p:nvPr>
        </p:nvSpPr>
        <p:spPr>
          <a:xfrm>
            <a:off x="456536" y="1143000"/>
            <a:ext cx="8229600" cy="4800600"/>
          </a:xfrm>
        </p:spPr>
        <p:txBody>
          <a:bodyPr>
            <a:noAutofit/>
          </a:bodyPr>
          <a:lstStyle/>
          <a:p>
            <a:pPr marL="0" indent="0">
              <a:buNone/>
            </a:pPr>
            <a:r>
              <a:rPr lang="nl-BE" sz="2000" b="1" dirty="0">
                <a:solidFill>
                  <a:schemeClr val="accent5">
                    <a:lumMod val="50000"/>
                  </a:schemeClr>
                </a:solidFill>
              </a:rPr>
              <a:t>Aanpassingen</a:t>
            </a:r>
            <a:r>
              <a:rPr lang="nl-BE" sz="2000" dirty="0">
                <a:solidFill>
                  <a:schemeClr val="accent5">
                    <a:lumMod val="50000"/>
                  </a:schemeClr>
                </a:solidFill>
              </a:rPr>
              <a:t> op het vlak van het </a:t>
            </a:r>
            <a:r>
              <a:rPr lang="nl-BE" sz="2000" b="1" dirty="0">
                <a:solidFill>
                  <a:schemeClr val="accent5">
                    <a:lumMod val="50000"/>
                  </a:schemeClr>
                </a:solidFill>
              </a:rPr>
              <a:t>tariferen</a:t>
            </a:r>
            <a:r>
              <a:rPr lang="nl-BE" sz="2000" dirty="0">
                <a:solidFill>
                  <a:schemeClr val="accent5">
                    <a:lumMod val="50000"/>
                  </a:schemeClr>
                </a:solidFill>
              </a:rPr>
              <a:t> van vergoedbare farmaceutische </a:t>
            </a:r>
            <a:r>
              <a:rPr lang="nl-BE" sz="2000" dirty="0" smtClean="0">
                <a:solidFill>
                  <a:schemeClr val="accent5">
                    <a:lumMod val="50000"/>
                  </a:schemeClr>
                </a:solidFill>
              </a:rPr>
              <a:t>specialiteiten</a:t>
            </a:r>
          </a:p>
          <a:p>
            <a:pPr marL="0" indent="0">
              <a:buNone/>
            </a:pPr>
            <a:endParaRPr lang="nl-BE" sz="800" b="1" dirty="0"/>
          </a:p>
          <a:p>
            <a:pPr marL="0" indent="0" algn="just">
              <a:buNone/>
            </a:pPr>
            <a:r>
              <a:rPr lang="nl-BE" sz="2000" dirty="0"/>
              <a:t>Er wordt een </a:t>
            </a:r>
            <a:r>
              <a:rPr lang="nl-BE" sz="2000" b="1" dirty="0"/>
              <a:t>tarifering per eenheid per patiënt per periode </a:t>
            </a:r>
            <a:r>
              <a:rPr lang="nl-BE" sz="2000" dirty="0" smtClean="0"/>
              <a:t>voorzien, nl </a:t>
            </a:r>
            <a:r>
              <a:rPr lang="nl-BE" sz="2000" dirty="0"/>
              <a:t>per schijf van 7 </a:t>
            </a:r>
            <a:r>
              <a:rPr lang="nl-BE" sz="2000" dirty="0" smtClean="0"/>
              <a:t>dagen</a:t>
            </a:r>
          </a:p>
          <a:p>
            <a:pPr marL="0" indent="0" algn="just">
              <a:buNone/>
            </a:pPr>
            <a:r>
              <a:rPr lang="nl-BE" sz="2000" dirty="0" smtClean="0"/>
              <a:t>met</a:t>
            </a:r>
            <a:r>
              <a:rPr lang="nl-BE" sz="2000" b="1" dirty="0" smtClean="0"/>
              <a:t> beperking</a:t>
            </a:r>
            <a:r>
              <a:rPr lang="nl-BE" sz="2000" dirty="0" smtClean="0"/>
              <a:t> in </a:t>
            </a:r>
            <a:r>
              <a:rPr lang="nl-BE" sz="2000" dirty="0"/>
              <a:t>geval </a:t>
            </a:r>
            <a:r>
              <a:rPr lang="nl-BE" sz="2000" dirty="0" smtClean="0"/>
              <a:t>van: </a:t>
            </a:r>
            <a:endParaRPr lang="en-US" sz="2000" dirty="0"/>
          </a:p>
          <a:p>
            <a:pPr lvl="0"/>
            <a:r>
              <a:rPr lang="nl-BE" sz="1800" dirty="0" smtClean="0"/>
              <a:t>overlijden (informatie: </a:t>
            </a:r>
            <a:r>
              <a:rPr lang="nl-BE" sz="1800" dirty="0" err="1" smtClean="0"/>
              <a:t>MyCareNet</a:t>
            </a:r>
            <a:r>
              <a:rPr lang="nl-BE" sz="1800" dirty="0" smtClean="0"/>
              <a:t>)</a:t>
            </a:r>
            <a:endParaRPr lang="en-US" sz="1800" dirty="0"/>
          </a:p>
          <a:p>
            <a:r>
              <a:rPr lang="nl-BE" sz="1800" dirty="0" smtClean="0"/>
              <a:t>hospitalisatie </a:t>
            </a:r>
            <a:r>
              <a:rPr lang="nl-BE" sz="1800" dirty="0"/>
              <a:t>(informatie: </a:t>
            </a:r>
            <a:r>
              <a:rPr lang="nl-BE" sz="1800" dirty="0" err="1"/>
              <a:t>MyCareNet</a:t>
            </a:r>
            <a:r>
              <a:rPr lang="nl-BE" sz="1800" dirty="0" smtClean="0"/>
              <a:t>)</a:t>
            </a:r>
            <a:endParaRPr lang="en-US" sz="1800" dirty="0"/>
          </a:p>
          <a:p>
            <a:pPr lvl="0" algn="just"/>
            <a:r>
              <a:rPr lang="nl-BE" sz="1800" dirty="0"/>
              <a:t>aanpassing van het </a:t>
            </a:r>
            <a:r>
              <a:rPr lang="nl-BE" sz="1800" dirty="0" smtClean="0"/>
              <a:t>tariferingsschema  </a:t>
            </a:r>
            <a:r>
              <a:rPr lang="nl-BE" sz="1800" dirty="0"/>
              <a:t>op basis van een voorschrift voor een nieuw </a:t>
            </a:r>
            <a:r>
              <a:rPr lang="nl-BE" sz="1800" dirty="0" smtClean="0"/>
              <a:t>geneesmiddel</a:t>
            </a:r>
          </a:p>
          <a:p>
            <a:pPr marL="0" indent="0" algn="just">
              <a:buNone/>
            </a:pPr>
            <a:endParaRPr lang="nl-BE" sz="1400" dirty="0" smtClean="0"/>
          </a:p>
          <a:p>
            <a:pPr marL="0" indent="0" algn="just">
              <a:buNone/>
            </a:pPr>
            <a:r>
              <a:rPr lang="nl-BE" sz="2000" dirty="0" smtClean="0"/>
              <a:t>De </a:t>
            </a:r>
            <a:r>
              <a:rPr lang="nl-BE" sz="2000" dirty="0"/>
              <a:t>eerste schijf wordt gerekend vanaf </a:t>
            </a:r>
            <a:endParaRPr lang="nl-BE" sz="2000" dirty="0" smtClean="0"/>
          </a:p>
          <a:p>
            <a:pPr algn="just"/>
            <a:r>
              <a:rPr lang="nl-BE" sz="1800" dirty="0"/>
              <a:t>de datum van de eerste aflevering </a:t>
            </a:r>
            <a:r>
              <a:rPr lang="nl-BE" sz="1800" dirty="0" smtClean="0"/>
              <a:t>in het kader van de uitvoering van het voorschrift (aflevering van verpakkingen)</a:t>
            </a:r>
            <a:endParaRPr lang="nl-BE" sz="1800" dirty="0"/>
          </a:p>
          <a:p>
            <a:pPr algn="just"/>
            <a:r>
              <a:rPr lang="nl-BE" sz="1800" dirty="0"/>
              <a:t>de datum van </a:t>
            </a:r>
            <a:r>
              <a:rPr lang="nl-BE" sz="1800" dirty="0" smtClean="0"/>
              <a:t>de bereiding (aflevering van IMV</a:t>
            </a:r>
            <a:r>
              <a:rPr lang="nl-BE" sz="1800" dirty="0"/>
              <a:t>)</a:t>
            </a:r>
            <a:endParaRPr lang="en-US" sz="1800" dirty="0"/>
          </a:p>
          <a:p>
            <a:pPr lvl="0" algn="just"/>
            <a:endParaRPr lang="en-US" sz="2000" dirty="0"/>
          </a:p>
          <a:p>
            <a:pPr marL="0" indent="0">
              <a:buNone/>
            </a:pPr>
            <a:endParaRPr lang="en-US" sz="2000" dirty="0"/>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a:solidFill>
                  <a:schemeClr val="bg1"/>
                </a:solidFill>
              </a:rPr>
              <a:t>Concrete uitwerking</a:t>
            </a:r>
            <a:endParaRPr lang="en-US" sz="2000" b="1" dirty="0">
              <a:solidFill>
                <a:schemeClr val="bg1"/>
              </a:solidFill>
            </a:endParaRPr>
          </a:p>
        </p:txBody>
      </p:sp>
    </p:spTree>
    <p:extLst>
      <p:ext uri="{BB962C8B-B14F-4D97-AF65-F5344CB8AC3E}">
        <p14:creationId xmlns:p14="http://schemas.microsoft.com/office/powerpoint/2010/main" val="42358629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457200" y="5943600"/>
            <a:ext cx="8229600" cy="0"/>
          </a:xfrm>
          <a:prstGeom prst="line">
            <a:avLst/>
          </a:prstGeom>
          <a:ln w="25400" cmpd="sng">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RIZIV.jpg"/>
          <p:cNvPicPr>
            <a:picLocks noChangeAspect="1"/>
          </p:cNvPicPr>
          <p:nvPr/>
        </p:nvPicPr>
        <p:blipFill>
          <a:blip r:embed="rId2" cstate="print"/>
          <a:stretch>
            <a:fillRect/>
          </a:stretch>
        </p:blipFill>
        <p:spPr>
          <a:xfrm>
            <a:off x="457200" y="6019800"/>
            <a:ext cx="608937" cy="540000"/>
          </a:xfrm>
          <a:prstGeom prst="rect">
            <a:avLst/>
          </a:prstGeom>
        </p:spPr>
      </p:pic>
      <p:pic>
        <p:nvPicPr>
          <p:cNvPr id="8" name="Picture 7" descr="INAMI.jpg"/>
          <p:cNvPicPr>
            <a:picLocks noChangeAspect="1"/>
          </p:cNvPicPr>
          <p:nvPr/>
        </p:nvPicPr>
        <p:blipFill>
          <a:blip r:embed="rId3" cstate="print"/>
          <a:stretch>
            <a:fillRect/>
          </a:stretch>
        </p:blipFill>
        <p:spPr>
          <a:xfrm>
            <a:off x="8077200" y="6013200"/>
            <a:ext cx="608936" cy="540000"/>
          </a:xfrm>
          <a:prstGeom prst="rect">
            <a:avLst/>
          </a:prstGeom>
        </p:spPr>
      </p:pic>
      <p:sp>
        <p:nvSpPr>
          <p:cNvPr id="9" name="TextBox 8"/>
          <p:cNvSpPr txBox="1"/>
          <p:nvPr/>
        </p:nvSpPr>
        <p:spPr>
          <a:xfrm>
            <a:off x="1447800" y="6172200"/>
            <a:ext cx="6400800" cy="276999"/>
          </a:xfrm>
          <a:prstGeom prst="rect">
            <a:avLst/>
          </a:prstGeom>
          <a:noFill/>
        </p:spPr>
        <p:txBody>
          <a:bodyPr wrap="square" rtlCol="0">
            <a:spAutoFit/>
          </a:bodyPr>
          <a:lstStyle/>
          <a:p>
            <a:pPr algn="ctr"/>
            <a:r>
              <a:rPr lang="nl-NL" sz="1200" dirty="0">
                <a:solidFill>
                  <a:schemeClr val="accent5">
                    <a:lumMod val="75000"/>
                  </a:schemeClr>
                </a:solidFill>
              </a:rPr>
              <a:t>Tarifering per eenheid per periode (RVT-ROB)</a:t>
            </a:r>
          </a:p>
        </p:txBody>
      </p:sp>
      <p:sp>
        <p:nvSpPr>
          <p:cNvPr id="3" name="Content Placeholder 2"/>
          <p:cNvSpPr>
            <a:spLocks noGrp="1"/>
          </p:cNvSpPr>
          <p:nvPr>
            <p:ph idx="1"/>
          </p:nvPr>
        </p:nvSpPr>
        <p:spPr>
          <a:xfrm>
            <a:off x="456536" y="1143000"/>
            <a:ext cx="8229600" cy="4525963"/>
          </a:xfrm>
        </p:spPr>
        <p:txBody>
          <a:bodyPr>
            <a:noAutofit/>
          </a:bodyPr>
          <a:lstStyle/>
          <a:p>
            <a:pPr marL="0" indent="0">
              <a:buNone/>
            </a:pPr>
            <a:r>
              <a:rPr lang="nl-BE" sz="2000" b="1" dirty="0">
                <a:solidFill>
                  <a:schemeClr val="accent5">
                    <a:lumMod val="50000"/>
                  </a:schemeClr>
                </a:solidFill>
              </a:rPr>
              <a:t>Aanpassingen</a:t>
            </a:r>
            <a:r>
              <a:rPr lang="nl-BE" sz="2000" dirty="0">
                <a:solidFill>
                  <a:schemeClr val="accent5">
                    <a:lumMod val="50000"/>
                  </a:schemeClr>
                </a:solidFill>
              </a:rPr>
              <a:t> op het vlak van het </a:t>
            </a:r>
            <a:r>
              <a:rPr lang="nl-BE" sz="2000" b="1" dirty="0">
                <a:solidFill>
                  <a:schemeClr val="accent5">
                    <a:lumMod val="50000"/>
                  </a:schemeClr>
                </a:solidFill>
              </a:rPr>
              <a:t>tariferen</a:t>
            </a:r>
            <a:r>
              <a:rPr lang="nl-BE" sz="2000" dirty="0">
                <a:solidFill>
                  <a:schemeClr val="accent5">
                    <a:lumMod val="50000"/>
                  </a:schemeClr>
                </a:solidFill>
              </a:rPr>
              <a:t> van vergoedbare farmaceutische </a:t>
            </a:r>
            <a:r>
              <a:rPr lang="nl-BE" sz="2000" dirty="0" smtClean="0">
                <a:solidFill>
                  <a:schemeClr val="accent5">
                    <a:lumMod val="50000"/>
                  </a:schemeClr>
                </a:solidFill>
              </a:rPr>
              <a:t>specialiteiten</a:t>
            </a:r>
          </a:p>
          <a:p>
            <a:pPr marL="0" indent="0">
              <a:buNone/>
            </a:pPr>
            <a:endParaRPr lang="nl-BE" sz="1200" b="1" dirty="0"/>
          </a:p>
          <a:p>
            <a:pPr marL="0" indent="0" algn="just">
              <a:buNone/>
            </a:pPr>
            <a:r>
              <a:rPr lang="nl-BE" sz="2000" dirty="0" smtClean="0"/>
              <a:t>Beperkingen in </a:t>
            </a:r>
            <a:r>
              <a:rPr lang="nl-BE" sz="2000" dirty="0"/>
              <a:t>geval </a:t>
            </a:r>
            <a:r>
              <a:rPr lang="nl-BE" sz="2000" dirty="0" smtClean="0"/>
              <a:t>van</a:t>
            </a:r>
            <a:endParaRPr lang="en-US" sz="2000" dirty="0"/>
          </a:p>
          <a:p>
            <a:pPr lvl="0"/>
            <a:r>
              <a:rPr lang="nl-BE" sz="2000" dirty="0" smtClean="0"/>
              <a:t>overlijden of hospitalisatie:</a:t>
            </a:r>
          </a:p>
          <a:p>
            <a:pPr marL="400050" lvl="1" indent="0">
              <a:buNone/>
            </a:pPr>
            <a:r>
              <a:rPr lang="nl-BE" sz="1800" dirty="0" smtClean="0"/>
              <a:t>enkel </a:t>
            </a:r>
            <a:r>
              <a:rPr lang="nl-BE" sz="1800" dirty="0"/>
              <a:t>de gestarte schijf van 7 dagen waarbinnen het overlijden of de hospitalisatie zich voordoet, </a:t>
            </a:r>
            <a:r>
              <a:rPr lang="nl-BE" sz="1800" dirty="0" smtClean="0"/>
              <a:t>mag aangerekend worden</a:t>
            </a:r>
          </a:p>
          <a:p>
            <a:pPr lvl="0" algn="just"/>
            <a:r>
              <a:rPr lang="nl-BE" sz="2000" dirty="0" smtClean="0"/>
              <a:t>aanpassing </a:t>
            </a:r>
            <a:r>
              <a:rPr lang="nl-BE" sz="2000" dirty="0"/>
              <a:t>van het </a:t>
            </a:r>
            <a:r>
              <a:rPr lang="nl-BE" sz="2000" dirty="0" smtClean="0"/>
              <a:t>tariferingsschema  </a:t>
            </a:r>
            <a:r>
              <a:rPr lang="nl-BE" sz="2000" dirty="0"/>
              <a:t>op basis van een voorschrift voor een nieuw </a:t>
            </a:r>
            <a:r>
              <a:rPr lang="nl-BE" sz="2000" dirty="0" smtClean="0"/>
              <a:t>geneesmiddel:</a:t>
            </a:r>
          </a:p>
          <a:p>
            <a:pPr marL="400050" lvl="1" indent="-144000">
              <a:buNone/>
            </a:pPr>
            <a:r>
              <a:rPr lang="nl-BE" sz="1800" dirty="0" smtClean="0"/>
              <a:t>- het </a:t>
            </a:r>
            <a:r>
              <a:rPr lang="nl-BE" sz="1800" dirty="0"/>
              <a:t>nieuw geneesmiddel wordt toegevoegd aan de gestarte schijf van 7 dagen, pro rata het aantal aan te rekenen eenheden voor deze gestarte schijf van 7 dagen, </a:t>
            </a:r>
            <a:endParaRPr lang="en-US" sz="1800" dirty="0"/>
          </a:p>
          <a:p>
            <a:pPr marL="400050" lvl="1" indent="-144000">
              <a:buNone/>
            </a:pPr>
            <a:r>
              <a:rPr lang="nl-BE" sz="1800" dirty="0" smtClean="0"/>
              <a:t>- er </a:t>
            </a:r>
            <a:r>
              <a:rPr lang="nl-BE" sz="1800" dirty="0"/>
              <a:t>mag slechts een enkele schijf van 7 dagen aangerekend worden</a:t>
            </a:r>
            <a:endParaRPr lang="en-US" sz="1800" dirty="0"/>
          </a:p>
          <a:p>
            <a:pPr marL="0" indent="0" algn="just">
              <a:buNone/>
            </a:pPr>
            <a:endParaRPr lang="nl-NL" sz="1200" dirty="0" smtClean="0"/>
          </a:p>
          <a:p>
            <a:pPr marL="0" indent="0" algn="just">
              <a:buNone/>
            </a:pPr>
            <a:r>
              <a:rPr lang="nl-NL" sz="2000" dirty="0" smtClean="0"/>
              <a:t>Opmerking</a:t>
            </a:r>
            <a:r>
              <a:rPr lang="nl-NL" sz="2000" dirty="0"/>
              <a:t>: de frequentie van de gegevenstransmissie naar de tariferingsdiensten blijft ongewijzigd (maandelijks).</a:t>
            </a:r>
            <a:endParaRPr lang="en-US" sz="2000" dirty="0"/>
          </a:p>
          <a:p>
            <a:pPr marL="0" lvl="0" indent="0" algn="just">
              <a:buNone/>
            </a:pPr>
            <a:endParaRPr lang="nl-BE" sz="2000" dirty="0"/>
          </a:p>
          <a:p>
            <a:pPr marL="0" lvl="0" indent="0" algn="just">
              <a:buNone/>
            </a:pPr>
            <a:endParaRPr lang="en-US" sz="2000" dirty="0"/>
          </a:p>
          <a:p>
            <a:pPr marL="0" indent="0">
              <a:buNone/>
            </a:pPr>
            <a:endParaRPr lang="en-US" sz="2000" dirty="0"/>
          </a:p>
        </p:txBody>
      </p:sp>
      <p:sp>
        <p:nvSpPr>
          <p:cNvPr id="11" name="Rounded Rectangle 10"/>
          <p:cNvSpPr/>
          <p:nvPr/>
        </p:nvSpPr>
        <p:spPr>
          <a:xfrm>
            <a:off x="457200" y="457200"/>
            <a:ext cx="8152736" cy="382116"/>
          </a:xfrm>
          <a:prstGeom prst="roundRect">
            <a:avLst/>
          </a:prstGeom>
          <a:solidFill>
            <a:schemeClr val="accent5">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BE" sz="2000" b="1" dirty="0">
                <a:solidFill>
                  <a:schemeClr val="bg1"/>
                </a:solidFill>
              </a:rPr>
              <a:t>Concrete uitwerking</a:t>
            </a:r>
            <a:endParaRPr lang="en-US" sz="2000" b="1" dirty="0">
              <a:solidFill>
                <a:schemeClr val="bg1"/>
              </a:solidFill>
            </a:endParaRPr>
          </a:p>
        </p:txBody>
      </p:sp>
    </p:spTree>
    <p:extLst>
      <p:ext uri="{BB962C8B-B14F-4D97-AF65-F5344CB8AC3E}">
        <p14:creationId xmlns:p14="http://schemas.microsoft.com/office/powerpoint/2010/main" val="29029119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aseDocument" ma:contentTypeID="0x01010068B932EBA4214624B1E6C758B674AA3900878AE0BF14248048B0F623A599AB54C9" ma:contentTypeVersion="10" ma:contentTypeDescription="Crée un document." ma:contentTypeScope="" ma:versionID="0f806d5401a718c248ff851712977ef5">
  <xsd:schema xmlns:xsd="http://www.w3.org/2001/XMLSchema" xmlns:xs="http://www.w3.org/2001/XMLSchema" xmlns:p="http://schemas.microsoft.com/office/2006/metadata/properties" xmlns:ns1="http://schemas.microsoft.com/sharepoint/v3" xmlns:ns2="f15eea43-7fa7-45cf-8dc0-d5244e2cd467" xmlns:ns3="61fd8d87-ea47-44bb-afd6-b4d99b1d9c1f" targetNamespace="http://schemas.microsoft.com/office/2006/metadata/properties" ma:root="true" ma:fieldsID="3c46b631aa297e29475e1214a5361d70" ns1:_="" ns2:_="" ns3:_="">
    <xsd:import namespace="http://schemas.microsoft.com/sharepoint/v3"/>
    <xsd:import namespace="f15eea43-7fa7-45cf-8dc0-d5244e2cd467"/>
    <xsd:import namespace="61fd8d87-ea47-44bb-afd6-b4d99b1d9c1f"/>
    <xsd:element name="properties">
      <xsd:complexType>
        <xsd:sequence>
          <xsd:element name="documentManagement">
            <xsd:complexType>
              <xsd:all>
                <xsd:element ref="ns2:RIDocSummary" minOccurs="0"/>
                <xsd:element ref="ns2:RIDocInitialCreationDate" minOccurs="0"/>
                <xsd:element ref="ns2:RIDocTypeTaxHTField0" minOccurs="0"/>
                <xsd:element ref="ns2:RITargetGroupTaxHTField0" minOccurs="0"/>
                <xsd:element ref="ns2:RIThemeTaxHTField0" minOccurs="0"/>
                <xsd:element ref="ns2:RILanguageTaxHTField0" minOccurs="0"/>
                <xsd:element ref="ns3:TaxCatchAll" minOccurs="0"/>
                <xsd:element ref="ns3:gde733b7de1f426ba66c11d7c4a6ad8f" minOccurs="0"/>
                <xsd:element ref="ns3:TaxCatchAllLabel" minOccurs="0"/>
                <xsd:element ref="ns3:cc6d4d0f41a44532aeb7bee41b15f208" minOccurs="0"/>
                <xsd:element ref="ns1:PublishingExpirationDate" minOccurs="0"/>
                <xsd:element ref="ns1:PublishingStart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ExpirationDate" ma:index="25" nillable="true" ma:displayName="Date de fin de planification" ma:description="" ma:internalName="PublishingExpirationDate">
      <xsd:simpleType>
        <xsd:restriction base="dms:Unknown"/>
      </xsd:simpleType>
    </xsd:element>
    <xsd:element name="PublishingStartDate" ma:index="26" nillable="true" ma:displayName="Date de début de planification" ma:description="" ma:internalName="PublishingStart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15eea43-7fa7-45cf-8dc0-d5244e2cd467" elementFormDefault="qualified">
    <xsd:import namespace="http://schemas.microsoft.com/office/2006/documentManagement/types"/>
    <xsd:import namespace="http://schemas.microsoft.com/office/infopath/2007/PartnerControls"/>
    <xsd:element name="RIDocSummary" ma:index="8" nillable="true" ma:displayName="Résumé" ma:internalName="RIDocSummary">
      <xsd:simpleType>
        <xsd:restriction base="dms:Note">
          <xsd:maxLength value="255"/>
        </xsd:restriction>
      </xsd:simpleType>
    </xsd:element>
    <xsd:element name="RIDocInitialCreationDate" ma:index="13" nillable="true" ma:displayName="Initial creation date" ma:default="[Today]" ma:format="DateOnly" ma:indexed="true" ma:internalName="RIDocInitialCreationDate">
      <xsd:simpleType>
        <xsd:restriction base="dms:DateTime"/>
      </xsd:simpleType>
    </xsd:element>
    <xsd:element name="RIDocTypeTaxHTField0" ma:index="14" nillable="true" ma:taxonomy="true" ma:internalName="RIDocTypeTaxHTField0" ma:taxonomyFieldName="RIDocType" ma:displayName="Type" ma:fieldId="{e9c02295-779d-4904-9c2f-398eb8a46af6}" ma:taxonomyMulti="true" ma:sspId="0ef66dbe-9d4d-47c7-8094-97b828f68765" ma:termSetId="2b6f7e9b-72d8-4c39-9dd2-b382cdde65ef" ma:anchorId="bba49bfc-d79e-4d3d-8e99-da4cfe1bc359" ma:open="false" ma:isKeyword="false">
      <xsd:complexType>
        <xsd:sequence>
          <xsd:element ref="pc:Terms" minOccurs="0" maxOccurs="1"/>
        </xsd:sequence>
      </xsd:complexType>
    </xsd:element>
    <xsd:element name="RITargetGroupTaxHTField0" ma:index="15" nillable="true" ma:taxonomy="true" ma:internalName="RITargetGroupTaxHTField0" ma:taxonomyFieldName="RITargetGroup" ma:displayName="Groupe cible" ma:default="" ma:fieldId="{5ba84fff-5b48-41ff-a0ce-9cb6f56aeea2}" ma:taxonomyMulti="true" ma:sspId="0ef66dbe-9d4d-47c7-8094-97b828f68765" ma:termSetId="2b6f7e9b-72d8-4c39-9dd2-b382cdde65ef" ma:anchorId="93e5bace-bd47-4f95-bc09-82965b59cb06" ma:open="false" ma:isKeyword="false">
      <xsd:complexType>
        <xsd:sequence>
          <xsd:element ref="pc:Terms" minOccurs="0" maxOccurs="1"/>
        </xsd:sequence>
      </xsd:complexType>
    </xsd:element>
    <xsd:element name="RIThemeTaxHTField0" ma:index="16" nillable="true" ma:taxonomy="true" ma:internalName="RIThemeTaxHTField0" ma:taxonomyFieldName="RITheme" ma:displayName="Thème" ma:fieldId="{4da39f56-d3e0-4eda-b5a0-097d81b2f922}" ma:taxonomyMulti="true" ma:sspId="0ef66dbe-9d4d-47c7-8094-97b828f68765" ma:termSetId="2b6f7e9b-72d8-4c39-9dd2-b382cdde65ef" ma:anchorId="d3fdfad7-22a2-47aa-bc5b-de53bde139df" ma:open="false" ma:isKeyword="false">
      <xsd:complexType>
        <xsd:sequence>
          <xsd:element ref="pc:Terms" minOccurs="0" maxOccurs="1"/>
        </xsd:sequence>
      </xsd:complexType>
    </xsd:element>
    <xsd:element name="RILanguageTaxHTField0" ma:index="17" nillable="true" ma:taxonomy="true" ma:internalName="RILanguageTaxHTField0" ma:taxonomyFieldName="RILanguage" ma:displayName="Langue" ma:fieldId="{c7e3734e-a786-4652-bb98-6e7a4dc8cda4}" ma:taxonomyMulti="true" ma:sspId="0ef66dbe-9d4d-47c7-8094-97b828f68765" ma:termSetId="2b6f7e9b-72d8-4c39-9dd2-b382cdde65ef" ma:anchorId="216408cd-2d56-4fdf-a6f2-b407a6eb4657"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1fd8d87-ea47-44bb-afd6-b4d99b1d9c1f" elementFormDefault="qualified">
    <xsd:import namespace="http://schemas.microsoft.com/office/2006/documentManagement/types"/>
    <xsd:import namespace="http://schemas.microsoft.com/office/infopath/2007/PartnerControls"/>
    <xsd:element name="TaxCatchAll" ma:index="18" nillable="true" ma:displayName="Colonne Attraper tout de Taxonomie" ma:hidden="true" ma:list="{7dc22c6c-0b67-4097-b867-927b71770b39}" ma:internalName="TaxCatchAll" ma:showField="CatchAllData" ma:web="61fd8d87-ea47-44bb-afd6-b4d99b1d9c1f">
      <xsd:complexType>
        <xsd:complexContent>
          <xsd:extension base="dms:MultiChoiceLookup">
            <xsd:sequence>
              <xsd:element name="Value" type="dms:Lookup" maxOccurs="unbounded" minOccurs="0" nillable="true"/>
            </xsd:sequence>
          </xsd:extension>
        </xsd:complexContent>
      </xsd:complexType>
    </xsd:element>
    <xsd:element name="gde733b7de1f426ba66c11d7c4a6ad8f" ma:index="21" nillable="true" ma:displayName="Document Publicationtype_0" ma:hidden="true" ma:internalName="gde733b7de1f426ba66c11d7c4a6ad8f">
      <xsd:simpleType>
        <xsd:restriction base="dms:Note"/>
      </xsd:simpleType>
    </xsd:element>
    <xsd:element name="TaxCatchAllLabel" ma:index="22" nillable="true" ma:displayName="Colonne Attraper tout de Taxonomie1" ma:hidden="true" ma:list="{7dc22c6c-0b67-4097-b867-927b71770b39}" ma:internalName="TaxCatchAllLabel" ma:readOnly="true" ma:showField="CatchAllDataLabel" ma:web="61fd8d87-ea47-44bb-afd6-b4d99b1d9c1f">
      <xsd:complexType>
        <xsd:complexContent>
          <xsd:extension base="dms:MultiChoiceLookup">
            <xsd:sequence>
              <xsd:element name="Value" type="dms:Lookup" maxOccurs="unbounded" minOccurs="0" nillable="true"/>
            </xsd:sequence>
          </xsd:extension>
        </xsd:complexContent>
      </xsd:complexType>
    </xsd:element>
    <xsd:element name="cc6d4d0f41a44532aeb7bee41b15f208" ma:index="23" nillable="true" ma:taxonomy="true" ma:internalName="cc6d4d0f41a44532aeb7bee41b15f208" ma:taxonomyFieldName="Publication_x0020_type_x0020_for_x0020_documents" ma:displayName="Publication type for documents" ma:default="" ma:fieldId="{cc6d4d0f-41a4-4532-aeb7-bee41b15f208}" ma:taxonomyMulti="true" ma:sspId="0ef66dbe-9d4d-47c7-8094-97b828f68765" ma:termSetId="2b6f7e9b-72d8-4c39-9dd2-b382cdde65ef" ma:anchorId="22490f7c-4f41-43c8-a5b3-f62c4d13df9a"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RIDocInitialCreationDate xmlns="f15eea43-7fa7-45cf-8dc0-d5244e2cd467">2015-03-31T22:00:00+00:00</RIDocInitialCreationDate>
    <RIThemeTaxHTField0 xmlns="f15eea43-7fa7-45cf-8dc0-d5244e2cd467">
      <Terms xmlns="http://schemas.microsoft.com/office/infopath/2007/PartnerControls">
        <TermInfo xmlns="http://schemas.microsoft.com/office/infopath/2007/PartnerControls">
          <TermName xmlns="http://schemas.microsoft.com/office/infopath/2007/PartnerControls">Médicaments</TermName>
          <TermId xmlns="http://schemas.microsoft.com/office/infopath/2007/PartnerControls">5c4b8432-7a7f-4679-b7fc-04dc5116b9e9</TermId>
        </TermInfo>
      </Terms>
    </RIThemeTaxHTField0>
    <RIDocTypeTaxHTField0 xmlns="f15eea43-7fa7-45cf-8dc0-d5244e2cd467">
      <Terms xmlns="http://schemas.microsoft.com/office/infopath/2007/PartnerControls"/>
    </RIDocTypeTaxHTField0>
    <RIDocSummary xmlns="f15eea43-7fa7-45cf-8dc0-d5244e2cd467" xsi:nil="true"/>
    <RITargetGroupTaxHTField0 xmlns="f15eea43-7fa7-45cf-8dc0-d5244e2cd467">
      <Terms xmlns="http://schemas.microsoft.com/office/infopath/2007/PartnerControls">
        <TermInfo xmlns="http://schemas.microsoft.com/office/infopath/2007/PartnerControls">
          <TermName xmlns="http://schemas.microsoft.com/office/infopath/2007/PartnerControls">Pharmacien</TermName>
          <TermId xmlns="http://schemas.microsoft.com/office/infopath/2007/PartnerControls">afadc2d1-9390-4c99-b189-4366cd2906a2</TermId>
        </TermInfo>
        <TermInfo xmlns="http://schemas.microsoft.com/office/infopath/2007/PartnerControls">
          <TermName xmlns="http://schemas.microsoft.com/office/infopath/2007/PartnerControls">Maisons de repos pour personnes agées</TermName>
          <TermId xmlns="http://schemas.microsoft.com/office/infopath/2007/PartnerControls">e2413ac5-94a3-438e-bc33-980cb84b9180</TermId>
        </TermInfo>
        <TermInfo xmlns="http://schemas.microsoft.com/office/infopath/2007/PartnerControls">
          <TermName xmlns="http://schemas.microsoft.com/office/infopath/2007/PartnerControls">Maison de repos et de soins</TermName>
          <TermId xmlns="http://schemas.microsoft.com/office/infopath/2007/PartnerControls">9c7c680c-6f48-4e61-a757-fad7ac1bc31a</TermId>
        </TermInfo>
        <TermInfo xmlns="http://schemas.microsoft.com/office/infopath/2007/PartnerControls">
          <TermName xmlns="http://schemas.microsoft.com/office/infopath/2007/PartnerControls">Médecin</TermName>
          <TermId xmlns="http://schemas.microsoft.com/office/infopath/2007/PartnerControls">d8a1e59b-bcd7-4d2f-b75c-23b993f6e1ad</TermId>
        </TermInfo>
        <TermInfo xmlns="http://schemas.microsoft.com/office/infopath/2007/PartnerControls">
          <TermName xmlns="http://schemas.microsoft.com/office/infopath/2007/PartnerControls">Offices de tarification</TermName>
          <TermId xmlns="http://schemas.microsoft.com/office/infopath/2007/PartnerControls">4bb33f56-03f5-4ba0-9463-66d4d20d6cd9</TermId>
        </TermInfo>
        <TermInfo xmlns="http://schemas.microsoft.com/office/infopath/2007/PartnerControls">
          <TermName xmlns="http://schemas.microsoft.com/office/infopath/2007/PartnerControls">Industrie pharmaceutique</TermName>
          <TermId xmlns="http://schemas.microsoft.com/office/infopath/2007/PartnerControls">83b39a11-269c-4339-a584-6d2618915f6d</TermId>
        </TermInfo>
      </Terms>
    </RITargetGroupTaxHTField0>
    <TaxCatchAll xmlns="61fd8d87-ea47-44bb-afd6-b4d99b1d9c1f">
      <Value>66</Value>
      <Value>65</Value>
      <Value>63</Value>
      <Value>12</Value>
      <Value>10</Value>
      <Value>76</Value>
      <Value>29</Value>
      <Value>43</Value>
    </TaxCatchAll>
    <RILanguageTaxHTField0 xmlns="f15eea43-7fa7-45cf-8dc0-d5244e2cd467">
      <Terms xmlns="http://schemas.microsoft.com/office/infopath/2007/PartnerControls">
        <TermInfo xmlns="http://schemas.microsoft.com/office/infopath/2007/PartnerControls">
          <TermName xmlns="http://schemas.microsoft.com/office/infopath/2007/PartnerControls">Néerlandais</TermName>
          <TermId xmlns="http://schemas.microsoft.com/office/infopath/2007/PartnerControls">1daba039-17e6-4993-bb2c-50e1d16ef364</TermId>
        </TermInfo>
      </Terms>
    </RILanguageTaxHTField0>
    <cc6d4d0f41a44532aeb7bee41b15f208 xmlns="61fd8d87-ea47-44bb-afd6-b4d99b1d9c1f">
      <Terms xmlns="http://schemas.microsoft.com/office/infopath/2007/PartnerControls"/>
    </cc6d4d0f41a44532aeb7bee41b15f208>
    <gde733b7de1f426ba66c11d7c4a6ad8f xmlns="61fd8d87-ea47-44bb-afd6-b4d99b1d9c1f" xsi:nil="true"/>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C64992A4-0EF0-47DD-B1CC-71DD81D0645A}"/>
</file>

<file path=customXml/itemProps2.xml><?xml version="1.0" encoding="utf-8"?>
<ds:datastoreItem xmlns:ds="http://schemas.openxmlformats.org/officeDocument/2006/customXml" ds:itemID="{207F4313-084E-4117-AEA9-35358833C7FA}"/>
</file>

<file path=customXml/itemProps3.xml><?xml version="1.0" encoding="utf-8"?>
<ds:datastoreItem xmlns:ds="http://schemas.openxmlformats.org/officeDocument/2006/customXml" ds:itemID="{41BB125F-7A07-40A4-81D5-21D637E6A3FA}"/>
</file>

<file path=docProps/app.xml><?xml version="1.0" encoding="utf-8"?>
<Properties xmlns="http://schemas.openxmlformats.org/officeDocument/2006/extended-properties" xmlns:vt="http://schemas.openxmlformats.org/officeDocument/2006/docPropsVTypes">
  <TotalTime>0</TotalTime>
  <Words>1943</Words>
  <Application>Microsoft Office PowerPoint</Application>
  <PresentationFormat>On-screen Show (4:3)</PresentationFormat>
  <Paragraphs>244</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Tarifering per eenheid  per periode (RVT-ROB)  01.04.2015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Tarifering per eenheid per periode (RVT-ROB) </dc:title>
  <dc:creator>yoeriska</dc:creator>
  <cp:lastModifiedBy>Yoeriska Antonissen</cp:lastModifiedBy>
  <cp:revision>249</cp:revision>
  <dcterms:created xsi:type="dcterms:W3CDTF">2006-08-16T00:00:00Z</dcterms:created>
  <dcterms:modified xsi:type="dcterms:W3CDTF">2015-04-01T08:18:51Z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RITargetGroup">
    <vt:lpwstr>43;#Pharmacien|afadc2d1-9390-4c99-b189-4366cd2906a2;#65;#Maisons de repos pour personnes agées|e2413ac5-94a3-438e-bc33-980cb84b9180;#66;#Maison de repos et de soins|9c7c680c-6f48-4e61-a757-fad7ac1bc31a;#29;#Médecin|d8a1e59b-bcd7-4d2f-b75c-23b993f6e1ad;#63;#Offices de tarification|4bb33f56-03f5-4ba0-9463-66d4d20d6cd9;#76;#Industrie pharmaceutique|83b39a11-269c-4339-a584-6d2618915f6d</vt:lpwstr>
  </property>
  <property fmtid="{D5CDD505-2E9C-101B-9397-08002B2CF9AE}" pid="3" name="RITheme">
    <vt:lpwstr>10;#Médicaments|5c4b8432-7a7f-4679-b7fc-04dc5116b9e9</vt:lpwstr>
  </property>
  <property fmtid="{D5CDD505-2E9C-101B-9397-08002B2CF9AE}" pid="4" name="RILanguage">
    <vt:lpwstr>12;#Néerlandais|1daba039-17e6-4993-bb2c-50e1d16ef364</vt:lpwstr>
  </property>
  <property fmtid="{D5CDD505-2E9C-101B-9397-08002B2CF9AE}" pid="5" name="RIDocType">
    <vt:lpwstr/>
  </property>
  <property fmtid="{D5CDD505-2E9C-101B-9397-08002B2CF9AE}" pid="6" name="ContentTypeId">
    <vt:lpwstr>0x01010068B932EBA4214624B1E6C758B674AA3900878AE0BF14248048B0F623A599AB54C9</vt:lpwstr>
  </property>
</Properties>
</file>